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DC4B26-91E7-4BD8-8514-9CD48EFF8EB7}">
  <a:tblStyle styleId="{DBDC4B26-91E7-4BD8-8514-9CD48EFF8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7bb0d8fd_2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757bb0d8fd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7bb0d8fd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57bb0d8fd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7bb0d8fd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57bb0d8fd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7bb0d8fd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57bb0d8fd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7bb0d8f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757bb0d8f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80aad060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580aad060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7bb0d8fd_2_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57bb0d8fd_2_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80aad0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80aad0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7bb0d8fd_2_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757bb0d8fd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7bb0d8f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757bb0d8fd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790ec9e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5790ec9e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790ec9e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5790ec9e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7bb0d8fd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57bb0d8fd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7bb0d8fd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57bb0d8fd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7bb0d8fd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57bb0d8fd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>
  <p:cSld name="标题幻灯片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2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44765" y="2259158"/>
            <a:ext cx="4340569" cy="4560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3944765" y="1175657"/>
            <a:ext cx="4340569" cy="1066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6099997" y="3134307"/>
            <a:ext cx="2185337" cy="186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6099997" y="3365721"/>
            <a:ext cx="2185337" cy="186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02443" y="1"/>
            <a:ext cx="8137922" cy="7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502443" y="4680347"/>
            <a:ext cx="3105151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49" y="4680347"/>
            <a:ext cx="2182416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showMasterSp="0">
  <p:cSld name="节标题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2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4173310" y="1750219"/>
            <a:ext cx="3409950" cy="81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A9AC"/>
              </a:buClr>
              <a:buSzPts val="1800"/>
              <a:buFont typeface="Arial"/>
              <a:buNone/>
              <a:defRPr b="1" sz="1800">
                <a:solidFill>
                  <a:srgbClr val="36A9A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173310" y="2572940"/>
            <a:ext cx="3409950" cy="7617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末尾幻灯片" showMasterSp="0">
  <p:cSld name="末尾幻灯片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88" y="0"/>
            <a:ext cx="91422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type="ctrTitle"/>
          </p:nvPr>
        </p:nvSpPr>
        <p:spPr>
          <a:xfrm>
            <a:off x="1211366" y="1637522"/>
            <a:ext cx="2988901" cy="884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211366" y="2847448"/>
            <a:ext cx="2988901" cy="2331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211366" y="3080601"/>
            <a:ext cx="2988901" cy="2331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showMasterSp="0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2443" y="1"/>
            <a:ext cx="8137922" cy="7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502443" y="842963"/>
            <a:ext cx="8137922" cy="37647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502443" y="4680347"/>
            <a:ext cx="3105151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457949" y="4680347"/>
            <a:ext cx="2182416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02443" y="1"/>
            <a:ext cx="8137922" cy="7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2443" y="842963"/>
            <a:ext cx="8137922" cy="37647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502443" y="4680347"/>
            <a:ext cx="3105151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49" y="4680347"/>
            <a:ext cx="2182416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502443" y="771525"/>
            <a:ext cx="813792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17">
          <p15:clr>
            <a:srgbClr val="F26B43"/>
          </p15:clr>
        </p15:guide>
        <p15:guide id="2" pos="5443">
          <p15:clr>
            <a:srgbClr val="F26B43"/>
          </p15:clr>
        </p15:guide>
        <p15:guide id="3" orient="horz" pos="486">
          <p15:clr>
            <a:srgbClr val="F26B43"/>
          </p15:clr>
        </p15:guide>
        <p15:guide id="4" orient="horz" pos="534">
          <p15:clr>
            <a:srgbClr val="F26B43"/>
          </p15:clr>
        </p15:guide>
        <p15:guide id="5" orient="horz" pos="2948">
          <p15:clr>
            <a:srgbClr val="F26B43"/>
          </p15:clr>
        </p15:guide>
        <p15:guide id="6" orient="horz" pos="2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4101000" y="3305756"/>
            <a:ext cx="464175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zh-CN"/>
              <a:t>Ting Cai</a:t>
            </a:r>
            <a:r>
              <a:rPr lang="zh-CN" sz="1100"/>
              <a:t>, </a:t>
            </a:r>
            <a:r>
              <a:rPr lang="zh-CN"/>
              <a:t>Qichao Chen</a:t>
            </a:r>
            <a:r>
              <a:rPr lang="zh-CN" sz="1100"/>
              <a:t>, </a:t>
            </a:r>
            <a:r>
              <a:rPr lang="zh-CN"/>
              <a:t>Lulu Dong</a:t>
            </a:r>
            <a:r>
              <a:rPr lang="zh-CN" sz="1100"/>
              <a:t>, Kangkang Zhang </a:t>
            </a:r>
            <a:endParaRPr sz="1100"/>
          </a:p>
        </p:txBody>
      </p:sp>
      <p:sp>
        <p:nvSpPr>
          <p:cNvPr id="86" name="Google Shape;86;p20"/>
          <p:cNvSpPr txBox="1"/>
          <p:nvPr/>
        </p:nvSpPr>
        <p:spPr>
          <a:xfrm>
            <a:off x="1298876" y="1401200"/>
            <a:ext cx="7496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4292E"/>
                </a:solidFill>
              </a:rPr>
              <a:t>Collaborative Filtering Algorithms Evaluation</a:t>
            </a:r>
            <a:endParaRPr b="1" sz="2400">
              <a:solidFill>
                <a:srgbClr val="24292E"/>
              </a:solidFill>
            </a:endParaRPr>
          </a:p>
          <a:p>
            <a:pPr indent="0" lvl="0" marL="0" rtl="0" algn="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24292E"/>
                </a:solidFill>
              </a:rPr>
              <a:t>Gradient Descent with Probabilistic Assumptions   VS  Alternating Least Squares </a:t>
            </a:r>
            <a:endParaRPr b="1">
              <a:solidFill>
                <a:srgbClr val="24292E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502443" y="7620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Experiment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924001"/>
            <a:ext cx="4280478" cy="39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502450" y="847800"/>
            <a:ext cx="3567300" cy="3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24292E"/>
                </a:solidFill>
              </a:rPr>
              <a:t>Gradient Descent with Probabilistic Assumptions</a:t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18 different parameter sets for 5-Fold CV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Result: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     = 0.001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     = 0.1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# feature = 5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>
                <a:solidFill>
                  <a:srgbClr val="24292E"/>
                </a:solidFill>
              </a:rPr>
              <a:t>     </a:t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50" y="3128475"/>
            <a:ext cx="199100" cy="23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350" y="2655925"/>
            <a:ext cx="199100" cy="2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Experiment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78" name="Google Shape;178;p30"/>
          <p:cNvSpPr txBox="1"/>
          <p:nvPr/>
        </p:nvSpPr>
        <p:spPr>
          <a:xfrm>
            <a:off x="536875" y="908875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24292E"/>
                </a:solidFill>
              </a:rPr>
              <a:t>Alternating Least Squares</a:t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4 different parameter sets for 5-Fold CV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Result: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     = 0.01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>
                <a:solidFill>
                  <a:srgbClr val="24292E"/>
                </a:solidFill>
              </a:rPr>
              <a:t># feature = 2</a:t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1000201"/>
            <a:ext cx="4289825" cy="399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00" y="2504475"/>
            <a:ext cx="135950" cy="1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Experiment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87" name="Google Shape;187;p31"/>
          <p:cNvSpPr txBox="1"/>
          <p:nvPr/>
        </p:nvSpPr>
        <p:spPr>
          <a:xfrm>
            <a:off x="502450" y="1104550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</a:rPr>
              <a:t>Postprocessing SVD with kernel ridge regression</a:t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Gaussian radial basis function with sigma = 0.05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>
                <a:solidFill>
                  <a:srgbClr val="24292E"/>
                </a:solidFill>
              </a:rPr>
              <a:t>For each user, build a kernel ridge regression using normalized movie vectors in train set as predictors </a:t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575" y="2301600"/>
            <a:ext cx="3034999" cy="6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502443" y="7620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Evaluation Result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graphicFrame>
        <p:nvGraphicFramePr>
          <p:cNvPr id="195" name="Google Shape;195;p32"/>
          <p:cNvGraphicFramePr/>
          <p:nvPr/>
        </p:nvGraphicFramePr>
        <p:xfrm>
          <a:off x="9525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{DBDC4B26-91E7-4BD8-8514-9CD48EFF8EB7}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Gradient Descent with Probabilistic Assumptions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/>
                        <a:t>Alternative Least Squares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RMSE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before p</a:t>
                      </a:r>
                      <a:r>
                        <a:rPr lang="zh-CN"/>
                        <a:t>ostprocessing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train: 0.974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test: 1.305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train: 0.770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test: 0.896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RMSE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after postprocessing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train: 0.847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test: 0.924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train: 0.884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test : 0.956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Model training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38 min 51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 min 15</a:t>
                      </a:r>
                      <a:r>
                        <a:rPr lang="zh-CN"/>
                        <a:t> sec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502443" y="7620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Conclusion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202" name="Google Shape;202;p33"/>
          <p:cNvSpPr txBox="1"/>
          <p:nvPr/>
        </p:nvSpPr>
        <p:spPr>
          <a:xfrm>
            <a:off x="502450" y="875950"/>
            <a:ext cx="8520600" cy="4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>
                <a:solidFill>
                  <a:schemeClr val="dk1"/>
                </a:solidFill>
              </a:rPr>
              <a:t>Gradient descent </a:t>
            </a:r>
            <a:r>
              <a:rPr lang="zh-CN" sz="1200">
                <a:solidFill>
                  <a:srgbClr val="24292E"/>
                </a:solidFill>
              </a:rPr>
              <a:t>with Probabilistic Assumptions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much more time-consuming than ALS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hard to find the global minimum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>
                <a:solidFill>
                  <a:schemeClr val="dk1"/>
                </a:solidFill>
              </a:rPr>
              <a:t>RDF Kernel ridge regression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improves the accuracy of Gradient descent, while it decreases the </a:t>
            </a:r>
            <a:r>
              <a:rPr lang="zh-CN" sz="1200">
                <a:solidFill>
                  <a:schemeClr val="dk1"/>
                </a:solidFill>
              </a:rPr>
              <a:t>accuracy of ALS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zh-CN" sz="1200">
                <a:solidFill>
                  <a:schemeClr val="dk1"/>
                </a:solidFill>
              </a:rPr>
              <a:t>Given </a:t>
            </a:r>
            <a:r>
              <a:rPr lang="zh-CN" sz="1200">
                <a:solidFill>
                  <a:schemeClr val="dk1"/>
                </a:solidFill>
              </a:rPr>
              <a:t>RDF Kernel ridge regression: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gradient descent has better accuracy performance on both train and test sets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>
                <a:solidFill>
                  <a:srgbClr val="24292E"/>
                </a:solidFill>
              </a:rPr>
              <a:t>Without </a:t>
            </a:r>
            <a:r>
              <a:rPr lang="zh-CN" sz="1200">
                <a:solidFill>
                  <a:schemeClr val="dk1"/>
                </a:solidFill>
              </a:rPr>
              <a:t>RDF Kernel ridge regression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ALS has better accuracy performance on both train and test sets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ctrTitle"/>
          </p:nvPr>
        </p:nvSpPr>
        <p:spPr>
          <a:xfrm>
            <a:off x="676444" y="1896825"/>
            <a:ext cx="5123025" cy="10469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zh-CN" sz="2700"/>
              <a:t>Thanks for listening!</a:t>
            </a:r>
            <a:br>
              <a:rPr lang="zh-CN" sz="2700"/>
            </a:br>
            <a:endParaRPr b="0" sz="2700"/>
          </a:p>
        </p:txBody>
      </p:sp>
      <p:cxnSp>
        <p:nvCxnSpPr>
          <p:cNvPr id="208" name="Google Shape;208;p34"/>
          <p:cNvCxnSpPr/>
          <p:nvPr/>
        </p:nvCxnSpPr>
        <p:spPr>
          <a:xfrm>
            <a:off x="502444" y="1661474"/>
            <a:ext cx="0" cy="1261125"/>
          </a:xfrm>
          <a:prstGeom prst="straightConnector1">
            <a:avLst/>
          </a:prstGeom>
          <a:noFill/>
          <a:ln cap="flat" cmpd="sng" w="28575">
            <a:solidFill>
              <a:srgbClr val="36A9A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13" y="771525"/>
            <a:ext cx="7916374" cy="383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502443" y="1"/>
            <a:ext cx="8137922" cy="7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Objectives</a:t>
            </a:r>
            <a:endParaRPr sz="1100"/>
          </a:p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6457949" y="4680347"/>
            <a:ext cx="2182416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98" name="Google Shape;98;p22"/>
          <p:cNvSpPr txBox="1"/>
          <p:nvPr/>
        </p:nvSpPr>
        <p:spPr>
          <a:xfrm>
            <a:off x="536875" y="935175"/>
            <a:ext cx="77760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536875" y="1213675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zh-CN">
                <a:solidFill>
                  <a:srgbClr val="24292E"/>
                </a:solidFill>
              </a:rPr>
              <a:t>Algorithms:</a:t>
            </a:r>
            <a:endParaRPr>
              <a:solidFill>
                <a:srgbClr val="24292E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○"/>
            </a:pPr>
            <a:r>
              <a:rPr lang="zh-CN">
                <a:solidFill>
                  <a:srgbClr val="24292E"/>
                </a:solidFill>
              </a:rPr>
              <a:t>Gradient Descent with Probabilistic Assumptions </a:t>
            </a:r>
            <a:endParaRPr>
              <a:solidFill>
                <a:srgbClr val="24292E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○"/>
            </a:pPr>
            <a:r>
              <a:rPr lang="zh-CN">
                <a:solidFill>
                  <a:srgbClr val="24292E"/>
                </a:solidFill>
              </a:rPr>
              <a:t>Alternating Least Squares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Compare Prediction Accuracy for those two algorithms before postprocessing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Postprocessing: 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SVD with kernel ridge regression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Compare</a:t>
            </a:r>
            <a:r>
              <a:rPr lang="zh-CN">
                <a:solidFill>
                  <a:schemeClr val="dk1"/>
                </a:solidFill>
              </a:rPr>
              <a:t> Prediction Accuracy for those two algorithms after postprocessing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Methodology</a:t>
            </a:r>
            <a:endParaRPr sz="1100"/>
          </a:p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06" name="Google Shape;106;p23"/>
          <p:cNvSpPr txBox="1"/>
          <p:nvPr/>
        </p:nvSpPr>
        <p:spPr>
          <a:xfrm>
            <a:off x="536875" y="604075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4292E"/>
                </a:solidFill>
              </a:rPr>
              <a:t>Gradient Descent with Probabilistic Assumptions</a:t>
            </a:r>
            <a:endParaRPr b="1"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user vector and movie vector follow gaussian distributions,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the conditional distribution over the observed ratings: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According to Bayes theroem,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800" y="1203950"/>
            <a:ext cx="1408526" cy="44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600" y="1168625"/>
            <a:ext cx="1408526" cy="4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075" y="2063775"/>
            <a:ext cx="2781249" cy="3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525" y="3074025"/>
            <a:ext cx="2692050" cy="14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Methodology</a:t>
            </a:r>
            <a:endParaRPr sz="1100"/>
          </a:p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17" name="Google Shape;117;p24"/>
          <p:cNvSpPr txBox="1"/>
          <p:nvPr/>
        </p:nvSpPr>
        <p:spPr>
          <a:xfrm>
            <a:off x="536875" y="604075"/>
            <a:ext cx="8520600" cy="3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4292E"/>
                </a:solidFill>
              </a:rPr>
              <a:t>Gradient Descent with Probabilistic Assumptions (PMF)</a:t>
            </a:r>
            <a:endParaRPr b="1"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Log-likelihood function: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Can be converted to a minimum objective function by multiplying 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75" y="1706375"/>
            <a:ext cx="6382025" cy="11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250" y="3355225"/>
            <a:ext cx="226875" cy="2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5750" y="3933750"/>
            <a:ext cx="4214749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Methodology</a:t>
            </a:r>
            <a:endParaRPr sz="1100"/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27" name="Google Shape;127;p25"/>
          <p:cNvSpPr txBox="1"/>
          <p:nvPr/>
        </p:nvSpPr>
        <p:spPr>
          <a:xfrm>
            <a:off x="536875" y="604075"/>
            <a:ext cx="5552400" cy="3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4292E"/>
                </a:solidFill>
              </a:rPr>
              <a:t>Gradient Descent with Probabilistic Assumptions</a:t>
            </a:r>
            <a:endParaRPr b="1"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Update with learning rate 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However, for non-convex function, gradient descent </a:t>
            </a:r>
            <a:r>
              <a:rPr lang="zh-CN">
                <a:solidFill>
                  <a:schemeClr val="dk1"/>
                </a:solidFill>
              </a:rPr>
              <a:t>might</a:t>
            </a:r>
            <a:r>
              <a:rPr lang="zh-C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only find local minimum </a:t>
            </a:r>
            <a:r>
              <a:rPr lang="zh-CN">
                <a:solidFill>
                  <a:schemeClr val="dk1"/>
                </a:solidFill>
              </a:rPr>
              <a:t>and cost lots of iterations.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23" y="1831750"/>
            <a:ext cx="3725201" cy="4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050" y="2497401"/>
            <a:ext cx="3725201" cy="4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3075" y="1436825"/>
            <a:ext cx="179000" cy="1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8950" y="1621138"/>
            <a:ext cx="3648299" cy="26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8725" y="2920650"/>
            <a:ext cx="141300" cy="16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3000" y="1460975"/>
            <a:ext cx="141300" cy="161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5"/>
          <p:cNvCxnSpPr>
            <a:endCxn id="133" idx="1"/>
          </p:cNvCxnSpPr>
          <p:nvPr/>
        </p:nvCxnSpPr>
        <p:spPr>
          <a:xfrm flipH="1" rot="10800000">
            <a:off x="4251700" y="1541719"/>
            <a:ext cx="1413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5"/>
          <p:cNvCxnSpPr>
            <a:endCxn id="132" idx="1"/>
          </p:cNvCxnSpPr>
          <p:nvPr/>
        </p:nvCxnSpPr>
        <p:spPr>
          <a:xfrm>
            <a:off x="4277625" y="2920072"/>
            <a:ext cx="281100" cy="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Methodology</a:t>
            </a:r>
            <a:endParaRPr sz="1100"/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42" name="Google Shape;142;p26"/>
          <p:cNvSpPr txBox="1"/>
          <p:nvPr/>
        </p:nvSpPr>
        <p:spPr>
          <a:xfrm>
            <a:off x="536875" y="908875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4292E"/>
                </a:solidFill>
              </a:rPr>
              <a:t>Alternating Least Squares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63450"/>
            <a:ext cx="8346154" cy="20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350" y="3995550"/>
            <a:ext cx="3580950" cy="6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Methodology</a:t>
            </a:r>
            <a:endParaRPr sz="1100"/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51" name="Google Shape;151;p27"/>
          <p:cNvSpPr txBox="1"/>
          <p:nvPr/>
        </p:nvSpPr>
        <p:spPr>
          <a:xfrm>
            <a:off x="536875" y="832675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Postprocessing SVD with kernel ridge regression</a:t>
            </a:r>
            <a:endParaRPr b="1"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24292E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75" y="1243125"/>
            <a:ext cx="6101191" cy="37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000" y="2993275"/>
            <a:ext cx="1830350" cy="2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2443" y="7620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Evaluation Measurement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60" name="Google Shape;160;p28"/>
          <p:cNvSpPr txBox="1"/>
          <p:nvPr/>
        </p:nvSpPr>
        <p:spPr>
          <a:xfrm>
            <a:off x="502450" y="799750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</a:rPr>
              <a:t>Root Mean Square Error (RMSE)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275" y="1915825"/>
            <a:ext cx="6315650" cy="11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主题5">
  <a:themeElements>
    <a:clrScheme name="自定义 5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8B9E5"/>
      </a:accent1>
      <a:accent2>
        <a:srgbClr val="146D90"/>
      </a:accent2>
      <a:accent3>
        <a:srgbClr val="0B9981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