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6860632b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6860632b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6860632b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6860632b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6860632b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6860632b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6860632b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6860632b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6860632b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6860632b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6860632b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6860632b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756a436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756a436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756a436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756a436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756a436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756a436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realist’s mind?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uncovering Aristotle and Locke’s way of thinking</a:t>
            </a:r>
            <a:endParaRPr sz="1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35800" y="3179325"/>
            <a:ext cx="26724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Ferra Suryani  |  fks2114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 we know about the realists’ minds now?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</a:rPr>
              <a:t>Aristotle is a </a:t>
            </a:r>
            <a:r>
              <a:rPr b="1" lang="en" sz="1400">
                <a:solidFill>
                  <a:srgbClr val="BDC1C6"/>
                </a:solidFill>
                <a:highlight>
                  <a:srgbClr val="202124"/>
                </a:highlight>
              </a:rPr>
              <a:t>perceptual realist,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</a:rPr>
              <a:t>of which he believes there is a true reality, and things exist whether humans perceive them or not</a:t>
            </a:r>
            <a:endParaRPr sz="14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</a:rPr>
              <a:t>Aristotle </a:t>
            </a:r>
            <a:r>
              <a:rPr lang="en" sz="1400"/>
              <a:t>emphasizes</a:t>
            </a:r>
            <a:r>
              <a:rPr lang="en" sz="1400"/>
              <a:t> on conceptualizing nature and actual objects to convey his points in his works</a:t>
            </a:r>
            <a:endParaRPr sz="1400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</a:rPr>
              <a:t>Locke is a </a:t>
            </a:r>
            <a:r>
              <a:rPr b="1" lang="en" sz="1400">
                <a:solidFill>
                  <a:srgbClr val="BDC1C6"/>
                </a:solidFill>
                <a:highlight>
                  <a:srgbClr val="202124"/>
                </a:highlight>
              </a:rPr>
              <a:t>direct realist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</a:rPr>
              <a:t>, meaning that he believes that humans directly perceive the world</a:t>
            </a:r>
            <a:endParaRPr sz="14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400"/>
              <a:buChar char="●"/>
            </a:pP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</a:rPr>
              <a:t>Locke heavily emphasizes on using human’s logical thinking and minds to convey his intended message</a:t>
            </a:r>
            <a:endParaRPr sz="1400"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 and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Diving deeper into two key philosophers’ thoughts in the Realism school of philosophy - Aristotle and John Locke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Realism emphasizes on “reality, knowledge, and value exist in the human mind”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Objectives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Unveil Aristotle and Locke’s minds by analyzing the text contained in their works.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Q1 - what words did Aristotle and Locke use most often in their respective works?</a:t>
            </a:r>
            <a:endParaRPr sz="22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25" y="1643975"/>
            <a:ext cx="3829375" cy="27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450" y="1643971"/>
            <a:ext cx="3829375" cy="273527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39713" y="4409825"/>
            <a:ext cx="343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Aristotle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nature or object focused words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862325" y="4409825"/>
            <a:ext cx="343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Locke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specific to human’s logical mind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Q2 - what are the most meaningful words used in their works?</a:t>
            </a:r>
            <a:endParaRPr sz="21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13" y="1017725"/>
            <a:ext cx="5349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943725" y="1520900"/>
            <a:ext cx="3150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Aristotle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Achievements-related keywords: </a:t>
            </a:r>
            <a:r>
              <a:rPr lang="en">
                <a:solidFill>
                  <a:schemeClr val="dk1"/>
                </a:solidFill>
              </a:rPr>
              <a:t>“excellence”, “qualification”, “nutriment”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Locke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ethics-related keywords: 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“Morality”, “societies”, “concernment”, “archetypes”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Hierarchy-related keywords: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“Executive”, “prince”, “conqueror”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7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Q2 - what are the most meaningful words used in their works? (bigram)</a:t>
            </a:r>
            <a:endParaRPr sz="21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349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943725" y="1520900"/>
            <a:ext cx="3150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Aristotle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Object-oriented word pairings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“Fire earth”, ‘earth water”, “south wind”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Locke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Concepts and logical word pairings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“Abstract ideas”, “distinct ideas”, “complex ideas”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9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Q3 - is there a relationship among words that appeared more than 50 times?</a:t>
            </a:r>
            <a:endParaRPr sz="20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5450"/>
            <a:ext cx="5076375" cy="3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5622725" y="1543850"/>
            <a:ext cx="3150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Aristotle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nature-related words appeared most often: “fresh”, “air”, “water”, “earth”, “fire”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Object-oriented words: “blood”, “vessels”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9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Q3 - is there a relationship among words that appeared more than 50 times?</a:t>
            </a:r>
            <a:endParaRPr sz="20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7750"/>
            <a:ext cx="5134849" cy="36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5622725" y="1543850"/>
            <a:ext cx="3150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Locke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Focused primarily on open-ended conceptuals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Words include “simple”, “abstract”, “minds”, “complex” are all related to the main word “ideas”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7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Q4 - are there any words that are equally used by these realists?</a:t>
            </a:r>
            <a:endParaRPr sz="21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04" y="1170125"/>
            <a:ext cx="4692400" cy="32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5477525" y="2262225"/>
            <a:ext cx="315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Emotional words: 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“empty”, “hatred”, “perished”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Having a common purposes: 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“uniform” and “assembly”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7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Q5 - what topics do each author’s works fall under?</a:t>
            </a:r>
            <a:endParaRPr sz="21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6700"/>
            <a:ext cx="4952852" cy="353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550" y="1017725"/>
            <a:ext cx="2947150" cy="20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477525" y="3194625"/>
            <a:ext cx="337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Aristotle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i="1" lang="en">
                <a:solidFill>
                  <a:schemeClr val="dk1"/>
                </a:solidFill>
              </a:rPr>
              <a:t>t</a:t>
            </a:r>
            <a:r>
              <a:rPr i="1" lang="en">
                <a:solidFill>
                  <a:schemeClr val="dk1"/>
                </a:solidFill>
              </a:rPr>
              <a:t>opic</a:t>
            </a:r>
            <a:r>
              <a:rPr i="1" lang="en">
                <a:solidFill>
                  <a:schemeClr val="dk1"/>
                </a:solidFill>
              </a:rPr>
              <a:t> 1 and 3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collection of words related to </a:t>
            </a:r>
            <a:r>
              <a:rPr b="1" lang="en">
                <a:solidFill>
                  <a:schemeClr val="dk1"/>
                </a:solidFill>
              </a:rPr>
              <a:t>nature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Locke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i="1" lang="en">
                <a:solidFill>
                  <a:schemeClr val="dk1"/>
                </a:solidFill>
              </a:rPr>
              <a:t>topic 2 and 4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collection of words related to </a:t>
            </a:r>
            <a:r>
              <a:rPr b="1" lang="en">
                <a:solidFill>
                  <a:schemeClr val="dk1"/>
                </a:solidFill>
              </a:rPr>
              <a:t>human’s logic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