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Old Standard TT"/>
      <p:regular r:id="rId10"/>
      <p:bold r:id="rId11"/>
      <p: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ldStandardTT-bold.fntdata"/><Relationship Id="rId10" Type="http://schemas.openxmlformats.org/officeDocument/2006/relationships/font" Target="fonts/OldStandardTT-regular.fntdata"/><Relationship Id="rId12" Type="http://schemas.openxmlformats.org/officeDocument/2006/relationships/font" Target="fonts/OldStandardTT-italic.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6a08e04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6a08e04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6a08e04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6a08e04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6a08e04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6a08e04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2 Presentation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Group 1: Tianyu, Shubham, Xiaoyuan, Sangmin </a:t>
            </a:r>
            <a:endParaRPr/>
          </a:p>
          <a:p>
            <a:pPr indent="0" lvl="0" marL="0" rtl="0" algn="l">
              <a:spcBef>
                <a:spcPts val="0"/>
              </a:spcBef>
              <a:spcAft>
                <a:spcPts val="0"/>
              </a:spcAft>
              <a:buNone/>
            </a:pPr>
            <a:r>
              <a:rPr lang="en"/>
              <a:t>Presenter：Sangmin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The impact COVID on  New York City’s job market</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Goal of Our Shiny APP:</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The unemployment rate jumped in April 2020 to a level not seen since the 1930s. COVID-19 pandemic cause a lot </a:t>
            </a:r>
            <a:r>
              <a:rPr lang="en">
                <a:solidFill>
                  <a:schemeClr val="dk1"/>
                </a:solidFill>
              </a:rPr>
              <a:t>factories shut down, challenges faced now are job loss of the whole job market. Here we want specifically explore the New York City’s situation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 first question we want to explore is the impact of coronavirus on different job categories and industries. </a:t>
            </a:r>
            <a:endParaRPr>
              <a:solidFill>
                <a:schemeClr val="dk1"/>
              </a:solidFill>
            </a:endParaRPr>
          </a:p>
          <a:p>
            <a:pPr indent="-334327" lvl="0" marL="457200" rtl="0" algn="l">
              <a:spcBef>
                <a:spcPts val="0"/>
              </a:spcBef>
              <a:spcAft>
                <a:spcPts val="0"/>
              </a:spcAft>
              <a:buSzPct val="100000"/>
              <a:buChar char="●"/>
            </a:pPr>
            <a:r>
              <a:rPr lang="en">
                <a:solidFill>
                  <a:schemeClr val="dk1"/>
                </a:solidFill>
              </a:rPr>
              <a:t>The second question we want to explore is did the demand for graduate students/fresher roles decline during covid (as business was impacted)?</a:t>
            </a:r>
            <a:endParaRPr>
              <a:solidFill>
                <a:schemeClr val="dk1"/>
              </a:solidFill>
            </a:endParaRPr>
          </a:p>
          <a:p>
            <a:pPr indent="-334327" lvl="0" marL="457200" rtl="0" algn="l">
              <a:spcBef>
                <a:spcPts val="0"/>
              </a:spcBef>
              <a:spcAft>
                <a:spcPts val="0"/>
              </a:spcAft>
              <a:buSzPct val="100000"/>
              <a:buChar char="●"/>
            </a:pPr>
            <a:r>
              <a:rPr lang="en">
                <a:solidFill>
                  <a:schemeClr val="dk1"/>
                </a:solidFill>
              </a:rPr>
              <a:t>The last question is does the degree requirement of the job (high school,  baccalaureate, masters) change over time? (the minimum requirement of jobs posted in NYC might be impacted by covid)</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1.Firstly, We clean out columns that we needed for our project</a:t>
            </a:r>
            <a:endParaRPr/>
          </a:p>
          <a:p>
            <a:pPr indent="-342900" lvl="0" marL="457200" rtl="0" algn="l">
              <a:spcBef>
                <a:spcPts val="1200"/>
              </a:spcBef>
              <a:spcAft>
                <a:spcPts val="0"/>
              </a:spcAft>
              <a:buSzPts val="1800"/>
              <a:buChar char="●"/>
            </a:pPr>
            <a:r>
              <a:rPr lang="en"/>
              <a:t>For the salary change , we use the median salary aggregating “salary from” and “salary to” columns.</a:t>
            </a:r>
            <a:endParaRPr/>
          </a:p>
          <a:p>
            <a:pPr indent="-342900" lvl="0" marL="457200" rtl="0" algn="l">
              <a:spcBef>
                <a:spcPts val="0"/>
              </a:spcBef>
              <a:spcAft>
                <a:spcPts val="0"/>
              </a:spcAft>
              <a:buSzPts val="1800"/>
              <a:buChar char="●"/>
            </a:pPr>
            <a:r>
              <a:rPr lang="en"/>
              <a:t>Drop NA values</a:t>
            </a:r>
            <a:endParaRPr/>
          </a:p>
          <a:p>
            <a:pPr indent="-342900" lvl="0" marL="457200" rtl="0" algn="l">
              <a:spcBef>
                <a:spcPts val="0"/>
              </a:spcBef>
              <a:spcAft>
                <a:spcPts val="0"/>
              </a:spcAft>
              <a:buSzPts val="1800"/>
              <a:buChar char="●"/>
            </a:pPr>
            <a:r>
              <a:rPr lang="en"/>
              <a:t>Reduced the enumerations of minimum job requirements and career level columns</a:t>
            </a:r>
            <a:endParaRPr/>
          </a:p>
          <a:p>
            <a:pPr indent="-342900" lvl="0" marL="457200" rtl="0" algn="l">
              <a:spcBef>
                <a:spcPts val="0"/>
              </a:spcBef>
              <a:spcAft>
                <a:spcPts val="0"/>
              </a:spcAft>
              <a:buSzPts val="1800"/>
              <a:buChar char="●"/>
            </a:pPr>
            <a:r>
              <a:rPr lang="en"/>
              <a:t>Ensured data types matched the underlying data</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Shiny App and </a:t>
            </a:r>
            <a:r>
              <a:rPr lang="en"/>
              <a:t>Visualizations</a:t>
            </a:r>
            <a:r>
              <a:rPr lang="en"/>
              <a:t>  &amp; </a:t>
            </a:r>
            <a:r>
              <a:rPr lang="en"/>
              <a:t>Conclusion</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https://ytyky.shinyapps.io/nycjobs/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