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9144000" cx="731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57737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4b4cfde32_0_255:notes"/>
          <p:cNvSpPr/>
          <p:nvPr>
            <p:ph idx="2" type="sldImg"/>
          </p:nvPr>
        </p:nvSpPr>
        <p:spPr>
          <a:xfrm>
            <a:off x="2057737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4b4cfde3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b4cfde32_0_122:notes"/>
          <p:cNvSpPr/>
          <p:nvPr>
            <p:ph idx="2" type="sldImg"/>
          </p:nvPr>
        </p:nvSpPr>
        <p:spPr>
          <a:xfrm>
            <a:off x="205771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b4cfde3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b4cfde32_0_172:notes"/>
          <p:cNvSpPr/>
          <p:nvPr>
            <p:ph idx="2" type="sldImg"/>
          </p:nvPr>
        </p:nvSpPr>
        <p:spPr>
          <a:xfrm>
            <a:off x="205771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4b4cfde3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4b4cfde32_0_182:notes"/>
          <p:cNvSpPr/>
          <p:nvPr>
            <p:ph idx="2" type="sldImg"/>
          </p:nvPr>
        </p:nvSpPr>
        <p:spPr>
          <a:xfrm>
            <a:off x="2057737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4b4cfde3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b4cfde32_0_198:notes"/>
          <p:cNvSpPr/>
          <p:nvPr>
            <p:ph idx="2" type="sldImg"/>
          </p:nvPr>
        </p:nvSpPr>
        <p:spPr>
          <a:xfrm>
            <a:off x="2057737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4b4cfde3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4b4cfde32_0_266:notes"/>
          <p:cNvSpPr/>
          <p:nvPr>
            <p:ph idx="2" type="sldImg"/>
          </p:nvPr>
        </p:nvSpPr>
        <p:spPr>
          <a:xfrm>
            <a:off x="205771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4b4cfde3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7" y="1323689"/>
            <a:ext cx="6816600" cy="36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" y="5038444"/>
            <a:ext cx="6816600" cy="14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" y="8290163"/>
            <a:ext cx="4389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" y="1966444"/>
            <a:ext cx="6816600" cy="34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" y="5603956"/>
            <a:ext cx="68166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" y="8290163"/>
            <a:ext cx="4389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" y="8290163"/>
            <a:ext cx="4389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" y="3823733"/>
            <a:ext cx="68166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" y="8290163"/>
            <a:ext cx="4389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" y="791156"/>
            <a:ext cx="6816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" y="2048844"/>
            <a:ext cx="6816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" y="8290163"/>
            <a:ext cx="4389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" y="791156"/>
            <a:ext cx="6816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" y="2048844"/>
            <a:ext cx="31998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" y="2048844"/>
            <a:ext cx="31998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" y="8290163"/>
            <a:ext cx="4389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" y="791156"/>
            <a:ext cx="6816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" y="8290163"/>
            <a:ext cx="4389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" y="987733"/>
            <a:ext cx="22464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" y="2470400"/>
            <a:ext cx="2246400" cy="56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" y="8290163"/>
            <a:ext cx="4389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" y="800267"/>
            <a:ext cx="50943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" y="8290163"/>
            <a:ext cx="4389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222"/>
            <a:ext cx="36576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" y="2192311"/>
            <a:ext cx="32361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" y="4983244"/>
            <a:ext cx="3236100" cy="21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" y="1287244"/>
            <a:ext cx="3069600" cy="6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" y="8290163"/>
            <a:ext cx="4389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" y="7521022"/>
            <a:ext cx="47991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" y="8290163"/>
            <a:ext cx="4389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791156"/>
            <a:ext cx="6816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2048844"/>
            <a:ext cx="6816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8290163"/>
            <a:ext cx="4389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863" y="2966125"/>
            <a:ext cx="7392926" cy="29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80450" y="532650"/>
            <a:ext cx="65562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 u="sng"/>
              <a:t>Shefer &amp; Rietveld (1997):</a:t>
            </a:r>
            <a:endParaRPr sz="3380" u="sng"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0" y="1351350"/>
            <a:ext cx="70926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Relation between traffic density, speed and accidents.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0" y="2844525"/>
            <a:ext cx="70926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High </a:t>
            </a:r>
            <a:r>
              <a:rPr lang="en"/>
              <a:t>traffic</a:t>
            </a:r>
            <a:r>
              <a:rPr lang="en"/>
              <a:t> density        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22600" y="3478425"/>
            <a:ext cx="70926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number of accidents</a:t>
            </a:r>
            <a:r>
              <a:rPr lang="en"/>
              <a:t>        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2735150" y="3411375"/>
            <a:ext cx="0" cy="40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2735150" y="3786800"/>
            <a:ext cx="42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750" y="4284025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00" y="4319325"/>
            <a:ext cx="563299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5937" l="25998" r="26628" t="7639"/>
          <a:stretch/>
        </p:blipFill>
        <p:spPr>
          <a:xfrm>
            <a:off x="5580038" y="4224475"/>
            <a:ext cx="756776" cy="7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50" y="4319337"/>
            <a:ext cx="563300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350" y="4319325"/>
            <a:ext cx="563300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075" y="4319325"/>
            <a:ext cx="563299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188" y="4284025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5">
            <a:alphaModFix/>
          </a:blip>
          <a:srcRect b="5937" l="25998" r="26628" t="7639"/>
          <a:stretch/>
        </p:blipFill>
        <p:spPr>
          <a:xfrm>
            <a:off x="6447125" y="4224475"/>
            <a:ext cx="756776" cy="7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325" y="4284013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111300" y="6058500"/>
            <a:ext cx="70926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Low</a:t>
            </a:r>
            <a:r>
              <a:rPr lang="en"/>
              <a:t> traffic density        </a:t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2520650" y="6692400"/>
            <a:ext cx="0" cy="40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2520650" y="7094700"/>
            <a:ext cx="429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603475" y="6777738"/>
            <a:ext cx="70926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severity of accidents        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325" y="4319325"/>
            <a:ext cx="563299" cy="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00" y="7748950"/>
            <a:ext cx="563299" cy="56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50" y="7713638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5">
            <a:alphaModFix/>
          </a:blip>
          <a:srcRect b="5937" l="25998" r="26628" t="7639"/>
          <a:stretch/>
        </p:blipFill>
        <p:spPr>
          <a:xfrm>
            <a:off x="3130338" y="7654100"/>
            <a:ext cx="756776" cy="7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5">
            <a:alphaModFix/>
          </a:blip>
          <a:srcRect b="5937" l="25998" r="26628" t="7639"/>
          <a:stretch/>
        </p:blipFill>
        <p:spPr>
          <a:xfrm>
            <a:off x="2324313" y="7654100"/>
            <a:ext cx="756776" cy="7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5">
            <a:alphaModFix/>
          </a:blip>
          <a:srcRect b="5937" l="25998" r="26628" t="7639"/>
          <a:stretch/>
        </p:blipFill>
        <p:spPr>
          <a:xfrm>
            <a:off x="1518300" y="7654100"/>
            <a:ext cx="756776" cy="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63" y="206050"/>
            <a:ext cx="6691076" cy="39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77700"/>
            <a:ext cx="7003150" cy="391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/>
          <p:nvPr/>
        </p:nvCxnSpPr>
        <p:spPr>
          <a:xfrm rot="10800000">
            <a:off x="4504950" y="428975"/>
            <a:ext cx="0" cy="3057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rot="10800000">
            <a:off x="4429425" y="4777950"/>
            <a:ext cx="0" cy="3057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13852" l="0" r="0" t="0"/>
          <a:stretch/>
        </p:blipFill>
        <p:spPr>
          <a:xfrm>
            <a:off x="705063" y="80450"/>
            <a:ext cx="5905050" cy="2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475" y="2755275"/>
            <a:ext cx="5834250" cy="29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925" y="5953025"/>
            <a:ext cx="5690800" cy="311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/>
          <p:nvPr/>
        </p:nvCxnSpPr>
        <p:spPr>
          <a:xfrm rot="10800000">
            <a:off x="4384400" y="2922825"/>
            <a:ext cx="26700" cy="2259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 rot="10800000">
            <a:off x="4411100" y="6113850"/>
            <a:ext cx="0" cy="245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 rot="10800000">
            <a:off x="4411225" y="221275"/>
            <a:ext cx="26700" cy="2192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00" y="0"/>
            <a:ext cx="6364600" cy="30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50" y="3155663"/>
            <a:ext cx="6642150" cy="324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5">
            <a:alphaModFix/>
          </a:blip>
          <a:srcRect b="14346" l="0" r="0" t="0"/>
          <a:stretch/>
        </p:blipFill>
        <p:spPr>
          <a:xfrm>
            <a:off x="556725" y="6575875"/>
            <a:ext cx="6364599" cy="2501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 rot="10800000">
            <a:off x="4353900" y="187750"/>
            <a:ext cx="0" cy="2346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 rot="10800000">
            <a:off x="4353775" y="3329450"/>
            <a:ext cx="17100" cy="2543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 rot="10800000">
            <a:off x="4344000" y="6730675"/>
            <a:ext cx="9900" cy="2268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80450" y="532650"/>
            <a:ext cx="65562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 u="sng"/>
              <a:t>Cappellari</a:t>
            </a:r>
            <a:r>
              <a:rPr lang="en" sz="3380" u="sng"/>
              <a:t> &amp; Weber (2022):</a:t>
            </a:r>
            <a:endParaRPr sz="3380" u="sng"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0" y="1351350"/>
            <a:ext cx="70926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Costs associated with traffic accidents in NYC during lockdown.</a:t>
            </a:r>
            <a:endParaRPr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281550" y="3214950"/>
            <a:ext cx="82632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Value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11300" y="3938100"/>
            <a:ext cx="70926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Property damage :              </a:t>
            </a:r>
            <a:r>
              <a:rPr lang="en">
                <a:solidFill>
                  <a:srgbClr val="38761D"/>
                </a:solidFill>
              </a:rPr>
              <a:t>+ $ 450,000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111300" y="4771050"/>
            <a:ext cx="70926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Injuries &amp; Deaths :            </a:t>
            </a:r>
            <a:r>
              <a:rPr lang="en">
                <a:solidFill>
                  <a:srgbClr val="FF0000"/>
                </a:solidFill>
              </a:rPr>
              <a:t>-</a:t>
            </a:r>
            <a:r>
              <a:rPr lang="en">
                <a:solidFill>
                  <a:srgbClr val="FF0000"/>
                </a:solidFill>
              </a:rPr>
              <a:t> $ 2,600,000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676" y="6327150"/>
            <a:ext cx="3601239" cy="2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