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5" r:id="rId5"/>
    <p:sldId id="266" r:id="rId6"/>
    <p:sldId id="262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4B20C-0D44-3046-A638-A81F593DE00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60445-AA98-0D4D-AAD7-41C6B5ED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5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60445-AA98-0D4D-AAD7-41C6B5ED6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60445-AA98-0D4D-AAD7-41C6B5ED6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BF2B-ABD7-2812-DFAA-21AAED90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8FA75-B097-8D71-8734-E9903BF1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2790-469B-6563-FA37-B9AAD906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BF8E-7FEE-0D55-52BB-3B04E37F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8A9A-C8E3-58E5-358F-07D17CBC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434-A53E-2BDC-5ED2-D6A1E5E1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019A4-DAE0-0F4F-0539-83D47A9D9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AE7B-1256-54F9-C9A5-256D1773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CD97-A999-335E-1C97-0EC8A5A7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FF98F-D3A9-B730-546E-CE0F37CE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B9D26-75BB-FE27-C73E-A4BF50A13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B5B39-8FFF-D541-EAA7-94324C2AB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005D-CAF5-4789-F03F-43BD7344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EF18-EDB5-9830-0F8B-58A30A44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783F-4D80-4D1D-D73C-7CD9BC88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F5D3-4AC7-57CA-D551-594026D1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22F-0B0C-664A-9356-1A3D2407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8FCD-0AD0-6FAD-B78E-B208725C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0098-9F58-52B5-52EF-DF6209BE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8C9A-ABDC-B705-2F84-3D86262A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A2C3-8B1E-EE1E-3352-47F56675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B1F2-202F-7C95-1391-D2776D07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E157-E3C5-EF99-E79C-9A2D0B90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597B-CD8A-065E-C10B-996BAD64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7CA6-8F21-2648-CE9B-D7FEA656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D2C8-0C8C-B8E6-7C19-ED9E909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5F53-646E-8835-F15A-931D9E0BC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20AE4-1565-20A4-4EBD-2A77CFAE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47E5-A657-D04A-615E-F078089F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13AF4-2F93-45D3-E829-E00696D4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CDEF-C3C9-6686-E0B6-52BBD4E0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4AEF-1886-C879-3941-CEA4F54E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1E597-F244-7ED6-CBE2-AE7E12BB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E448-ECF9-C088-9B54-8D2E0E9D2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20AF8-BC1A-EFF1-DE42-EB1E23D11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F42A8-DD3B-3792-1935-29C53E920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F715A-828D-A15F-2251-598BA42F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9570E-A7FE-8E5E-5E3C-B0B96EBE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1F84D-1C67-E309-EC8F-DB5892A3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1D6F-EE90-6A6D-83BB-A81E355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4A373-3035-3FDB-C1CE-23EEDEB8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D9687-3099-485C-BB9D-98BB54CB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51E9F-E113-E57E-027C-F83B76F8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5995A-54AC-3E22-0F6E-3B9C8B18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69FD6-B097-C604-0A5C-997D197E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FB6B4-D706-AA5E-7DA7-5921293D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A5F2-6CC0-0904-F530-80E769D5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E333-96A5-AADD-26A7-2BAE795B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FA630-2B33-35D2-FB10-021437AFF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58B1-445F-C08C-1E31-B632E5C6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CD4EC-D7F7-6D65-7A77-F28043F5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0D638-9539-D20C-D150-7396899A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9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9CB9-E908-0F00-1C4A-1D9BAC1F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D4467-564F-AD54-4AC2-EBEB6466B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835E7-555A-82ED-DC21-A2C6BF02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F6DD7-DAE9-598A-10F2-18CDAF4E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EA074-A5DA-083B-3DD4-9376D3EB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30D9-13AE-99B7-FB8D-DE3A1847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5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227D1-ABF6-1389-52A4-781D44FA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31B6-2EEE-DD4F-F9B8-C34A10E0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D45B-D8E0-6559-8C92-3B06923EE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EB29-5BC4-5544-B740-45F43CB87C3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1B6D5-DF97-949F-FFBD-DE90AADC3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AD14-E607-0DEA-FFA4-53CA0CCA6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6071-339F-964E-89C3-37F152B1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136F-44AD-5523-4AD0-280EBF23C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2060448"/>
            <a:ext cx="10704576" cy="761302"/>
          </a:xfrm>
        </p:spPr>
        <p:txBody>
          <a:bodyPr>
            <a:normAutofit/>
          </a:bodyPr>
          <a:lstStyle/>
          <a:p>
            <a:r>
              <a:rPr lang="en-US" sz="3600" b="1" dirty="0"/>
              <a:t>Weakly Supervised Learning: Label Noise and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4ADA2-928C-8FBA-8796-53FEBE943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656" y="3429000"/>
            <a:ext cx="9144000" cy="944880"/>
          </a:xfrm>
        </p:spPr>
        <p:txBody>
          <a:bodyPr>
            <a:noAutofit/>
          </a:bodyPr>
          <a:lstStyle/>
          <a:p>
            <a:r>
              <a:rPr lang="en-US" sz="2000" dirty="0"/>
              <a:t>Group 9: Sameer </a:t>
            </a:r>
            <a:r>
              <a:rPr lang="en-US" sz="2000" dirty="0" err="1"/>
              <a:t>Kolluri</a:t>
            </a:r>
            <a:r>
              <a:rPr lang="en-US" sz="2000" dirty="0"/>
              <a:t>, Shubham </a:t>
            </a:r>
            <a:r>
              <a:rPr lang="en-US" sz="2000" dirty="0" err="1"/>
              <a:t>Laddha</a:t>
            </a:r>
            <a:r>
              <a:rPr lang="en-US" sz="2000" dirty="0"/>
              <a:t>, Jenny Li, </a:t>
            </a:r>
          </a:p>
          <a:p>
            <a:r>
              <a:rPr lang="en-US" sz="2000" dirty="0" err="1"/>
              <a:t>Kieu-Giang</a:t>
            </a:r>
            <a:r>
              <a:rPr lang="en-US" sz="2000" dirty="0"/>
              <a:t> Nguyen, Yuli Yin</a:t>
            </a:r>
          </a:p>
        </p:txBody>
      </p:sp>
    </p:spTree>
    <p:extLst>
      <p:ext uri="{BB962C8B-B14F-4D97-AF65-F5344CB8AC3E}">
        <p14:creationId xmlns:p14="http://schemas.microsoft.com/office/powerpoint/2010/main" val="27708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7644-673D-A36F-70C8-C1718F42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Core Idea: CNN and Transfer Learning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1D828E-1B09-8749-C66D-9FD14B59E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3" y="1596436"/>
            <a:ext cx="10398642" cy="19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BD9B74-915D-FC59-1371-ED9C167F3E50}"/>
              </a:ext>
            </a:extLst>
          </p:cNvPr>
          <p:cNvSpPr txBox="1"/>
          <p:nvPr/>
        </p:nvSpPr>
        <p:spPr>
          <a:xfrm>
            <a:off x="4052564" y="3504866"/>
            <a:ext cx="365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1. A graphic representation of a CNN’s architecture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526E80-ADDB-3447-C423-6088FA31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2" y="4281942"/>
            <a:ext cx="8686800" cy="192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532E2F-7104-544D-5551-FD408CA2C8C9}"/>
              </a:ext>
            </a:extLst>
          </p:cNvPr>
          <p:cNvSpPr/>
          <p:nvPr/>
        </p:nvSpPr>
        <p:spPr>
          <a:xfrm>
            <a:off x="712381" y="1477924"/>
            <a:ext cx="10760149" cy="2360133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C9DA93-2461-7318-3312-C6C6ECF387ED}"/>
              </a:ext>
            </a:extLst>
          </p:cNvPr>
          <p:cNvSpPr/>
          <p:nvPr/>
        </p:nvSpPr>
        <p:spPr>
          <a:xfrm>
            <a:off x="712380" y="4145065"/>
            <a:ext cx="10760149" cy="2360133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61290-1545-12CF-10E1-3A767CC05735}"/>
              </a:ext>
            </a:extLst>
          </p:cNvPr>
          <p:cNvSpPr txBox="1"/>
          <p:nvPr/>
        </p:nvSpPr>
        <p:spPr>
          <a:xfrm>
            <a:off x="4026975" y="6189482"/>
            <a:ext cx="427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2. Transfer learning example of fine-tuning a pre-trained model </a:t>
            </a:r>
          </a:p>
        </p:txBody>
      </p:sp>
    </p:spTree>
    <p:extLst>
      <p:ext uri="{BB962C8B-B14F-4D97-AF65-F5344CB8AC3E}">
        <p14:creationId xmlns:p14="http://schemas.microsoft.com/office/powerpoint/2010/main" val="350566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7644-673D-A36F-70C8-C1718F42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Model I: Candidate Predictive Models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83EA34-057C-1098-001B-E82A23BB1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157814"/>
              </p:ext>
            </p:extLst>
          </p:nvPr>
        </p:nvGraphicFramePr>
        <p:xfrm>
          <a:off x="621792" y="1508092"/>
          <a:ext cx="10948415" cy="465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087">
                  <a:extLst>
                    <a:ext uri="{9D8B030D-6E8A-4147-A177-3AD203B41FA5}">
                      <a16:colId xmlns:a16="http://schemas.microsoft.com/office/drawing/2014/main" val="2378115168"/>
                    </a:ext>
                  </a:extLst>
                </a:gridCol>
                <a:gridCol w="1488558">
                  <a:extLst>
                    <a:ext uri="{9D8B030D-6E8A-4147-A177-3AD203B41FA5}">
                      <a16:colId xmlns:a16="http://schemas.microsoft.com/office/drawing/2014/main" val="1673754483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1426223245"/>
                    </a:ext>
                  </a:extLst>
                </a:gridCol>
                <a:gridCol w="2562446">
                  <a:extLst>
                    <a:ext uri="{9D8B030D-6E8A-4147-A177-3AD203B41FA5}">
                      <a16:colId xmlns:a16="http://schemas.microsoft.com/office/drawing/2014/main" val="2976846010"/>
                    </a:ext>
                  </a:extLst>
                </a:gridCol>
                <a:gridCol w="1809519">
                  <a:extLst>
                    <a:ext uri="{9D8B030D-6E8A-4147-A177-3AD203B41FA5}">
                      <a16:colId xmlns:a16="http://schemas.microsoft.com/office/drawing/2014/main" val="1133324918"/>
                    </a:ext>
                  </a:extLst>
                </a:gridCol>
              </a:tblGrid>
              <a:tr h="48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66430"/>
                  </a:ext>
                </a:extLst>
              </a:tr>
              <a:tr h="58005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Convolutional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VGG-16/VGG-19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Trained on a subset of the ImageNet dataset with millions of images. They contain 16 layers and 19 layers, respectively (including 3 fully</a:t>
                      </a:r>
                      <a:r>
                        <a:rPr lang="en-US" altLang="zh-CN" sz="1000" dirty="0"/>
                        <a:t>-</a:t>
                      </a:r>
                      <a:r>
                        <a:rPr lang="en-US" sz="1000" dirty="0"/>
                        <a:t>connected layers).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Relatively uniform and simple architecture.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Huge network, time-consuming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486204"/>
                  </a:ext>
                </a:extLst>
              </a:tr>
              <a:tr h="4850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ResNet50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Fitting a residual mapping rather than fitting the actual mapping in all the layers.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complex (since has fewer filter) compared to VGG models. No vanishing gradient problem.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47738"/>
                  </a:ext>
                </a:extLst>
              </a:tr>
              <a:tr h="4850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InceptionV3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 performing convolutions with different filter sizes, performing max pooling and concatenating the result for the next inception module.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 network helps to reduce the parameters drastically, much faster to run.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911777"/>
                  </a:ext>
                </a:extLst>
              </a:tr>
              <a:tr h="4850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MobileNetV3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Designed to be used in mobile applications with only 4 million parameters compared to 138 million parameters in VGG16.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Vastly smaller in size and faster to run.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as accurate as other large, resource-heavy models.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655618"/>
                  </a:ext>
                </a:extLst>
              </a:tr>
              <a:tr h="48509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supervised learning algorithm that is mainly used to classify data into different classes. Core idea is to find a maximum marginal hyperplane that best divides the dataset into classes.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Similar with logistic regression, which is not as sophisticated as CNN models.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30974"/>
                  </a:ext>
                </a:extLst>
              </a:tr>
              <a:tr h="4850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classification and regression algorithm that can be applied to image classification.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Non-parametric; not sensitive to over-fitting.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296320"/>
                  </a:ext>
                </a:extLst>
              </a:tr>
              <a:tr h="4850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Basic machine learning classifier.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to perform.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867146"/>
                  </a:ext>
                </a:extLst>
              </a:tr>
              <a:tr h="4850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group of machine learning algorithms that combine many weak learning models together to create a strong predictive model.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41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7644-673D-A36F-70C8-C1718F42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Model I: Model Comparison (on the test set)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AA8F88A-60A1-5677-2260-BEEC6455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1" y="1705547"/>
            <a:ext cx="4325938" cy="4341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D108D2-8251-6766-5D87-E904D2C3E839}"/>
              </a:ext>
            </a:extLst>
          </p:cNvPr>
          <p:cNvSpPr/>
          <p:nvPr/>
        </p:nvSpPr>
        <p:spPr>
          <a:xfrm>
            <a:off x="2228845" y="2214563"/>
            <a:ext cx="85725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98C81D-A11A-11C3-DF0B-E938F63076EF}"/>
              </a:ext>
            </a:extLst>
          </p:cNvPr>
          <p:cNvSpPr/>
          <p:nvPr/>
        </p:nvSpPr>
        <p:spPr>
          <a:xfrm>
            <a:off x="4044152" y="3459493"/>
            <a:ext cx="85725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0314D60-357F-5056-08F7-3BDE8270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719" y="1702879"/>
            <a:ext cx="6563331" cy="4341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982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7644-673D-A36F-70C8-C1718F42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Model I: InceptionV3 vs. MobileNetV3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0C48E-C274-59E9-1DD9-40A957AB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571693"/>
            <a:ext cx="11122533" cy="4111478"/>
          </a:xfrm>
        </p:spPr>
        <p:txBody>
          <a:bodyPr>
            <a:normAutofit/>
          </a:bodyPr>
          <a:lstStyle/>
          <a:p>
            <a:r>
              <a:rPr lang="en-US" sz="1400" dirty="0"/>
              <a:t>Parameters: </a:t>
            </a:r>
          </a:p>
          <a:p>
            <a:pPr marL="0" indent="0">
              <a:buNone/>
            </a:pPr>
            <a:r>
              <a:rPr lang="en-US" sz="1400" dirty="0"/>
              <a:t>      5-fold cv; </a:t>
            </a:r>
            <a:r>
              <a:rPr lang="en-US" sz="1400" b="1" i="0" dirty="0">
                <a:solidFill>
                  <a:srgbClr val="1D1C1D"/>
                </a:solidFill>
                <a:effectLst/>
              </a:rPr>
              <a:t>batch size = 128; epochs = 20</a:t>
            </a:r>
            <a:r>
              <a:rPr lang="en-US" sz="1400" b="0" i="0" dirty="0">
                <a:solidFill>
                  <a:srgbClr val="1D1C1D"/>
                </a:solidFill>
                <a:effectLst/>
              </a:rPr>
              <a:t>; optimizer: Adam w/ 0.001 learning rate; loss: sparse categorical cross entropy</a:t>
            </a:r>
          </a:p>
          <a:p>
            <a:r>
              <a:rPr lang="en-US" sz="1400" dirty="0"/>
              <a:t>InceptionV3 performance: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457200" lvl="1" indent="0">
              <a:buNone/>
            </a:pPr>
            <a:endParaRPr lang="en-US" sz="1400" dirty="0">
              <a:highlight>
                <a:srgbClr val="FFFF00"/>
              </a:highlight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</a:endParaRPr>
          </a:p>
          <a:p>
            <a:r>
              <a:rPr lang="en-US" sz="1400" dirty="0"/>
              <a:t>MobileNetV3 performance:</a:t>
            </a:r>
            <a:endParaRPr lang="en-US" dirty="0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F08F1A-6005-FDB8-0933-84770E7B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9103"/>
            <a:ext cx="3632462" cy="1155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DCF0946-C2EE-F6C7-8ADB-9C7074CDA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0" b="20264"/>
          <a:stretch/>
        </p:blipFill>
        <p:spPr>
          <a:xfrm>
            <a:off x="953448" y="2539103"/>
            <a:ext cx="4897954" cy="1155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36D864-D72F-F846-A827-8A240B35B9DE}"/>
              </a:ext>
            </a:extLst>
          </p:cNvPr>
          <p:cNvSpPr/>
          <p:nvPr/>
        </p:nvSpPr>
        <p:spPr>
          <a:xfrm>
            <a:off x="3017842" y="2654416"/>
            <a:ext cx="2833560" cy="312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52AB509-A0D8-C984-E0C3-B16B9F67B674}"/>
              </a:ext>
            </a:extLst>
          </p:cNvPr>
          <p:cNvSpPr/>
          <p:nvPr/>
        </p:nvSpPr>
        <p:spPr>
          <a:xfrm>
            <a:off x="6125661" y="3429000"/>
            <a:ext cx="1528904" cy="265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B8716C1-7372-1137-407F-234B8F3310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867" b="19543"/>
          <a:stretch/>
        </p:blipFill>
        <p:spPr>
          <a:xfrm>
            <a:off x="898725" y="4249842"/>
            <a:ext cx="4952678" cy="1297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05D7D2-F0FA-C262-AFF4-ACC162CBBC64}"/>
              </a:ext>
            </a:extLst>
          </p:cNvPr>
          <p:cNvSpPr/>
          <p:nvPr/>
        </p:nvSpPr>
        <p:spPr>
          <a:xfrm>
            <a:off x="2884412" y="4398002"/>
            <a:ext cx="2771670" cy="3342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BDA87D6-6AC1-1FD5-4771-4F49A01443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2" t="5006" r="42708"/>
          <a:stretch/>
        </p:blipFill>
        <p:spPr>
          <a:xfrm>
            <a:off x="6096000" y="4221559"/>
            <a:ext cx="3632462" cy="1325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4AA5FE-A44F-1E94-B842-564E43F32CE7}"/>
              </a:ext>
            </a:extLst>
          </p:cNvPr>
          <p:cNvSpPr/>
          <p:nvPr/>
        </p:nvSpPr>
        <p:spPr>
          <a:xfrm>
            <a:off x="6125661" y="5281799"/>
            <a:ext cx="1528904" cy="265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7644-673D-A36F-70C8-C1718F42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Model II: Label Cleaning Network</a:t>
            </a:r>
          </a:p>
        </p:txBody>
      </p:sp>
      <p:pic>
        <p:nvPicPr>
          <p:cNvPr id="4" name="Content Placeholder 3" descr="Graphical user interface, diagram, website&#10;&#10;Description automatically generated">
            <a:extLst>
              <a:ext uri="{FF2B5EF4-FFF2-40B4-BE49-F238E27FC236}">
                <a16:creationId xmlns:a16="http://schemas.microsoft.com/office/drawing/2014/main" id="{072DCFBF-9AC9-9080-74F1-CF8790343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957" y="1585920"/>
            <a:ext cx="10327269" cy="20341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F1F90-595A-FE0B-93D3-1722600D2657}"/>
              </a:ext>
            </a:extLst>
          </p:cNvPr>
          <p:cNvSpPr txBox="1"/>
          <p:nvPr/>
        </p:nvSpPr>
        <p:spPr>
          <a:xfrm>
            <a:off x="621792" y="3753286"/>
            <a:ext cx="102143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sng" dirty="0">
                <a:solidFill>
                  <a:srgbClr val="1D1C1D"/>
                </a:solidFill>
                <a:effectLst/>
              </a:rPr>
              <a:t>Step 1</a:t>
            </a:r>
            <a:r>
              <a:rPr lang="en-US" sz="1600" b="0" i="0" dirty="0">
                <a:solidFill>
                  <a:srgbClr val="1D1C1D"/>
                </a:solidFill>
                <a:effectLst/>
              </a:rPr>
              <a:t>: Extract visual features from raw images, using </a:t>
            </a:r>
            <a:r>
              <a:rPr lang="en-US" sz="1600" b="1" i="0" dirty="0">
                <a:solidFill>
                  <a:srgbClr val="1D1C1D"/>
                </a:solidFill>
                <a:effectLst/>
              </a:rPr>
              <a:t>Inception V3 </a:t>
            </a:r>
            <a:r>
              <a:rPr lang="en-US" sz="1600" b="0" i="0" dirty="0">
                <a:solidFill>
                  <a:srgbClr val="1D1C1D"/>
                </a:solidFill>
                <a:effectLst/>
              </a:rPr>
              <a:t>as the pre-trained base CNN model.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solidFill>
                <a:srgbClr val="1D1C1D"/>
              </a:solidFill>
              <a:effectLst/>
            </a:endParaRPr>
          </a:p>
          <a:p>
            <a:r>
              <a:rPr lang="en-US" sz="1600" b="0" i="0" u="sng" dirty="0">
                <a:solidFill>
                  <a:srgbClr val="1D1C1D"/>
                </a:solidFill>
                <a:effectLst/>
              </a:rPr>
              <a:t>Step 2</a:t>
            </a:r>
            <a:r>
              <a:rPr lang="en-US" sz="1600" b="0" i="0" dirty="0">
                <a:solidFill>
                  <a:srgbClr val="1D1C1D"/>
                </a:solidFill>
                <a:effectLst/>
              </a:rPr>
              <a:t>: Collect the visual features of images from the training sample with available clean data and concatenate them     </a:t>
            </a:r>
          </a:p>
          <a:p>
            <a:r>
              <a:rPr lang="en-US" sz="1600" dirty="0">
                <a:solidFill>
                  <a:srgbClr val="1D1C1D"/>
                </a:solidFill>
              </a:rPr>
              <a:t>              </a:t>
            </a:r>
            <a:r>
              <a:rPr lang="en-US" sz="1600" b="0" i="0" dirty="0">
                <a:solidFill>
                  <a:srgbClr val="1D1C1D"/>
                </a:solidFill>
                <a:effectLst/>
              </a:rPr>
              <a:t>with their corresponding noisy labels. This will be our train input. 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solidFill>
                <a:srgbClr val="1D1C1D"/>
              </a:solidFill>
              <a:effectLst/>
            </a:endParaRPr>
          </a:p>
          <a:p>
            <a:r>
              <a:rPr lang="en-US" sz="1600" b="0" i="0" u="sng" dirty="0">
                <a:solidFill>
                  <a:srgbClr val="1D1C1D"/>
                </a:solidFill>
                <a:effectLst/>
              </a:rPr>
              <a:t>Step 3</a:t>
            </a:r>
            <a:r>
              <a:rPr lang="en-US" sz="1600" b="0" i="0" dirty="0">
                <a:solidFill>
                  <a:srgbClr val="1D1C1D"/>
                </a:solidFill>
                <a:effectLst/>
              </a:rPr>
              <a:t>: Build a fully-connected network.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solidFill>
                <a:srgbClr val="1D1C1D"/>
              </a:solidFill>
              <a:effectLst/>
            </a:endParaRPr>
          </a:p>
          <a:p>
            <a:r>
              <a:rPr lang="en-US" sz="1600" u="sng" dirty="0">
                <a:solidFill>
                  <a:srgbClr val="1D1C1D"/>
                </a:solidFill>
              </a:rPr>
              <a:t>Step 4</a:t>
            </a:r>
            <a:r>
              <a:rPr lang="en-US" sz="1600" dirty="0">
                <a:solidFill>
                  <a:srgbClr val="1D1C1D"/>
                </a:solidFill>
              </a:rPr>
              <a:t>: T</a:t>
            </a:r>
            <a:r>
              <a:rPr lang="en-US" sz="1600" b="0" i="0" dirty="0">
                <a:solidFill>
                  <a:srgbClr val="1D1C1D"/>
                </a:solidFill>
                <a:effectLst/>
              </a:rPr>
              <a:t>rain the model, with our train labels being the clean labels.</a:t>
            </a:r>
          </a:p>
        </p:txBody>
      </p:sp>
    </p:spTree>
    <p:extLst>
      <p:ext uri="{BB962C8B-B14F-4D97-AF65-F5344CB8AC3E}">
        <p14:creationId xmlns:p14="http://schemas.microsoft.com/office/powerpoint/2010/main" val="1843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7644-673D-A36F-70C8-C1718F42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Model II: Performance of Label Cleaning Model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8015734-E4FB-0357-41C2-880E4DF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373930"/>
            <a:ext cx="5474208" cy="1912190"/>
          </a:xfrm>
        </p:spPr>
        <p:txBody>
          <a:bodyPr>
            <a:noAutofit/>
          </a:bodyPr>
          <a:lstStyle/>
          <a:p>
            <a:r>
              <a:rPr lang="en-US" sz="1400" dirty="0"/>
              <a:t>Some training model parameters: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1D1C1D"/>
                </a:solidFill>
              </a:rPr>
              <a:t>5-fold cross validation</a:t>
            </a:r>
            <a:endParaRPr lang="en-US" sz="1400" dirty="0">
              <a:solidFill>
                <a:srgbClr val="1D1C1D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1D1C1D"/>
                </a:solidFill>
                <a:effectLst/>
              </a:rPr>
              <a:t>batch size = 64, epochs 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1D1C1D"/>
                </a:solidFill>
              </a:rPr>
              <a:t>O</a:t>
            </a:r>
            <a:r>
              <a:rPr lang="en-US" sz="1400" b="0" i="0" dirty="0">
                <a:solidFill>
                  <a:srgbClr val="1D1C1D"/>
                </a:solidFill>
                <a:effectLst/>
              </a:rPr>
              <a:t>ptimizer: Adam w/ 0.001 learning rate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1D1C1D"/>
                </a:solidFill>
              </a:rPr>
              <a:t>L</a:t>
            </a:r>
            <a:r>
              <a:rPr lang="en-US" sz="1400" b="0" i="0" dirty="0">
                <a:solidFill>
                  <a:srgbClr val="1D1C1D"/>
                </a:solidFill>
                <a:effectLst/>
              </a:rPr>
              <a:t>oss: sparse categorical cross entropy</a:t>
            </a:r>
          </a:p>
          <a:p>
            <a:pPr marL="457200" lvl="1" indent="0">
              <a:buNone/>
            </a:pPr>
            <a:endParaRPr lang="en-US" sz="1400" b="0" i="0" dirty="0">
              <a:solidFill>
                <a:srgbClr val="1D1C1D"/>
              </a:solidFill>
              <a:effectLst/>
            </a:endParaRPr>
          </a:p>
          <a:p>
            <a:r>
              <a:rPr lang="en-US" sz="1400" dirty="0"/>
              <a:t>Model performance on the training set (images with clean labels):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EDF9C41-CFB5-6FA7-335E-774803B9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93" y="3286120"/>
            <a:ext cx="7772400" cy="12722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95DE8-777A-2CE2-B340-E95F49B1C076}"/>
              </a:ext>
            </a:extLst>
          </p:cNvPr>
          <p:cNvSpPr txBox="1"/>
          <p:nvPr/>
        </p:nvSpPr>
        <p:spPr>
          <a:xfrm>
            <a:off x="621792" y="4869361"/>
            <a:ext cx="9550908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Cross check the predicted clean labels for the first 8 images – all predictions match!</a:t>
            </a:r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C92D208E-892E-9FA8-1474-ABA9B075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93" y="5220584"/>
            <a:ext cx="5346700" cy="1066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04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7644-673D-A36F-70C8-C1718F42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Evaluation: Three Models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DC0ACA0-2D59-3B97-CB11-352BC2F92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080" y="2442924"/>
            <a:ext cx="3502433" cy="21296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E57B7-E253-F692-5F8C-24108DF82ED8}"/>
              </a:ext>
            </a:extLst>
          </p:cNvPr>
          <p:cNvSpPr txBox="1"/>
          <p:nvPr/>
        </p:nvSpPr>
        <p:spPr>
          <a:xfrm>
            <a:off x="4953825" y="2135148"/>
            <a:ext cx="148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I (~ 14min)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5B381-744F-D0B1-8E85-412D94D093E7}"/>
              </a:ext>
            </a:extLst>
          </p:cNvPr>
          <p:cNvSpPr txBox="1"/>
          <p:nvPr/>
        </p:nvSpPr>
        <p:spPr>
          <a:xfrm>
            <a:off x="8569821" y="2133152"/>
            <a:ext cx="200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II (~ 29min)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CCD7E5-68DB-610B-3149-9267F81F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52" y="2442926"/>
            <a:ext cx="3101230" cy="21296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FCF9F-CC4A-599B-B269-92D91FBE7C10}"/>
              </a:ext>
            </a:extLst>
          </p:cNvPr>
          <p:cNvSpPr txBox="1"/>
          <p:nvPr/>
        </p:nvSpPr>
        <p:spPr>
          <a:xfrm>
            <a:off x="1621405" y="2135149"/>
            <a:ext cx="102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Baseline 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947568F-B3DF-4E13-415E-D89B80AA6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1" y="1480766"/>
            <a:ext cx="9230899" cy="307777"/>
          </a:xfrm>
        </p:spPr>
        <p:txBody>
          <a:bodyPr>
            <a:noAutofit/>
          </a:bodyPr>
          <a:lstStyle/>
          <a:p>
            <a:r>
              <a:rPr lang="en-US" sz="1400" dirty="0"/>
              <a:t>The evaluation was performed on the first 10,000 images, i.e. comparing the predicted labels with the true clean labels.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7A86CF51-D450-04E4-B422-858317794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372" y="2440930"/>
            <a:ext cx="3589015" cy="2131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19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565</Words>
  <Application>Microsoft Macintosh PowerPoint</Application>
  <PresentationFormat>Widescreen</PresentationFormat>
  <Paragraphs>75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Weakly Supervised Learning: Label Noise and Correction</vt:lpstr>
      <vt:lpstr>Core Idea: CNN and Transfer Learning</vt:lpstr>
      <vt:lpstr>Model I: Candidate Predictive Models </vt:lpstr>
      <vt:lpstr>Model I: Model Comparison (on the test set) </vt:lpstr>
      <vt:lpstr>Model I: InceptionV3 vs. MobileNetV3</vt:lpstr>
      <vt:lpstr>Model II: Label Cleaning Network</vt:lpstr>
      <vt:lpstr>Model II: Performance of Label Cleaning Model</vt:lpstr>
      <vt:lpstr>Evaluation: Three Models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Learning: Label Noise and Correction</dc:title>
  <dc:creator>31443</dc:creator>
  <cp:lastModifiedBy>31443</cp:lastModifiedBy>
  <cp:revision>13</cp:revision>
  <dcterms:created xsi:type="dcterms:W3CDTF">2022-11-01T18:59:34Z</dcterms:created>
  <dcterms:modified xsi:type="dcterms:W3CDTF">2022-11-02T21:20:00Z</dcterms:modified>
</cp:coreProperties>
</file>