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4PFY9+pF7g40HhzWtnb+vgYc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404469-DF16-485E-9F3C-E2CBA3E30BED}">
  <a:tblStyle styleId="{88404469-DF16-485E-9F3C-E2CBA3E30B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fcf7421a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fcf7421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e565fd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9fe565fd4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fe565fd4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fe565fd4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fe565fd4b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fe565fd4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fe565fd4b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fe565fd4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arxiv.org/abs/2106.00772" TargetMode="External"/><Relationship Id="rId4" Type="http://schemas.openxmlformats.org/officeDocument/2006/relationships/hyperlink" Target="https://christophm.github.io/interpretable-ml-book/shapley.html" TargetMode="External"/><Relationship Id="rId5" Type="http://schemas.openxmlformats.org/officeDocument/2006/relationships/hyperlink" Target="https://www.slideshare.net/shima__shima/fairnessaware-classifier-with-prejudice-remover-regularizer" TargetMode="External"/><Relationship Id="rId6" Type="http://schemas.openxmlformats.org/officeDocument/2006/relationships/hyperlink" Target="https://link.springer.com/content/pdf/10.1007/978-3-642-33486-3_3.pdf?pdf=inline%20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i="1" lang="en-US" sz="4900">
                <a:latin typeface="Times New Roman"/>
                <a:ea typeface="Times New Roman"/>
                <a:cs typeface="Times New Roman"/>
                <a:sym typeface="Times New Roman"/>
              </a:rPr>
              <a:t>Project 4</a:t>
            </a:r>
            <a:br>
              <a:rPr b="1" i="1" lang="en-US">
                <a:latin typeface="Times New Roman"/>
                <a:ea typeface="Times New Roman"/>
                <a:cs typeface="Times New Roman"/>
                <a:sym typeface="Times New Roman"/>
              </a:rPr>
            </a:br>
            <a:r>
              <a:rPr b="1" i="1" lang="en-US">
                <a:latin typeface="Times New Roman"/>
                <a:ea typeface="Times New Roman"/>
                <a:cs typeface="Times New Roman"/>
                <a:sym typeface="Times New Roman"/>
              </a:rPr>
              <a:t>Algorithm implementation </a:t>
            </a:r>
            <a:br>
              <a:rPr b="1" i="1" lang="en-US">
                <a:latin typeface="Times New Roman"/>
                <a:ea typeface="Times New Roman"/>
                <a:cs typeface="Times New Roman"/>
                <a:sym typeface="Times New Roman"/>
              </a:rPr>
            </a:br>
            <a:r>
              <a:rPr b="1" i="1" lang="en-US">
                <a:latin typeface="Times New Roman"/>
                <a:ea typeface="Times New Roman"/>
                <a:cs typeface="Times New Roman"/>
                <a:sym typeface="Times New Roman"/>
              </a:rPr>
              <a:t>and evaluation</a:t>
            </a:r>
            <a:endParaRPr/>
          </a:p>
        </p:txBody>
      </p:sp>
      <p:sp>
        <p:nvSpPr>
          <p:cNvPr id="85" name="Google Shape;85;p1"/>
          <p:cNvSpPr txBox="1"/>
          <p:nvPr>
            <p:ph idx="1" type="subTitle"/>
          </p:nvPr>
        </p:nvSpPr>
        <p:spPr>
          <a:xfrm>
            <a:off x="5048519" y="3962647"/>
            <a:ext cx="2335368"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Saumya Pandey</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Weilin Zhou</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Jenny Li</a:t>
            </a:r>
            <a:endParaRPr/>
          </a:p>
          <a:p>
            <a:pPr indent="0" lvl="0" marL="0" rtl="0" algn="ct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Tianyu Yao</a:t>
            </a:r>
            <a:endParaRPr/>
          </a:p>
        </p:txBody>
      </p:sp>
      <p:sp>
        <p:nvSpPr>
          <p:cNvPr id="86" name="Google Shape;86;p1"/>
          <p:cNvSpPr/>
          <p:nvPr/>
        </p:nvSpPr>
        <p:spPr>
          <a:xfrm>
            <a:off x="3988888" y="3962647"/>
            <a:ext cx="1295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Group 10: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9fcf7421a2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i="1" lang="en-US" sz="3550">
                <a:latin typeface="Times New Roman"/>
                <a:ea typeface="Times New Roman"/>
                <a:cs typeface="Times New Roman"/>
                <a:sym typeface="Times New Roman"/>
              </a:rPr>
              <a:t>A5: Fairness-aware Classifier with Prejudice Remover Regularizer </a:t>
            </a:r>
            <a:endParaRPr/>
          </a:p>
        </p:txBody>
      </p:sp>
      <p:sp>
        <p:nvSpPr>
          <p:cNvPr id="144" name="Google Shape;144;g19fcf7421a2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Experiment</a:t>
            </a:r>
            <a:r>
              <a:rPr lang="en-US"/>
              <a:t> result:</a:t>
            </a:r>
            <a:endParaRPr/>
          </a:p>
          <a:p>
            <a:pPr indent="0" lvl="0" marL="0" rtl="0" algn="l">
              <a:spcBef>
                <a:spcPts val="1000"/>
              </a:spcBef>
              <a:spcAft>
                <a:spcPts val="0"/>
              </a:spcAft>
              <a:buNone/>
            </a:pPr>
            <a:r>
              <a:rPr lang="en-US"/>
              <a:t>we </a:t>
            </a:r>
            <a:r>
              <a:rPr lang="en-US"/>
              <a:t>implemented</a:t>
            </a:r>
            <a:r>
              <a:rPr lang="en-US"/>
              <a:t> the prejudice removal model and use logistic regression model as baseline model to compare. </a:t>
            </a:r>
            <a:r>
              <a:rPr lang="en-US"/>
              <a:t>We compared two models with different numbers of input features and observed the accuracy rate of implemented model was higher in all the cases.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p:txBody>
      </p:sp>
      <p:graphicFrame>
        <p:nvGraphicFramePr>
          <p:cNvPr id="145" name="Google Shape;145;g19fcf7421a2_0_1"/>
          <p:cNvGraphicFramePr/>
          <p:nvPr/>
        </p:nvGraphicFramePr>
        <p:xfrm>
          <a:off x="2827250" y="4278325"/>
          <a:ext cx="3000000" cy="3000000"/>
        </p:xfrm>
        <a:graphic>
          <a:graphicData uri="http://schemas.openxmlformats.org/drawingml/2006/table">
            <a:tbl>
              <a:tblPr>
                <a:noFill/>
                <a:tableStyleId>{88404469-DF16-485E-9F3C-E2CBA3E30BED}</a:tableStyleId>
              </a:tblPr>
              <a:tblGrid>
                <a:gridCol w="2242475"/>
                <a:gridCol w="2242475"/>
                <a:gridCol w="2242475"/>
              </a:tblGrid>
              <a:tr h="462550">
                <a:tc>
                  <a:txBody>
                    <a:bodyPr/>
                    <a:lstStyle/>
                    <a:p>
                      <a:pPr indent="0" lvl="0" marL="0" rtl="0" algn="l">
                        <a:spcBef>
                          <a:spcPts val="0"/>
                        </a:spcBef>
                        <a:spcAft>
                          <a:spcPts val="0"/>
                        </a:spcAft>
                        <a:buNone/>
                      </a:pPr>
                      <a:r>
                        <a:rPr lang="en-US"/>
                        <a:t># of features</a:t>
                      </a:r>
                      <a:endParaRPr/>
                    </a:p>
                  </a:txBody>
                  <a:tcPr marT="91425" marB="91425" marR="91425" marL="91425"/>
                </a:tc>
                <a:tc>
                  <a:txBody>
                    <a:bodyPr/>
                    <a:lstStyle/>
                    <a:p>
                      <a:pPr indent="0" lvl="0" marL="0" rtl="0" algn="l">
                        <a:spcBef>
                          <a:spcPts val="0"/>
                        </a:spcBef>
                        <a:spcAft>
                          <a:spcPts val="0"/>
                        </a:spcAft>
                        <a:buNone/>
                      </a:pPr>
                      <a:r>
                        <a:rPr lang="en-US"/>
                        <a:t>baseline model</a:t>
                      </a:r>
                      <a:endParaRPr/>
                    </a:p>
                  </a:txBody>
                  <a:tcPr marT="91425" marB="91425" marR="91425" marL="91425"/>
                </a:tc>
                <a:tc>
                  <a:txBody>
                    <a:bodyPr/>
                    <a:lstStyle/>
                    <a:p>
                      <a:pPr indent="0" lvl="0" marL="0" rtl="0" algn="l">
                        <a:spcBef>
                          <a:spcPts val="0"/>
                        </a:spcBef>
                        <a:spcAft>
                          <a:spcPts val="0"/>
                        </a:spcAft>
                        <a:buNone/>
                      </a:pPr>
                      <a:r>
                        <a:rPr lang="en-US"/>
                        <a:t>prejudice removal model</a:t>
                      </a:r>
                      <a:endParaRPr/>
                    </a:p>
                  </a:txBody>
                  <a:tcPr marT="91425" marB="91425" marR="91425" marL="91425"/>
                </a:tc>
              </a:tr>
              <a:tr h="3962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56.4%</a:t>
                      </a:r>
                      <a:endParaRPr/>
                    </a:p>
                  </a:txBody>
                  <a:tcPr marT="91425" marB="91425" marR="91425" marL="91425"/>
                </a:tc>
                <a:tc>
                  <a:txBody>
                    <a:bodyPr/>
                    <a:lstStyle/>
                    <a:p>
                      <a:pPr indent="0" lvl="0" marL="0" rtl="0" algn="l">
                        <a:spcBef>
                          <a:spcPts val="0"/>
                        </a:spcBef>
                        <a:spcAft>
                          <a:spcPts val="0"/>
                        </a:spcAft>
                        <a:buNone/>
                      </a:pPr>
                      <a:r>
                        <a:rPr lang="en-US"/>
                        <a:t>60.2%</a:t>
                      </a:r>
                      <a:endParaRPr/>
                    </a:p>
                  </a:txBody>
                  <a:tcPr marT="91425" marB="91425" marR="91425" marL="91425"/>
                </a:tc>
              </a:tr>
              <a:tr h="30595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61.9%</a:t>
                      </a:r>
                      <a:endParaRPr/>
                    </a:p>
                  </a:txBody>
                  <a:tcPr marT="91425" marB="91425" marR="91425" marL="91425"/>
                </a:tc>
                <a:tc>
                  <a:txBody>
                    <a:bodyPr/>
                    <a:lstStyle/>
                    <a:p>
                      <a:pPr indent="0" lvl="0" marL="0" rtl="0" algn="l">
                        <a:spcBef>
                          <a:spcPts val="0"/>
                        </a:spcBef>
                        <a:spcAft>
                          <a:spcPts val="0"/>
                        </a:spcAft>
                        <a:buNone/>
                      </a:pPr>
                      <a:r>
                        <a:rPr lang="en-US"/>
                        <a:t>62.3%</a:t>
                      </a:r>
                      <a:endParaRPr/>
                    </a:p>
                  </a:txBody>
                  <a:tcPr marT="91425" marB="91425" marR="91425" marL="91425"/>
                </a:tc>
              </a:tr>
              <a:tr h="305950">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62.1%</a:t>
                      </a:r>
                      <a:endParaRPr/>
                    </a:p>
                  </a:txBody>
                  <a:tcPr marT="91425" marB="91425" marR="91425" marL="91425"/>
                </a:tc>
                <a:tc>
                  <a:txBody>
                    <a:bodyPr/>
                    <a:lstStyle/>
                    <a:p>
                      <a:pPr indent="0" lvl="0" marL="0" rtl="0" algn="l">
                        <a:spcBef>
                          <a:spcPts val="0"/>
                        </a:spcBef>
                        <a:spcAft>
                          <a:spcPts val="0"/>
                        </a:spcAft>
                        <a:buNone/>
                      </a:pPr>
                      <a:r>
                        <a:rPr lang="en-US"/>
                        <a:t>62.4%</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9fe565fd4b_0_3"/>
          <p:cNvSpPr txBox="1"/>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1" lang="en-US" sz="3200">
                <a:solidFill>
                  <a:schemeClr val="dk1"/>
                </a:solidFill>
                <a:latin typeface="Times New Roman"/>
                <a:ea typeface="Times New Roman"/>
                <a:cs typeface="Times New Roman"/>
                <a:sym typeface="Times New Roman"/>
              </a:rPr>
              <a:t>References</a:t>
            </a:r>
            <a:endParaRPr/>
          </a:p>
        </p:txBody>
      </p:sp>
      <p:sp>
        <p:nvSpPr>
          <p:cNvPr id="151" name="Google Shape;151;g19fe565fd4b_0_3"/>
          <p:cNvSpPr txBox="1"/>
          <p:nvPr>
            <p:ph idx="1" type="body"/>
          </p:nvPr>
        </p:nvSpPr>
        <p:spPr>
          <a:xfrm>
            <a:off x="838200" y="1442564"/>
            <a:ext cx="10515600" cy="5032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u="sng">
                <a:solidFill>
                  <a:schemeClr val="hlink"/>
                </a:solidFill>
                <a:latin typeface="Times New Roman"/>
                <a:ea typeface="Times New Roman"/>
                <a:cs typeface="Times New Roman"/>
                <a:sym typeface="Times New Roman"/>
                <a:hlinkClick r:id="rId3"/>
              </a:rPr>
              <a:t>https://arxiv.org/abs/2106.00772 </a:t>
            </a:r>
            <a:endParaRPr/>
          </a:p>
          <a:p>
            <a:pPr indent="-228600" lvl="0" marL="228600" rtl="0" algn="l">
              <a:lnSpc>
                <a:spcPct val="90000"/>
              </a:lnSpc>
              <a:spcBef>
                <a:spcPts val="1000"/>
              </a:spcBef>
              <a:spcAft>
                <a:spcPts val="0"/>
              </a:spcAft>
              <a:buClr>
                <a:schemeClr val="dk1"/>
              </a:buClr>
              <a:buSzPts val="2400"/>
              <a:buChar char="•"/>
            </a:pPr>
            <a:r>
              <a:rPr lang="en-US" sz="2400" u="sng">
                <a:solidFill>
                  <a:schemeClr val="hlink"/>
                </a:solidFill>
                <a:latin typeface="Times New Roman"/>
                <a:ea typeface="Times New Roman"/>
                <a:cs typeface="Times New Roman"/>
                <a:sym typeface="Times New Roman"/>
                <a:hlinkClick r:id="rId4"/>
              </a:rPr>
              <a:t>https://christophm.github.io/interpretable-ml-book/shapley.html</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SzPts val="2400"/>
              <a:buFont typeface="Times New Roman"/>
              <a:buChar char="•"/>
            </a:pPr>
            <a:r>
              <a:rPr lang="en-US" sz="2400" u="sng">
                <a:solidFill>
                  <a:schemeClr val="hlink"/>
                </a:solidFill>
                <a:latin typeface="Times New Roman"/>
                <a:ea typeface="Times New Roman"/>
                <a:cs typeface="Times New Roman"/>
                <a:sym typeface="Times New Roman"/>
                <a:hlinkClick r:id="rId5"/>
              </a:rPr>
              <a:t>https://www.slideshare.net/shima__shima/fairnessaware-classifier-with-prejudice-remover-regularizer</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SzPts val="2400"/>
              <a:buFont typeface="Times New Roman"/>
              <a:buChar char="•"/>
            </a:pPr>
            <a:r>
              <a:rPr lang="en-US" sz="2400" u="sng">
                <a:solidFill>
                  <a:schemeClr val="hlink"/>
                </a:solidFill>
                <a:latin typeface="Times New Roman"/>
                <a:ea typeface="Times New Roman"/>
                <a:cs typeface="Times New Roman"/>
                <a:sym typeface="Times New Roman"/>
                <a:hlinkClick r:id="rId6"/>
              </a:rPr>
              <a:t>https://link.springer.com/content/pdf/10.1007/978-3-642-33486-3_3.pdf?pdf=inline%20link</a:t>
            </a:r>
            <a:endParaRPr sz="2400">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838200" y="144256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What does FFS do?</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Develops a framework for fairness-aware feature selection which takes into account the correlation among the features and the decision outcome, and is based on information theoretic measures for the accuracy and discriminatory impacts of features. </a:t>
            </a:r>
            <a:endParaRPr b="1"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For consequential decision making regarding individuals based on their relevant features. Features that are relevant for accurate decisions may however lead to either explicit or implicit forms of discrimination against unprivileged groups, such as those of certain race or gender.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This happens due to existing biases in the training data, which are often replicated or even exacerbated by the learning algorithm. Identifying and measuring these biases at the data level is a challenging problem due to the interdependence among the features, and the decision outcome. </a:t>
            </a:r>
            <a:endParaRPr/>
          </a:p>
        </p:txBody>
      </p:sp>
      <p:sp>
        <p:nvSpPr>
          <p:cNvPr id="92" name="Google Shape;92;p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i="1" lang="en-US" sz="3200">
                <a:latin typeface="Times New Roman"/>
                <a:ea typeface="Times New Roman"/>
                <a:cs typeface="Times New Roman"/>
                <a:sym typeface="Times New Roman"/>
              </a:rPr>
              <a:t>A7: Information Theoretic Measures for Fairness-aware Feature selection (FFS)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1" lang="en-US" sz="3200">
                <a:solidFill>
                  <a:schemeClr val="dk1"/>
                </a:solidFill>
                <a:latin typeface="Times New Roman"/>
                <a:ea typeface="Times New Roman"/>
                <a:cs typeface="Times New Roman"/>
                <a:sym typeface="Times New Roman"/>
              </a:rPr>
              <a:t>A7: Information Theoretic Measures for Fairness-aware Feature selection (FFS)</a:t>
            </a:r>
            <a:endParaRPr/>
          </a:p>
        </p:txBody>
      </p:sp>
      <p:sp>
        <p:nvSpPr>
          <p:cNvPr id="98" name="Google Shape;98;p3"/>
          <p:cNvSpPr txBox="1"/>
          <p:nvPr/>
        </p:nvSpPr>
        <p:spPr>
          <a:xfrm>
            <a:off x="838200" y="1442564"/>
            <a:ext cx="10515600" cy="503237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None/>
            </a:pPr>
            <a:r>
              <a:rPr b="1" lang="en-US" sz="2600">
                <a:solidFill>
                  <a:schemeClr val="dk1"/>
                </a:solidFill>
                <a:latin typeface="Times New Roman"/>
                <a:ea typeface="Times New Roman"/>
                <a:cs typeface="Times New Roman"/>
                <a:sym typeface="Times New Roman"/>
              </a:rPr>
              <a:t>What does FFS do?</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First proposes</a:t>
            </a:r>
            <a:r>
              <a:rPr b="1" lang="en-US" sz="2400">
                <a:solidFill>
                  <a:schemeClr val="dk1"/>
                </a:solidFill>
                <a:latin typeface="Times New Roman"/>
                <a:ea typeface="Times New Roman"/>
                <a:cs typeface="Times New Roman"/>
                <a:sym typeface="Times New Roman"/>
              </a:rPr>
              <a:t> information theoretic measures</a:t>
            </a:r>
            <a:r>
              <a:rPr lang="en-US" sz="2400">
                <a:solidFill>
                  <a:schemeClr val="dk1"/>
                </a:solidFill>
                <a:latin typeface="Times New Roman"/>
                <a:ea typeface="Times New Roman"/>
                <a:cs typeface="Times New Roman"/>
                <a:sym typeface="Times New Roman"/>
              </a:rPr>
              <a:t> which quantify the impact of different subsets of features on the accuracy and discrimination of the decision outcomes. </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Then </a:t>
            </a:r>
            <a:r>
              <a:rPr b="1" lang="en-US" sz="2400">
                <a:solidFill>
                  <a:schemeClr val="dk1"/>
                </a:solidFill>
                <a:latin typeface="Times New Roman"/>
                <a:ea typeface="Times New Roman"/>
                <a:cs typeface="Times New Roman"/>
                <a:sym typeface="Times New Roman"/>
              </a:rPr>
              <a:t>deduces the marginal impact </a:t>
            </a:r>
            <a:r>
              <a:rPr lang="en-US" sz="2400">
                <a:solidFill>
                  <a:schemeClr val="dk1"/>
                </a:solidFill>
                <a:latin typeface="Times New Roman"/>
                <a:ea typeface="Times New Roman"/>
                <a:cs typeface="Times New Roman"/>
                <a:sym typeface="Times New Roman"/>
              </a:rPr>
              <a:t>of each feature using Shapley value function; a solution concept in cooperative game theory used to estimate marginal contributions of players in a coalitional game. </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Designs a </a:t>
            </a:r>
            <a:r>
              <a:rPr b="1" lang="en-US" sz="2400">
                <a:solidFill>
                  <a:schemeClr val="dk1"/>
                </a:solidFill>
                <a:latin typeface="Times New Roman"/>
                <a:ea typeface="Times New Roman"/>
                <a:cs typeface="Times New Roman"/>
                <a:sym typeface="Times New Roman"/>
              </a:rPr>
              <a:t>fairness utility score </a:t>
            </a:r>
            <a:r>
              <a:rPr lang="en-US" sz="2400">
                <a:solidFill>
                  <a:schemeClr val="dk1"/>
                </a:solidFill>
                <a:latin typeface="Times New Roman"/>
                <a:ea typeface="Times New Roman"/>
                <a:cs typeface="Times New Roman"/>
                <a:sym typeface="Times New Roman"/>
              </a:rPr>
              <a:t>for each feature (for feature selection) which quantifies how this feature influences accurate as well as nondiscriminatory decisions.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idx="1" type="body"/>
          </p:nvPr>
        </p:nvSpPr>
        <p:spPr>
          <a:xfrm>
            <a:off x="838200" y="144256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How the evaluation is carried out?</a:t>
            </a:r>
            <a:endParaRPr/>
          </a:p>
          <a:p>
            <a:pPr indent="-514350" lvl="0" marL="514350" rtl="0" algn="l">
              <a:lnSpc>
                <a:spcPct val="90000"/>
              </a:lnSpc>
              <a:spcBef>
                <a:spcPts val="1000"/>
              </a:spcBef>
              <a:spcAft>
                <a:spcPts val="0"/>
              </a:spcAft>
              <a:buClr>
                <a:schemeClr val="dk1"/>
              </a:buClr>
              <a:buSzPts val="2600"/>
              <a:buAutoNum type="arabicPeriod"/>
            </a:pPr>
            <a:r>
              <a:rPr b="1" lang="en-US" sz="2600">
                <a:latin typeface="Times New Roman"/>
                <a:ea typeface="Times New Roman"/>
                <a:cs typeface="Times New Roman"/>
                <a:sym typeface="Times New Roman"/>
              </a:rPr>
              <a:t>Dataset</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`compas-scores-two-years.csv`: contains criminal history, jail and prison time, demographics and COMPAS risk scores for defendants from Broward County. </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features:</a:t>
            </a:r>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race_cat</a:t>
            </a:r>
            <a:r>
              <a:rPr lang="en-US" sz="2000">
                <a:latin typeface="Times New Roman"/>
                <a:ea typeface="Times New Roman"/>
                <a:cs typeface="Times New Roman"/>
                <a:sym typeface="Times New Roman"/>
              </a:rPr>
              <a:t>: Caucasian being 1 and others 0;</a:t>
            </a:r>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age_cat</a:t>
            </a:r>
            <a:r>
              <a:rPr lang="en-US" sz="2000">
                <a:latin typeface="Times New Roman"/>
                <a:ea typeface="Times New Roman"/>
                <a:cs typeface="Times New Roman"/>
                <a:sym typeface="Times New Roman"/>
              </a:rPr>
              <a:t>: 0 – 25 being 0, 25 – 45 being 1 and &gt; 45 0;</a:t>
            </a:r>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gender_cat</a:t>
            </a:r>
            <a:r>
              <a:rPr lang="en-US" sz="2000">
                <a:latin typeface="Times New Roman"/>
                <a:ea typeface="Times New Roman"/>
                <a:cs typeface="Times New Roman"/>
                <a:sym typeface="Times New Roman"/>
              </a:rPr>
              <a:t>: female being 1 and others 0;</a:t>
            </a:r>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priors_count_cat</a:t>
            </a:r>
            <a:r>
              <a:rPr lang="en-US" sz="2000">
                <a:latin typeface="Times New Roman"/>
                <a:ea typeface="Times New Roman"/>
                <a:cs typeface="Times New Roman"/>
                <a:sym typeface="Times New Roman"/>
              </a:rPr>
              <a:t>: no priors being 0, less than 3 priors being 1 and others 2;</a:t>
            </a:r>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length_stay</a:t>
            </a:r>
            <a:r>
              <a:rPr lang="en-US" sz="2000">
                <a:latin typeface="Times New Roman"/>
                <a:ea typeface="Times New Roman"/>
                <a:cs typeface="Times New Roman"/>
                <a:sym typeface="Times New Roman"/>
              </a:rPr>
              <a:t>: less than 7 days being 0, btw 7 and 90 days being 1 and others 2;</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classes:</a:t>
            </a:r>
            <a:endParaRPr/>
          </a:p>
          <a:p>
            <a:pPr indent="-228600" lvl="0" marL="228600" rtl="0" algn="l">
              <a:lnSpc>
                <a:spcPct val="90000"/>
              </a:lnSpc>
              <a:spcBef>
                <a:spcPts val="1000"/>
              </a:spcBef>
              <a:spcAft>
                <a:spcPts val="0"/>
              </a:spcAft>
              <a:buClr>
                <a:schemeClr val="dk1"/>
              </a:buClr>
              <a:buSzPts val="2000"/>
              <a:buChar char="•"/>
            </a:pPr>
            <a:r>
              <a:rPr i="1" lang="en-US" sz="2000">
                <a:latin typeface="Times New Roman"/>
                <a:ea typeface="Times New Roman"/>
                <a:cs typeface="Times New Roman"/>
                <a:sym typeface="Times New Roman"/>
              </a:rPr>
              <a:t>two_year_recid: </a:t>
            </a:r>
            <a:r>
              <a:rPr lang="en-US" sz="2000">
                <a:latin typeface="Times New Roman"/>
                <a:ea typeface="Times New Roman"/>
                <a:cs typeface="Times New Roman"/>
                <a:sym typeface="Times New Roman"/>
              </a:rPr>
              <a:t>has recidivism being 1 and otherwise 0.</a:t>
            </a:r>
            <a:endParaRPr i="1" sz="20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349250" lvl="0" marL="514350" rtl="0" algn="l">
              <a:lnSpc>
                <a:spcPct val="90000"/>
              </a:lnSpc>
              <a:spcBef>
                <a:spcPts val="1000"/>
              </a:spcBef>
              <a:spcAft>
                <a:spcPts val="0"/>
              </a:spcAft>
              <a:buClr>
                <a:schemeClr val="dk1"/>
              </a:buClr>
              <a:buSzPts val="2600"/>
              <a:buNone/>
            </a:pPr>
            <a:r>
              <a:t/>
            </a:r>
            <a:endParaRPr b="1" sz="2600">
              <a:latin typeface="Times New Roman"/>
              <a:ea typeface="Times New Roman"/>
              <a:cs typeface="Times New Roman"/>
              <a:sym typeface="Times New Roman"/>
            </a:endParaRPr>
          </a:p>
        </p:txBody>
      </p:sp>
      <p:pic>
        <p:nvPicPr>
          <p:cNvPr id="104" name="Google Shape;104;p4"/>
          <p:cNvPicPr preferRelativeResize="0"/>
          <p:nvPr/>
        </p:nvPicPr>
        <p:blipFill rotWithShape="1">
          <a:blip r:embed="rId3">
            <a:alphaModFix/>
          </a:blip>
          <a:srcRect b="0" l="6493" r="0" t="0"/>
          <a:stretch/>
        </p:blipFill>
        <p:spPr>
          <a:xfrm>
            <a:off x="6933272" y="3135878"/>
            <a:ext cx="5030566" cy="1695613"/>
          </a:xfrm>
          <a:prstGeom prst="rect">
            <a:avLst/>
          </a:prstGeom>
          <a:noFill/>
          <a:ln>
            <a:noFill/>
          </a:ln>
        </p:spPr>
      </p:pic>
      <p:sp>
        <p:nvSpPr>
          <p:cNvPr id="105" name="Google Shape;105;p4"/>
          <p:cNvSpPr txBox="1"/>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1" lang="en-US" sz="3200">
                <a:solidFill>
                  <a:schemeClr val="dk1"/>
                </a:solidFill>
                <a:latin typeface="Times New Roman"/>
                <a:ea typeface="Times New Roman"/>
                <a:cs typeface="Times New Roman"/>
                <a:sym typeface="Times New Roman"/>
              </a:rPr>
              <a:t>A7: Information Theoretic Measures for Fairness-aware Feature selection (FFS)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838200" y="144256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How the evaluation is carried out?</a:t>
            </a:r>
            <a:endParaRPr/>
          </a:p>
          <a:p>
            <a:pPr indent="0" lvl="0" marL="0" rtl="0" algn="l">
              <a:lnSpc>
                <a:spcPct val="90000"/>
              </a:lnSpc>
              <a:spcBef>
                <a:spcPts val="1000"/>
              </a:spcBef>
              <a:spcAft>
                <a:spcPts val="0"/>
              </a:spcAft>
              <a:buClr>
                <a:schemeClr val="dk1"/>
              </a:buClr>
              <a:buSzPts val="2600"/>
              <a:buNone/>
            </a:pPr>
            <a:r>
              <a:rPr b="1" lang="en-US" sz="2600">
                <a:latin typeface="Times New Roman"/>
                <a:ea typeface="Times New Roman"/>
                <a:cs typeface="Times New Roman"/>
                <a:sym typeface="Times New Roman"/>
              </a:rPr>
              <a:t>2.   shapley</a:t>
            </a:r>
            <a:endParaRPr b="1"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def info_coef(left, right) </a:t>
            </a:r>
            <a:r>
              <a:rPr lang="en-US" sz="2400">
                <a:latin typeface="Times New Roman"/>
                <a:ea typeface="Times New Roman"/>
                <a:cs typeface="Times New Roman"/>
                <a:sym typeface="Times New Roman"/>
              </a:rPr>
              <a:t>- proposes information theoretic measures;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def conditional_info_coef(left, right, conditional) </a:t>
            </a:r>
            <a:r>
              <a:rPr lang="en-US" sz="2400">
                <a:latin typeface="Times New Roman"/>
                <a:ea typeface="Times New Roman"/>
                <a:cs typeface="Times New Roman"/>
                <a:sym typeface="Times New Roman"/>
              </a:rPr>
              <a:t>- deduces the marginal impact of each feature;</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def shapley_disc(y, x, sensitive, i) </a:t>
            </a:r>
            <a:r>
              <a:rPr lang="en-US" sz="2400">
                <a:latin typeface="Times New Roman"/>
                <a:ea typeface="Times New Roman"/>
                <a:cs typeface="Times New Roman"/>
                <a:sym typeface="Times New Roman"/>
              </a:rPr>
              <a:t>- fairness utility score for nondiscriminatory;</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Discrimination Coefficient: </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def shapley_acc(y, x, sensitive, i) </a:t>
            </a:r>
            <a:r>
              <a:rPr lang="en-US" sz="2400">
                <a:latin typeface="Times New Roman"/>
                <a:ea typeface="Times New Roman"/>
                <a:cs typeface="Times New Roman"/>
                <a:sym typeface="Times New Roman"/>
              </a:rPr>
              <a:t>-</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fairness utility score for accuracy.</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Accuracy Coefficient:</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349250" lvl="0" marL="514350" rtl="0" algn="l">
              <a:lnSpc>
                <a:spcPct val="90000"/>
              </a:lnSpc>
              <a:spcBef>
                <a:spcPts val="1000"/>
              </a:spcBef>
              <a:spcAft>
                <a:spcPts val="0"/>
              </a:spcAft>
              <a:buClr>
                <a:schemeClr val="dk1"/>
              </a:buClr>
              <a:buSzPts val="2600"/>
              <a:buNone/>
            </a:pPr>
            <a:r>
              <a:t/>
            </a:r>
            <a:endParaRPr b="1" sz="2600">
              <a:latin typeface="Times New Roman"/>
              <a:ea typeface="Times New Roman"/>
              <a:cs typeface="Times New Roman"/>
              <a:sym typeface="Times New Roman"/>
            </a:endParaRPr>
          </a:p>
        </p:txBody>
      </p:sp>
      <p:sp>
        <p:nvSpPr>
          <p:cNvPr id="111" name="Google Shape;111;p5"/>
          <p:cNvSpPr txBox="1"/>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1" lang="en-US" sz="3200">
                <a:solidFill>
                  <a:schemeClr val="dk1"/>
                </a:solidFill>
                <a:latin typeface="Times New Roman"/>
                <a:ea typeface="Times New Roman"/>
                <a:cs typeface="Times New Roman"/>
                <a:sym typeface="Times New Roman"/>
              </a:rPr>
              <a:t>A7: Information Theoretic Measures for Fairness-aware Feature selection (FFS)</a:t>
            </a:r>
            <a:endParaRPr/>
          </a:p>
        </p:txBody>
      </p:sp>
      <p:pic>
        <p:nvPicPr>
          <p:cNvPr id="112" name="Google Shape;112;p5"/>
          <p:cNvPicPr preferRelativeResize="0"/>
          <p:nvPr/>
        </p:nvPicPr>
        <p:blipFill rotWithShape="1">
          <a:blip r:embed="rId3">
            <a:alphaModFix/>
          </a:blip>
          <a:srcRect b="0" l="0" r="0" t="0"/>
          <a:stretch/>
        </p:blipFill>
        <p:spPr>
          <a:xfrm>
            <a:off x="4773999" y="4132945"/>
            <a:ext cx="5016500" cy="381000"/>
          </a:xfrm>
          <a:prstGeom prst="rect">
            <a:avLst/>
          </a:prstGeom>
          <a:noFill/>
          <a:ln>
            <a:noFill/>
          </a:ln>
        </p:spPr>
      </p:pic>
      <p:pic>
        <p:nvPicPr>
          <p:cNvPr id="113" name="Google Shape;113;p5"/>
          <p:cNvPicPr preferRelativeResize="0"/>
          <p:nvPr/>
        </p:nvPicPr>
        <p:blipFill rotWithShape="1">
          <a:blip r:embed="rId4">
            <a:alphaModFix/>
          </a:blip>
          <a:srcRect b="0" l="0" r="0" t="0"/>
          <a:stretch/>
        </p:blipFill>
        <p:spPr>
          <a:xfrm>
            <a:off x="4145692" y="4922942"/>
            <a:ext cx="7924800" cy="5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838200" y="1442564"/>
            <a:ext cx="10515600" cy="50323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How the evaluation is carried out?</a:t>
            </a:r>
            <a:endParaRPr/>
          </a:p>
          <a:p>
            <a:pPr indent="0" lvl="0" marL="0" rtl="0" algn="l">
              <a:lnSpc>
                <a:spcPct val="90000"/>
              </a:lnSpc>
              <a:spcBef>
                <a:spcPts val="1000"/>
              </a:spcBef>
              <a:spcAft>
                <a:spcPts val="0"/>
              </a:spcAft>
              <a:buClr>
                <a:schemeClr val="dk1"/>
              </a:buClr>
              <a:buSzPts val="2600"/>
              <a:buNone/>
            </a:pPr>
            <a:r>
              <a:rPr b="1" lang="en-US" sz="2600">
                <a:latin typeface="Times New Roman"/>
                <a:ea typeface="Times New Roman"/>
                <a:cs typeface="Times New Roman"/>
                <a:sym typeface="Times New Roman"/>
              </a:rPr>
              <a:t>3.   Results</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The table shows that </a:t>
            </a:r>
            <a:r>
              <a:rPr i="1" lang="en-US" sz="2400">
                <a:latin typeface="Times New Roman"/>
                <a:ea typeface="Times New Roman"/>
                <a:cs typeface="Times New Roman"/>
                <a:sym typeface="Times New Roman"/>
              </a:rPr>
              <a:t>Age</a:t>
            </a:r>
            <a:r>
              <a:rPr lang="en-US" sz="2400">
                <a:latin typeface="Times New Roman"/>
                <a:ea typeface="Times New Roman"/>
                <a:cs typeface="Times New Roman"/>
                <a:sym typeface="Times New Roman"/>
              </a:rPr>
              <a:t> and </a:t>
            </a:r>
            <a:r>
              <a:rPr i="1" lang="en-US" sz="2400">
                <a:latin typeface="Times New Roman"/>
                <a:ea typeface="Times New Roman"/>
                <a:cs typeface="Times New Roman"/>
                <a:sym typeface="Times New Roman"/>
              </a:rPr>
              <a:t>Prior Counts</a:t>
            </a:r>
            <a:r>
              <a:rPr lang="en-US" sz="2400">
                <a:latin typeface="Times New Roman"/>
                <a:ea typeface="Times New Roman"/>
                <a:cs typeface="Times New Roman"/>
                <a:sym typeface="Times New Roman"/>
              </a:rPr>
              <a:t> have the strongest discriminatory coefficients, but also the largest impact on accuracy, which is in line with the paper. Eliminate this feature may prove problematic for the classifier.</a:t>
            </a:r>
            <a:endParaRPr b="1" sz="2600">
              <a:latin typeface="Times New Roman"/>
              <a:ea typeface="Times New Roman"/>
              <a:cs typeface="Times New Roman"/>
              <a:sym typeface="Times New Roman"/>
            </a:endParaRPr>
          </a:p>
        </p:txBody>
      </p:sp>
      <p:sp>
        <p:nvSpPr>
          <p:cNvPr id="119" name="Google Shape;119;p6"/>
          <p:cNvSpPr txBox="1"/>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1" lang="en-US" sz="3200">
                <a:solidFill>
                  <a:schemeClr val="dk1"/>
                </a:solidFill>
                <a:latin typeface="Times New Roman"/>
                <a:ea typeface="Times New Roman"/>
                <a:cs typeface="Times New Roman"/>
                <a:sym typeface="Times New Roman"/>
              </a:rPr>
              <a:t>A7: Information Theoretic Measures for Fairness-aware Feature selection (FFS)</a:t>
            </a:r>
            <a:endParaRPr/>
          </a:p>
        </p:txBody>
      </p:sp>
      <p:pic>
        <p:nvPicPr>
          <p:cNvPr id="120" name="Google Shape;120;p6"/>
          <p:cNvPicPr preferRelativeResize="0"/>
          <p:nvPr/>
        </p:nvPicPr>
        <p:blipFill rotWithShape="1">
          <a:blip r:embed="rId3">
            <a:alphaModFix/>
          </a:blip>
          <a:srcRect b="0" l="0" r="0" t="0"/>
          <a:stretch/>
        </p:blipFill>
        <p:spPr>
          <a:xfrm>
            <a:off x="4007168" y="2347784"/>
            <a:ext cx="4177663" cy="22039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9fe565fd4b_0_83"/>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sz="3550">
              <a:latin typeface="Times New Roman"/>
              <a:ea typeface="Times New Roman"/>
              <a:cs typeface="Times New Roman"/>
              <a:sym typeface="Times New Roman"/>
            </a:endParaRPr>
          </a:p>
          <a:p>
            <a:pPr indent="0" lvl="0" marL="0" rtl="0" algn="l">
              <a:spcBef>
                <a:spcPts val="0"/>
              </a:spcBef>
              <a:spcAft>
                <a:spcPts val="0"/>
              </a:spcAft>
              <a:buNone/>
            </a:pPr>
            <a:r>
              <a:rPr lang="en-US" sz="3550">
                <a:latin typeface="Times New Roman"/>
                <a:ea typeface="Times New Roman"/>
                <a:cs typeface="Times New Roman"/>
                <a:sym typeface="Times New Roman"/>
              </a:rPr>
              <a:t>				</a:t>
            </a:r>
            <a:endParaRPr sz="3550">
              <a:latin typeface="Times New Roman"/>
              <a:ea typeface="Times New Roman"/>
              <a:cs typeface="Times New Roman"/>
              <a:sym typeface="Times New Roman"/>
            </a:endParaRPr>
          </a:p>
          <a:p>
            <a:pPr indent="0" lvl="0" marL="0" rtl="0" algn="l">
              <a:spcBef>
                <a:spcPts val="0"/>
              </a:spcBef>
              <a:spcAft>
                <a:spcPts val="0"/>
              </a:spcAft>
              <a:buNone/>
            </a:pPr>
            <a:r>
              <a:rPr lang="en-US" sz="3550">
                <a:latin typeface="Times New Roman"/>
                <a:ea typeface="Times New Roman"/>
                <a:cs typeface="Times New Roman"/>
                <a:sym typeface="Times New Roman"/>
              </a:rPr>
              <a:t>					</a:t>
            </a:r>
            <a:endParaRPr sz="3550">
              <a:latin typeface="Times New Roman"/>
              <a:ea typeface="Times New Roman"/>
              <a:cs typeface="Times New Roman"/>
              <a:sym typeface="Times New Roman"/>
            </a:endParaRPr>
          </a:p>
          <a:p>
            <a:pPr indent="0" lvl="0" marL="0" rtl="0" algn="l">
              <a:spcBef>
                <a:spcPts val="0"/>
              </a:spcBef>
              <a:spcAft>
                <a:spcPts val="0"/>
              </a:spcAft>
              <a:buNone/>
            </a:pPr>
            <a:r>
              <a:rPr b="1" i="1" lang="en-US" sz="3550">
                <a:latin typeface="Times New Roman"/>
                <a:ea typeface="Times New Roman"/>
                <a:cs typeface="Times New Roman"/>
                <a:sym typeface="Times New Roman"/>
              </a:rPr>
              <a:t>A5: Fairness-aware Classifier with Prejudice Remover Regularizer </a:t>
            </a:r>
            <a:endParaRPr b="1" i="1" sz="35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US" sz="3550">
                <a:latin typeface="Times New Roman"/>
                <a:ea typeface="Times New Roman"/>
                <a:cs typeface="Times New Roman"/>
                <a:sym typeface="Times New Roman"/>
              </a:rPr>
              <a:t>				</a:t>
            </a:r>
            <a:endParaRPr b="1" i="1" sz="355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26" name="Google Shape;126;g19fe565fd4b_0_8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1000"/>
              </a:spcBef>
              <a:spcAft>
                <a:spcPts val="0"/>
              </a:spcAft>
              <a:buSzPct val="64285"/>
              <a:buChar char="•"/>
            </a:pPr>
            <a:r>
              <a:rPr lang="en-US"/>
              <a:t>Data Mining is increasingly being applied for serious decisions (e.g. credit, insurance rates, employment applications).</a:t>
            </a:r>
            <a:endParaRPr/>
          </a:p>
          <a:p>
            <a:pPr indent="-334327" lvl="0" marL="457200" rtl="0" algn="l">
              <a:spcBef>
                <a:spcPts val="0"/>
              </a:spcBef>
              <a:spcAft>
                <a:spcPts val="0"/>
              </a:spcAft>
              <a:buSzPct val="64285"/>
              <a:buChar char="•"/>
            </a:pPr>
            <a:r>
              <a:rPr lang="en-US"/>
              <a:t>Serious topics like these must be fair in legal and social viewpoints and unbiased relative to sensitive attributes like gender, religion, race, etc. Must be treated carefully in data mining algorithms.</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n-US"/>
              <a:t>One way: exclude sensitive features but that is insufficient due to red-lining effect (indirect influence of sensitive features even if removed).</a:t>
            </a:r>
            <a:endParaRPr/>
          </a:p>
          <a:p>
            <a:pPr indent="0" lvl="0" marL="457200" rtl="0" algn="l">
              <a:spcBef>
                <a:spcPts val="1000"/>
              </a:spcBef>
              <a:spcAft>
                <a:spcPts val="0"/>
              </a:spcAft>
              <a:buNone/>
            </a:pPr>
            <a:r>
              <a:rPr lang="en-US"/>
              <a:t>e.g. race attribute is removed from determining credit scoring. But, if people of one race live in a specific area and address is counted in training a prediction model, the model will make unfair predictions even though race is not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9fe565fd4b_0_16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i="1" lang="en-US" sz="3550">
                <a:latin typeface="Times New Roman"/>
                <a:ea typeface="Times New Roman"/>
                <a:cs typeface="Times New Roman"/>
                <a:sym typeface="Times New Roman"/>
              </a:rPr>
              <a:t>A5: Fairness-aware Classifier with Prejudice Remover Regularizer </a:t>
            </a:r>
            <a:endParaRPr/>
          </a:p>
        </p:txBody>
      </p:sp>
      <p:sp>
        <p:nvSpPr>
          <p:cNvPr id="132" name="Google Shape;132;g19fe565fd4b_0_16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 causes of unfairness in data mining:</a:t>
            </a:r>
            <a:endParaRPr/>
          </a:p>
          <a:p>
            <a:pPr indent="-342900" lvl="0" marL="457200" rtl="0" algn="l">
              <a:spcBef>
                <a:spcPts val="1000"/>
              </a:spcBef>
              <a:spcAft>
                <a:spcPts val="0"/>
              </a:spcAft>
              <a:buSzPts val="1800"/>
              <a:buChar char="•"/>
            </a:pPr>
            <a:r>
              <a:rPr lang="en-US"/>
              <a:t>Indirect Prejudice - statistical dependence between sensitive features and dependent variable</a:t>
            </a:r>
            <a:endParaRPr/>
          </a:p>
          <a:p>
            <a:pPr indent="-342900" lvl="0" marL="457200" rtl="0" algn="l">
              <a:spcBef>
                <a:spcPts val="0"/>
              </a:spcBef>
              <a:spcAft>
                <a:spcPts val="0"/>
              </a:spcAft>
              <a:buSzPts val="1800"/>
              <a:buChar char="•"/>
            </a:pPr>
            <a:r>
              <a:rPr lang="en-US"/>
              <a:t>Underestimation - state in which a classifier has not yet converged</a:t>
            </a:r>
            <a:endParaRPr/>
          </a:p>
          <a:p>
            <a:pPr indent="-342900" lvl="0" marL="457200" rtl="0" algn="l">
              <a:spcBef>
                <a:spcPts val="0"/>
              </a:spcBef>
              <a:spcAft>
                <a:spcPts val="0"/>
              </a:spcAft>
              <a:buSzPts val="1800"/>
              <a:buChar char="•"/>
            </a:pPr>
            <a:r>
              <a:rPr lang="en-US"/>
              <a:t>Negative Legacy - problems of unfair sampling or labeling in the training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9fe565fd4b_0_2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i="1" lang="en-US" sz="3550">
                <a:latin typeface="Times New Roman"/>
                <a:ea typeface="Times New Roman"/>
                <a:cs typeface="Times New Roman"/>
                <a:sym typeface="Times New Roman"/>
              </a:rPr>
              <a:t>A5: Fairness-aware Classifier with Prejudice Remover Regularizer </a:t>
            </a:r>
            <a:endParaRPr/>
          </a:p>
        </p:txBody>
      </p:sp>
      <p:sp>
        <p:nvSpPr>
          <p:cNvPr id="138" name="Google Shape;138;g19fe565fd4b_0_2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main focus is indirect prejudice and the motivation of the paper is to diminish it. </a:t>
            </a:r>
            <a:endParaRPr/>
          </a:p>
          <a:p>
            <a:pPr indent="-342900" lvl="0" marL="457200" rtl="0" algn="l">
              <a:spcBef>
                <a:spcPts val="0"/>
              </a:spcBef>
              <a:spcAft>
                <a:spcPts val="0"/>
              </a:spcAft>
              <a:buSzPts val="1800"/>
              <a:buChar char="•"/>
            </a:pPr>
            <a:r>
              <a:rPr lang="en-US"/>
              <a:t>The Prejudice Remover Regularizer brings modifications to the logistic regression model and adds a constraint of a no indirect prejudice condition.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2022-11-29T19:51:54Z</dcterms:created>
  <dc:creator>Microsoft Office User</dc:creator>
</cp:coreProperties>
</file>