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0" r:id="rId4"/>
    <p:sldId id="261" r:id="rId5"/>
    <p:sldId id="264" r:id="rId6"/>
    <p:sldId id="263"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9"/>
  </p:normalViewPr>
  <p:slideViewPr>
    <p:cSldViewPr snapToGrid="0" snapToObjects="1">
      <p:cViewPr varScale="1">
        <p:scale>
          <a:sx n="104" d="100"/>
          <a:sy n="104"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AFCCD-D02A-E94E-937C-8042711473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2ADF25-DD31-644D-BC23-29A97D4086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1E4097-64CD-2745-A215-02C7FE934ECE}"/>
              </a:ext>
            </a:extLst>
          </p:cNvPr>
          <p:cNvSpPr>
            <a:spLocks noGrp="1"/>
          </p:cNvSpPr>
          <p:nvPr>
            <p:ph type="dt" sz="half" idx="10"/>
          </p:nvPr>
        </p:nvSpPr>
        <p:spPr/>
        <p:txBody>
          <a:bodyPr/>
          <a:lstStyle/>
          <a:p>
            <a:fld id="{D0F6EADD-372A-9D45-8A73-08CE20D5C85A}" type="datetimeFigureOut">
              <a:rPr lang="en-US" smtClean="0"/>
              <a:t>11/29/22</a:t>
            </a:fld>
            <a:endParaRPr lang="en-US"/>
          </a:p>
        </p:txBody>
      </p:sp>
      <p:sp>
        <p:nvSpPr>
          <p:cNvPr id="5" name="Footer Placeholder 4">
            <a:extLst>
              <a:ext uri="{FF2B5EF4-FFF2-40B4-BE49-F238E27FC236}">
                <a16:creationId xmlns:a16="http://schemas.microsoft.com/office/drawing/2014/main" id="{FD3F8F7A-42A2-6E43-99B3-782DC2685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44488-69C2-6F48-BB4B-819CE0D23F8E}"/>
              </a:ext>
            </a:extLst>
          </p:cNvPr>
          <p:cNvSpPr>
            <a:spLocks noGrp="1"/>
          </p:cNvSpPr>
          <p:nvPr>
            <p:ph type="sldNum" sz="quarter" idx="12"/>
          </p:nvPr>
        </p:nvSpPr>
        <p:spPr/>
        <p:txBody>
          <a:bodyPr/>
          <a:lstStyle/>
          <a:p>
            <a:fld id="{2D00228E-01CC-4248-9970-0A9B7C486745}" type="slidenum">
              <a:rPr lang="en-US" smtClean="0"/>
              <a:t>‹#›</a:t>
            </a:fld>
            <a:endParaRPr lang="en-US"/>
          </a:p>
        </p:txBody>
      </p:sp>
    </p:spTree>
    <p:extLst>
      <p:ext uri="{BB962C8B-B14F-4D97-AF65-F5344CB8AC3E}">
        <p14:creationId xmlns:p14="http://schemas.microsoft.com/office/powerpoint/2010/main" val="3247583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07F3A-A5F4-A54E-9977-D5AAF0485C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3AA8B9-2CE7-2E4C-A562-4BBE31B0AF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94A885-7AE9-E04F-AAE9-62104B389AD2}"/>
              </a:ext>
            </a:extLst>
          </p:cNvPr>
          <p:cNvSpPr>
            <a:spLocks noGrp="1"/>
          </p:cNvSpPr>
          <p:nvPr>
            <p:ph type="dt" sz="half" idx="10"/>
          </p:nvPr>
        </p:nvSpPr>
        <p:spPr/>
        <p:txBody>
          <a:bodyPr/>
          <a:lstStyle/>
          <a:p>
            <a:fld id="{D0F6EADD-372A-9D45-8A73-08CE20D5C85A}" type="datetimeFigureOut">
              <a:rPr lang="en-US" smtClean="0"/>
              <a:t>11/29/22</a:t>
            </a:fld>
            <a:endParaRPr lang="en-US"/>
          </a:p>
        </p:txBody>
      </p:sp>
      <p:sp>
        <p:nvSpPr>
          <p:cNvPr id="5" name="Footer Placeholder 4">
            <a:extLst>
              <a:ext uri="{FF2B5EF4-FFF2-40B4-BE49-F238E27FC236}">
                <a16:creationId xmlns:a16="http://schemas.microsoft.com/office/drawing/2014/main" id="{DC6E44C9-27C9-264D-9F05-56A0673B64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97821-B44D-6D4E-8FAE-471D49A7944C}"/>
              </a:ext>
            </a:extLst>
          </p:cNvPr>
          <p:cNvSpPr>
            <a:spLocks noGrp="1"/>
          </p:cNvSpPr>
          <p:nvPr>
            <p:ph type="sldNum" sz="quarter" idx="12"/>
          </p:nvPr>
        </p:nvSpPr>
        <p:spPr/>
        <p:txBody>
          <a:bodyPr/>
          <a:lstStyle/>
          <a:p>
            <a:fld id="{2D00228E-01CC-4248-9970-0A9B7C486745}" type="slidenum">
              <a:rPr lang="en-US" smtClean="0"/>
              <a:t>‹#›</a:t>
            </a:fld>
            <a:endParaRPr lang="en-US"/>
          </a:p>
        </p:txBody>
      </p:sp>
    </p:spTree>
    <p:extLst>
      <p:ext uri="{BB962C8B-B14F-4D97-AF65-F5344CB8AC3E}">
        <p14:creationId xmlns:p14="http://schemas.microsoft.com/office/powerpoint/2010/main" val="1112618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6C4215-3523-E546-8442-8E27E32D3F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FBDF77-4C80-3242-8693-5D5500CB7A0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764ACD-1164-1E4B-B49F-022823EC0CCB}"/>
              </a:ext>
            </a:extLst>
          </p:cNvPr>
          <p:cNvSpPr>
            <a:spLocks noGrp="1"/>
          </p:cNvSpPr>
          <p:nvPr>
            <p:ph type="dt" sz="half" idx="10"/>
          </p:nvPr>
        </p:nvSpPr>
        <p:spPr/>
        <p:txBody>
          <a:bodyPr/>
          <a:lstStyle/>
          <a:p>
            <a:fld id="{D0F6EADD-372A-9D45-8A73-08CE20D5C85A}" type="datetimeFigureOut">
              <a:rPr lang="en-US" smtClean="0"/>
              <a:t>11/29/22</a:t>
            </a:fld>
            <a:endParaRPr lang="en-US"/>
          </a:p>
        </p:txBody>
      </p:sp>
      <p:sp>
        <p:nvSpPr>
          <p:cNvPr id="5" name="Footer Placeholder 4">
            <a:extLst>
              <a:ext uri="{FF2B5EF4-FFF2-40B4-BE49-F238E27FC236}">
                <a16:creationId xmlns:a16="http://schemas.microsoft.com/office/drawing/2014/main" id="{E39A06BC-8BC9-604E-8EA7-C7CD8B95F1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CF1E1B-13B2-174B-9422-340FED583C40}"/>
              </a:ext>
            </a:extLst>
          </p:cNvPr>
          <p:cNvSpPr>
            <a:spLocks noGrp="1"/>
          </p:cNvSpPr>
          <p:nvPr>
            <p:ph type="sldNum" sz="quarter" idx="12"/>
          </p:nvPr>
        </p:nvSpPr>
        <p:spPr/>
        <p:txBody>
          <a:bodyPr/>
          <a:lstStyle/>
          <a:p>
            <a:fld id="{2D00228E-01CC-4248-9970-0A9B7C486745}" type="slidenum">
              <a:rPr lang="en-US" smtClean="0"/>
              <a:t>‹#›</a:t>
            </a:fld>
            <a:endParaRPr lang="en-US"/>
          </a:p>
        </p:txBody>
      </p:sp>
    </p:spTree>
    <p:extLst>
      <p:ext uri="{BB962C8B-B14F-4D97-AF65-F5344CB8AC3E}">
        <p14:creationId xmlns:p14="http://schemas.microsoft.com/office/powerpoint/2010/main" val="114514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4CF13-C637-C944-92E9-7610F511AB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D00148-CF09-5F4C-AA88-F900B5B9D60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EF4F09-EEDD-744A-A8AA-BA9C6C329D8F}"/>
              </a:ext>
            </a:extLst>
          </p:cNvPr>
          <p:cNvSpPr>
            <a:spLocks noGrp="1"/>
          </p:cNvSpPr>
          <p:nvPr>
            <p:ph type="dt" sz="half" idx="10"/>
          </p:nvPr>
        </p:nvSpPr>
        <p:spPr/>
        <p:txBody>
          <a:bodyPr/>
          <a:lstStyle/>
          <a:p>
            <a:fld id="{D0F6EADD-372A-9D45-8A73-08CE20D5C85A}" type="datetimeFigureOut">
              <a:rPr lang="en-US" smtClean="0"/>
              <a:t>11/29/22</a:t>
            </a:fld>
            <a:endParaRPr lang="en-US"/>
          </a:p>
        </p:txBody>
      </p:sp>
      <p:sp>
        <p:nvSpPr>
          <p:cNvPr id="5" name="Footer Placeholder 4">
            <a:extLst>
              <a:ext uri="{FF2B5EF4-FFF2-40B4-BE49-F238E27FC236}">
                <a16:creationId xmlns:a16="http://schemas.microsoft.com/office/drawing/2014/main" id="{8462FF35-16B6-3B45-8247-92361D6821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B5398-45B9-AE4F-BAEA-960FF49E6AC6}"/>
              </a:ext>
            </a:extLst>
          </p:cNvPr>
          <p:cNvSpPr>
            <a:spLocks noGrp="1"/>
          </p:cNvSpPr>
          <p:nvPr>
            <p:ph type="sldNum" sz="quarter" idx="12"/>
          </p:nvPr>
        </p:nvSpPr>
        <p:spPr/>
        <p:txBody>
          <a:bodyPr/>
          <a:lstStyle/>
          <a:p>
            <a:fld id="{2D00228E-01CC-4248-9970-0A9B7C486745}" type="slidenum">
              <a:rPr lang="en-US" smtClean="0"/>
              <a:t>‹#›</a:t>
            </a:fld>
            <a:endParaRPr lang="en-US"/>
          </a:p>
        </p:txBody>
      </p:sp>
    </p:spTree>
    <p:extLst>
      <p:ext uri="{BB962C8B-B14F-4D97-AF65-F5344CB8AC3E}">
        <p14:creationId xmlns:p14="http://schemas.microsoft.com/office/powerpoint/2010/main" val="3347405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D6302-4A4D-8C4C-AF56-F5A4549DF5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A7D257-28C1-944E-9E6D-3FEC5A4D75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E3FD9A9-EABF-4349-A926-843726DB82B6}"/>
              </a:ext>
            </a:extLst>
          </p:cNvPr>
          <p:cNvSpPr>
            <a:spLocks noGrp="1"/>
          </p:cNvSpPr>
          <p:nvPr>
            <p:ph type="dt" sz="half" idx="10"/>
          </p:nvPr>
        </p:nvSpPr>
        <p:spPr/>
        <p:txBody>
          <a:bodyPr/>
          <a:lstStyle/>
          <a:p>
            <a:fld id="{D0F6EADD-372A-9D45-8A73-08CE20D5C85A}" type="datetimeFigureOut">
              <a:rPr lang="en-US" smtClean="0"/>
              <a:t>11/29/22</a:t>
            </a:fld>
            <a:endParaRPr lang="en-US"/>
          </a:p>
        </p:txBody>
      </p:sp>
      <p:sp>
        <p:nvSpPr>
          <p:cNvPr id="5" name="Footer Placeholder 4">
            <a:extLst>
              <a:ext uri="{FF2B5EF4-FFF2-40B4-BE49-F238E27FC236}">
                <a16:creationId xmlns:a16="http://schemas.microsoft.com/office/drawing/2014/main" id="{2D2E0C12-D2BC-C044-AD65-99F1B5CF26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156B5B-D5BE-4441-9942-EE0CBCDAF779}"/>
              </a:ext>
            </a:extLst>
          </p:cNvPr>
          <p:cNvSpPr>
            <a:spLocks noGrp="1"/>
          </p:cNvSpPr>
          <p:nvPr>
            <p:ph type="sldNum" sz="quarter" idx="12"/>
          </p:nvPr>
        </p:nvSpPr>
        <p:spPr/>
        <p:txBody>
          <a:bodyPr/>
          <a:lstStyle/>
          <a:p>
            <a:fld id="{2D00228E-01CC-4248-9970-0A9B7C486745}" type="slidenum">
              <a:rPr lang="en-US" smtClean="0"/>
              <a:t>‹#›</a:t>
            </a:fld>
            <a:endParaRPr lang="en-US"/>
          </a:p>
        </p:txBody>
      </p:sp>
    </p:spTree>
    <p:extLst>
      <p:ext uri="{BB962C8B-B14F-4D97-AF65-F5344CB8AC3E}">
        <p14:creationId xmlns:p14="http://schemas.microsoft.com/office/powerpoint/2010/main" val="4242327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9A260-F74F-D942-9100-2516DD14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5C28B-7664-7C45-ACA7-122BE3BF8C8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D51653-8F43-B147-ADAE-8C50BB4A6E9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96DE00-7FF5-4144-ACE3-077E3DB37903}"/>
              </a:ext>
            </a:extLst>
          </p:cNvPr>
          <p:cNvSpPr>
            <a:spLocks noGrp="1"/>
          </p:cNvSpPr>
          <p:nvPr>
            <p:ph type="dt" sz="half" idx="10"/>
          </p:nvPr>
        </p:nvSpPr>
        <p:spPr/>
        <p:txBody>
          <a:bodyPr/>
          <a:lstStyle/>
          <a:p>
            <a:fld id="{D0F6EADD-372A-9D45-8A73-08CE20D5C85A}" type="datetimeFigureOut">
              <a:rPr lang="en-US" smtClean="0"/>
              <a:t>11/29/22</a:t>
            </a:fld>
            <a:endParaRPr lang="en-US"/>
          </a:p>
        </p:txBody>
      </p:sp>
      <p:sp>
        <p:nvSpPr>
          <p:cNvPr id="6" name="Footer Placeholder 5">
            <a:extLst>
              <a:ext uri="{FF2B5EF4-FFF2-40B4-BE49-F238E27FC236}">
                <a16:creationId xmlns:a16="http://schemas.microsoft.com/office/drawing/2014/main" id="{C1E2DB02-45E9-B64B-AAB1-FEC3FA56E5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797CF6-E533-EE43-8401-DD76313AC0FD}"/>
              </a:ext>
            </a:extLst>
          </p:cNvPr>
          <p:cNvSpPr>
            <a:spLocks noGrp="1"/>
          </p:cNvSpPr>
          <p:nvPr>
            <p:ph type="sldNum" sz="quarter" idx="12"/>
          </p:nvPr>
        </p:nvSpPr>
        <p:spPr/>
        <p:txBody>
          <a:bodyPr/>
          <a:lstStyle/>
          <a:p>
            <a:fld id="{2D00228E-01CC-4248-9970-0A9B7C486745}" type="slidenum">
              <a:rPr lang="en-US" smtClean="0"/>
              <a:t>‹#›</a:t>
            </a:fld>
            <a:endParaRPr lang="en-US"/>
          </a:p>
        </p:txBody>
      </p:sp>
    </p:spTree>
    <p:extLst>
      <p:ext uri="{BB962C8B-B14F-4D97-AF65-F5344CB8AC3E}">
        <p14:creationId xmlns:p14="http://schemas.microsoft.com/office/powerpoint/2010/main" val="398320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116CF-78BC-C44A-BA3C-F090548519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F5A0AF-66D1-FA49-A615-BB86F6EB47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4A18BB-8647-C942-BBCF-0D106D2FBE5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7D7692-4BDC-5840-A9BD-35B647B7F8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B130A6E-6507-1A43-86D6-F46C5B21834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900129-9A94-8546-8913-C3C1B2609A13}"/>
              </a:ext>
            </a:extLst>
          </p:cNvPr>
          <p:cNvSpPr>
            <a:spLocks noGrp="1"/>
          </p:cNvSpPr>
          <p:nvPr>
            <p:ph type="dt" sz="half" idx="10"/>
          </p:nvPr>
        </p:nvSpPr>
        <p:spPr/>
        <p:txBody>
          <a:bodyPr/>
          <a:lstStyle/>
          <a:p>
            <a:fld id="{D0F6EADD-372A-9D45-8A73-08CE20D5C85A}" type="datetimeFigureOut">
              <a:rPr lang="en-US" smtClean="0"/>
              <a:t>11/29/22</a:t>
            </a:fld>
            <a:endParaRPr lang="en-US"/>
          </a:p>
        </p:txBody>
      </p:sp>
      <p:sp>
        <p:nvSpPr>
          <p:cNvPr id="8" name="Footer Placeholder 7">
            <a:extLst>
              <a:ext uri="{FF2B5EF4-FFF2-40B4-BE49-F238E27FC236}">
                <a16:creationId xmlns:a16="http://schemas.microsoft.com/office/drawing/2014/main" id="{20E02D4A-183C-6341-8471-688AC21EE3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302D9-CD48-5640-A2E3-1C48C28F3238}"/>
              </a:ext>
            </a:extLst>
          </p:cNvPr>
          <p:cNvSpPr>
            <a:spLocks noGrp="1"/>
          </p:cNvSpPr>
          <p:nvPr>
            <p:ph type="sldNum" sz="quarter" idx="12"/>
          </p:nvPr>
        </p:nvSpPr>
        <p:spPr/>
        <p:txBody>
          <a:bodyPr/>
          <a:lstStyle/>
          <a:p>
            <a:fld id="{2D00228E-01CC-4248-9970-0A9B7C486745}" type="slidenum">
              <a:rPr lang="en-US" smtClean="0"/>
              <a:t>‹#›</a:t>
            </a:fld>
            <a:endParaRPr lang="en-US"/>
          </a:p>
        </p:txBody>
      </p:sp>
    </p:spTree>
    <p:extLst>
      <p:ext uri="{BB962C8B-B14F-4D97-AF65-F5344CB8AC3E}">
        <p14:creationId xmlns:p14="http://schemas.microsoft.com/office/powerpoint/2010/main" val="3723151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9EEF-D93B-9C41-8973-3A705889ED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1B8DC5-46F8-3540-880F-8E52D2E7582A}"/>
              </a:ext>
            </a:extLst>
          </p:cNvPr>
          <p:cNvSpPr>
            <a:spLocks noGrp="1"/>
          </p:cNvSpPr>
          <p:nvPr>
            <p:ph type="dt" sz="half" idx="10"/>
          </p:nvPr>
        </p:nvSpPr>
        <p:spPr/>
        <p:txBody>
          <a:bodyPr/>
          <a:lstStyle/>
          <a:p>
            <a:fld id="{D0F6EADD-372A-9D45-8A73-08CE20D5C85A}" type="datetimeFigureOut">
              <a:rPr lang="en-US" smtClean="0"/>
              <a:t>11/29/22</a:t>
            </a:fld>
            <a:endParaRPr lang="en-US"/>
          </a:p>
        </p:txBody>
      </p:sp>
      <p:sp>
        <p:nvSpPr>
          <p:cNvPr id="4" name="Footer Placeholder 3">
            <a:extLst>
              <a:ext uri="{FF2B5EF4-FFF2-40B4-BE49-F238E27FC236}">
                <a16:creationId xmlns:a16="http://schemas.microsoft.com/office/drawing/2014/main" id="{C0F88DD5-E2B5-7F4A-9229-473141D841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949E89-92E6-6343-9A29-F02AA91223A3}"/>
              </a:ext>
            </a:extLst>
          </p:cNvPr>
          <p:cNvSpPr>
            <a:spLocks noGrp="1"/>
          </p:cNvSpPr>
          <p:nvPr>
            <p:ph type="sldNum" sz="quarter" idx="12"/>
          </p:nvPr>
        </p:nvSpPr>
        <p:spPr/>
        <p:txBody>
          <a:bodyPr/>
          <a:lstStyle/>
          <a:p>
            <a:fld id="{2D00228E-01CC-4248-9970-0A9B7C486745}" type="slidenum">
              <a:rPr lang="en-US" smtClean="0"/>
              <a:t>‹#›</a:t>
            </a:fld>
            <a:endParaRPr lang="en-US"/>
          </a:p>
        </p:txBody>
      </p:sp>
    </p:spTree>
    <p:extLst>
      <p:ext uri="{BB962C8B-B14F-4D97-AF65-F5344CB8AC3E}">
        <p14:creationId xmlns:p14="http://schemas.microsoft.com/office/powerpoint/2010/main" val="1309897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42EBC9-7A42-E346-826B-F5CA0BD54724}"/>
              </a:ext>
            </a:extLst>
          </p:cNvPr>
          <p:cNvSpPr>
            <a:spLocks noGrp="1"/>
          </p:cNvSpPr>
          <p:nvPr>
            <p:ph type="dt" sz="half" idx="10"/>
          </p:nvPr>
        </p:nvSpPr>
        <p:spPr/>
        <p:txBody>
          <a:bodyPr/>
          <a:lstStyle/>
          <a:p>
            <a:fld id="{D0F6EADD-372A-9D45-8A73-08CE20D5C85A}" type="datetimeFigureOut">
              <a:rPr lang="en-US" smtClean="0"/>
              <a:t>11/29/22</a:t>
            </a:fld>
            <a:endParaRPr lang="en-US"/>
          </a:p>
        </p:txBody>
      </p:sp>
      <p:sp>
        <p:nvSpPr>
          <p:cNvPr id="3" name="Footer Placeholder 2">
            <a:extLst>
              <a:ext uri="{FF2B5EF4-FFF2-40B4-BE49-F238E27FC236}">
                <a16:creationId xmlns:a16="http://schemas.microsoft.com/office/drawing/2014/main" id="{29C87629-8113-164E-A2BE-2B7D82199B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0646FA-B791-F940-8924-EBFD668F4D52}"/>
              </a:ext>
            </a:extLst>
          </p:cNvPr>
          <p:cNvSpPr>
            <a:spLocks noGrp="1"/>
          </p:cNvSpPr>
          <p:nvPr>
            <p:ph type="sldNum" sz="quarter" idx="12"/>
          </p:nvPr>
        </p:nvSpPr>
        <p:spPr/>
        <p:txBody>
          <a:bodyPr/>
          <a:lstStyle/>
          <a:p>
            <a:fld id="{2D00228E-01CC-4248-9970-0A9B7C486745}" type="slidenum">
              <a:rPr lang="en-US" smtClean="0"/>
              <a:t>‹#›</a:t>
            </a:fld>
            <a:endParaRPr lang="en-US"/>
          </a:p>
        </p:txBody>
      </p:sp>
    </p:spTree>
    <p:extLst>
      <p:ext uri="{BB962C8B-B14F-4D97-AF65-F5344CB8AC3E}">
        <p14:creationId xmlns:p14="http://schemas.microsoft.com/office/powerpoint/2010/main" val="1901343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CB04B-7CCC-1041-8936-F3FE404BEF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DD4FC8-7C14-C043-80F2-ECFC2009FC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6FDB6-71D0-464F-8C3A-B6F34166D4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C75291-C490-D34B-BBFC-514C87615E37}"/>
              </a:ext>
            </a:extLst>
          </p:cNvPr>
          <p:cNvSpPr>
            <a:spLocks noGrp="1"/>
          </p:cNvSpPr>
          <p:nvPr>
            <p:ph type="dt" sz="half" idx="10"/>
          </p:nvPr>
        </p:nvSpPr>
        <p:spPr/>
        <p:txBody>
          <a:bodyPr/>
          <a:lstStyle/>
          <a:p>
            <a:fld id="{D0F6EADD-372A-9D45-8A73-08CE20D5C85A}" type="datetimeFigureOut">
              <a:rPr lang="en-US" smtClean="0"/>
              <a:t>11/29/22</a:t>
            </a:fld>
            <a:endParaRPr lang="en-US"/>
          </a:p>
        </p:txBody>
      </p:sp>
      <p:sp>
        <p:nvSpPr>
          <p:cNvPr id="6" name="Footer Placeholder 5">
            <a:extLst>
              <a:ext uri="{FF2B5EF4-FFF2-40B4-BE49-F238E27FC236}">
                <a16:creationId xmlns:a16="http://schemas.microsoft.com/office/drawing/2014/main" id="{F8509EA0-9790-8948-BC0A-5B58FCE1D4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767B2-ACF6-E747-ABFD-8779CBCD0360}"/>
              </a:ext>
            </a:extLst>
          </p:cNvPr>
          <p:cNvSpPr>
            <a:spLocks noGrp="1"/>
          </p:cNvSpPr>
          <p:nvPr>
            <p:ph type="sldNum" sz="quarter" idx="12"/>
          </p:nvPr>
        </p:nvSpPr>
        <p:spPr/>
        <p:txBody>
          <a:bodyPr/>
          <a:lstStyle/>
          <a:p>
            <a:fld id="{2D00228E-01CC-4248-9970-0A9B7C486745}" type="slidenum">
              <a:rPr lang="en-US" smtClean="0"/>
              <a:t>‹#›</a:t>
            </a:fld>
            <a:endParaRPr lang="en-US"/>
          </a:p>
        </p:txBody>
      </p:sp>
    </p:spTree>
    <p:extLst>
      <p:ext uri="{BB962C8B-B14F-4D97-AF65-F5344CB8AC3E}">
        <p14:creationId xmlns:p14="http://schemas.microsoft.com/office/powerpoint/2010/main" val="2698414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0BAF8-E47E-4446-AE99-16AABD61F8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C51E4F-C899-FA4B-A49F-DABC0A9D42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1753CD-9667-A34D-A264-397C8CB80C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7EDA00-202D-9C42-BB47-2F93E7FAB565}"/>
              </a:ext>
            </a:extLst>
          </p:cNvPr>
          <p:cNvSpPr>
            <a:spLocks noGrp="1"/>
          </p:cNvSpPr>
          <p:nvPr>
            <p:ph type="dt" sz="half" idx="10"/>
          </p:nvPr>
        </p:nvSpPr>
        <p:spPr/>
        <p:txBody>
          <a:bodyPr/>
          <a:lstStyle/>
          <a:p>
            <a:fld id="{D0F6EADD-372A-9D45-8A73-08CE20D5C85A}" type="datetimeFigureOut">
              <a:rPr lang="en-US" smtClean="0"/>
              <a:t>11/29/22</a:t>
            </a:fld>
            <a:endParaRPr lang="en-US"/>
          </a:p>
        </p:txBody>
      </p:sp>
      <p:sp>
        <p:nvSpPr>
          <p:cNvPr id="6" name="Footer Placeholder 5">
            <a:extLst>
              <a:ext uri="{FF2B5EF4-FFF2-40B4-BE49-F238E27FC236}">
                <a16:creationId xmlns:a16="http://schemas.microsoft.com/office/drawing/2014/main" id="{686F5ADF-E223-6F49-9D18-82402A97C1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929A6-3F7A-6847-A5DD-BCAF41242D6C}"/>
              </a:ext>
            </a:extLst>
          </p:cNvPr>
          <p:cNvSpPr>
            <a:spLocks noGrp="1"/>
          </p:cNvSpPr>
          <p:nvPr>
            <p:ph type="sldNum" sz="quarter" idx="12"/>
          </p:nvPr>
        </p:nvSpPr>
        <p:spPr/>
        <p:txBody>
          <a:bodyPr/>
          <a:lstStyle/>
          <a:p>
            <a:fld id="{2D00228E-01CC-4248-9970-0A9B7C486745}" type="slidenum">
              <a:rPr lang="en-US" smtClean="0"/>
              <a:t>‹#›</a:t>
            </a:fld>
            <a:endParaRPr lang="en-US"/>
          </a:p>
        </p:txBody>
      </p:sp>
    </p:spTree>
    <p:extLst>
      <p:ext uri="{BB962C8B-B14F-4D97-AF65-F5344CB8AC3E}">
        <p14:creationId xmlns:p14="http://schemas.microsoft.com/office/powerpoint/2010/main" val="2415904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051D96-E27A-8147-96EE-5AE8735E05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E23EAA-713A-7344-B719-2EA678CC26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31F881-C253-CE42-9F5A-132CC5DF7C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F6EADD-372A-9D45-8A73-08CE20D5C85A}" type="datetimeFigureOut">
              <a:rPr lang="en-US" smtClean="0"/>
              <a:t>11/29/22</a:t>
            </a:fld>
            <a:endParaRPr lang="en-US"/>
          </a:p>
        </p:txBody>
      </p:sp>
      <p:sp>
        <p:nvSpPr>
          <p:cNvPr id="5" name="Footer Placeholder 4">
            <a:extLst>
              <a:ext uri="{FF2B5EF4-FFF2-40B4-BE49-F238E27FC236}">
                <a16:creationId xmlns:a16="http://schemas.microsoft.com/office/drawing/2014/main" id="{1D120E42-2544-DC46-8624-41CB749DFC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963425-F8FF-7145-889F-F9098B947D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00228E-01CC-4248-9970-0A9B7C486745}" type="slidenum">
              <a:rPr lang="en-US" smtClean="0"/>
              <a:t>‹#›</a:t>
            </a:fld>
            <a:endParaRPr lang="en-US"/>
          </a:p>
        </p:txBody>
      </p:sp>
    </p:spTree>
    <p:extLst>
      <p:ext uri="{BB962C8B-B14F-4D97-AF65-F5344CB8AC3E}">
        <p14:creationId xmlns:p14="http://schemas.microsoft.com/office/powerpoint/2010/main" val="3590021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6881-1597-944A-8B24-28A160F7F57E}"/>
              </a:ext>
            </a:extLst>
          </p:cNvPr>
          <p:cNvSpPr>
            <a:spLocks noGrp="1"/>
          </p:cNvSpPr>
          <p:nvPr>
            <p:ph type="ctrTitle"/>
          </p:nvPr>
        </p:nvSpPr>
        <p:spPr/>
        <p:txBody>
          <a:bodyPr>
            <a:normAutofit fontScale="90000"/>
          </a:bodyPr>
          <a:lstStyle/>
          <a:p>
            <a:r>
              <a:rPr lang="en-US" sz="4900" b="1" i="1" dirty="0">
                <a:latin typeface="Times New Roman" panose="02020603050405020304" pitchFamily="18" charset="0"/>
                <a:cs typeface="Times New Roman" panose="02020603050405020304" pitchFamily="18" charset="0"/>
              </a:rPr>
              <a:t>Project 4</a:t>
            </a:r>
            <a:br>
              <a:rPr lang="en-US" b="1" i="1" dirty="0">
                <a:latin typeface="Times New Roman" panose="02020603050405020304" pitchFamily="18" charset="0"/>
                <a:cs typeface="Times New Roman" panose="02020603050405020304" pitchFamily="18" charset="0"/>
              </a:rPr>
            </a:br>
            <a:r>
              <a:rPr lang="en-US" b="1" i="1" dirty="0">
                <a:latin typeface="Times New Roman" panose="02020603050405020304" pitchFamily="18" charset="0"/>
                <a:cs typeface="Times New Roman" panose="02020603050405020304" pitchFamily="18" charset="0"/>
              </a:rPr>
              <a:t>Algorithm implementation </a:t>
            </a:r>
            <a:br>
              <a:rPr lang="en-US" b="1" i="1" dirty="0">
                <a:latin typeface="Times New Roman" panose="02020603050405020304" pitchFamily="18" charset="0"/>
                <a:cs typeface="Times New Roman" panose="02020603050405020304" pitchFamily="18" charset="0"/>
              </a:rPr>
            </a:br>
            <a:r>
              <a:rPr lang="en-US" b="1" i="1" dirty="0">
                <a:latin typeface="Times New Roman" panose="02020603050405020304" pitchFamily="18" charset="0"/>
                <a:cs typeface="Times New Roman" panose="02020603050405020304" pitchFamily="18" charset="0"/>
              </a:rPr>
              <a:t>and evaluation</a:t>
            </a:r>
          </a:p>
        </p:txBody>
      </p:sp>
      <p:sp>
        <p:nvSpPr>
          <p:cNvPr id="3" name="Subtitle 2">
            <a:extLst>
              <a:ext uri="{FF2B5EF4-FFF2-40B4-BE49-F238E27FC236}">
                <a16:creationId xmlns:a16="http://schemas.microsoft.com/office/drawing/2014/main" id="{9F947568-6EF1-9A4C-B4F8-CE070BD3D5CB}"/>
              </a:ext>
            </a:extLst>
          </p:cNvPr>
          <p:cNvSpPr>
            <a:spLocks noGrp="1"/>
          </p:cNvSpPr>
          <p:nvPr>
            <p:ph type="subTitle" idx="1"/>
          </p:nvPr>
        </p:nvSpPr>
        <p:spPr>
          <a:xfrm>
            <a:off x="5048519" y="3962647"/>
            <a:ext cx="2335368" cy="1655762"/>
          </a:xfrm>
        </p:spPr>
        <p:txBody>
          <a:bodyPr>
            <a:normAutofit/>
          </a:bodyPr>
          <a:lstStyle/>
          <a:p>
            <a:r>
              <a:rPr lang="en-US" sz="2000" dirty="0" err="1">
                <a:latin typeface="Times New Roman" panose="02020603050405020304" pitchFamily="18" charset="0"/>
                <a:cs typeface="Times New Roman" panose="02020603050405020304" pitchFamily="18" charset="0"/>
              </a:rPr>
              <a:t>Saumya</a:t>
            </a:r>
            <a:r>
              <a:rPr lang="en-US" sz="2000" dirty="0">
                <a:latin typeface="Times New Roman" panose="02020603050405020304" pitchFamily="18" charset="0"/>
                <a:cs typeface="Times New Roman" panose="02020603050405020304" pitchFamily="18" charset="0"/>
              </a:rPr>
              <a:t> Pandey</a:t>
            </a:r>
          </a:p>
          <a:p>
            <a:r>
              <a:rPr lang="en-US" sz="2000" dirty="0" err="1">
                <a:latin typeface="Times New Roman" panose="02020603050405020304" pitchFamily="18" charset="0"/>
                <a:cs typeface="Times New Roman" panose="02020603050405020304" pitchFamily="18" charset="0"/>
              </a:rPr>
              <a:t>Weilin</a:t>
            </a:r>
            <a:r>
              <a:rPr lang="en-US" sz="2000" dirty="0">
                <a:latin typeface="Times New Roman" panose="02020603050405020304" pitchFamily="18" charset="0"/>
                <a:cs typeface="Times New Roman" panose="02020603050405020304" pitchFamily="18" charset="0"/>
              </a:rPr>
              <a:t> Zhou</a:t>
            </a:r>
          </a:p>
          <a:p>
            <a:r>
              <a:rPr lang="en-US" sz="2000" dirty="0">
                <a:latin typeface="Times New Roman" panose="02020603050405020304" pitchFamily="18" charset="0"/>
                <a:cs typeface="Times New Roman" panose="02020603050405020304" pitchFamily="18" charset="0"/>
              </a:rPr>
              <a:t>Jenny Li</a:t>
            </a:r>
          </a:p>
          <a:p>
            <a:r>
              <a:rPr lang="en-US" sz="2000" dirty="0" err="1">
                <a:latin typeface="Times New Roman" panose="02020603050405020304" pitchFamily="18" charset="0"/>
                <a:cs typeface="Times New Roman" panose="02020603050405020304" pitchFamily="18" charset="0"/>
              </a:rPr>
              <a:t>Tianyu</a:t>
            </a:r>
            <a:r>
              <a:rPr lang="en-US" sz="2000" dirty="0">
                <a:latin typeface="Times New Roman" panose="02020603050405020304" pitchFamily="18" charset="0"/>
                <a:cs typeface="Times New Roman" panose="02020603050405020304" pitchFamily="18" charset="0"/>
              </a:rPr>
              <a:t> Yao</a:t>
            </a:r>
          </a:p>
        </p:txBody>
      </p:sp>
      <p:sp>
        <p:nvSpPr>
          <p:cNvPr id="4" name="Rectangle 3">
            <a:extLst>
              <a:ext uri="{FF2B5EF4-FFF2-40B4-BE49-F238E27FC236}">
                <a16:creationId xmlns:a16="http://schemas.microsoft.com/office/drawing/2014/main" id="{4FE55B12-0DD8-374E-8A0B-7B1A4D59E9CA}"/>
              </a:ext>
            </a:extLst>
          </p:cNvPr>
          <p:cNvSpPr/>
          <p:nvPr/>
        </p:nvSpPr>
        <p:spPr>
          <a:xfrm>
            <a:off x="3988888" y="3962647"/>
            <a:ext cx="1295547"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Group</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10: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1989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63283C-6347-ED4B-ADF3-602B1BD04E2C}"/>
              </a:ext>
            </a:extLst>
          </p:cNvPr>
          <p:cNvSpPr>
            <a:spLocks noGrp="1"/>
          </p:cNvSpPr>
          <p:nvPr>
            <p:ph idx="1"/>
          </p:nvPr>
        </p:nvSpPr>
        <p:spPr>
          <a:xfrm>
            <a:off x="838200" y="1442564"/>
            <a:ext cx="10515600" cy="5032375"/>
          </a:xfrm>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What</a:t>
            </a:r>
            <a:r>
              <a:rPr lang="zh-CN" altLang="en-US" sz="2600" b="1"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does</a:t>
            </a:r>
            <a:r>
              <a:rPr lang="zh-CN" altLang="en-US" sz="2600" b="1"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FFS do?</a:t>
            </a:r>
          </a:p>
          <a:p>
            <a:pPr marL="0" indent="0">
              <a:buNone/>
            </a:pPr>
            <a:r>
              <a:rPr lang="en-US" sz="2400" dirty="0">
                <a:latin typeface="Times New Roman" panose="02020603050405020304" pitchFamily="18" charset="0"/>
                <a:cs typeface="Times New Roman" panose="02020603050405020304" pitchFamily="18" charset="0"/>
              </a:rPr>
              <a:t>Develops a framework for fairness-aware feature selection which takes into account the correlation among the features and the decision outcome, and is based on information theoretic measures for the accuracy and discriminatory impacts of features. </a:t>
            </a:r>
            <a:endParaRPr lang="en-US" altLang="zh-CN" sz="2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For consequential decision making regarding individuals based on their relevant features. Features that are relevant for accurate decisions may however lead to either explicit or implicit forms of discrimination against unprivileged groups, such as those of certain race or gender. </a:t>
            </a:r>
          </a:p>
          <a:p>
            <a:r>
              <a:rPr lang="en-US" sz="2000" dirty="0">
                <a:latin typeface="Times New Roman" panose="02020603050405020304" pitchFamily="18" charset="0"/>
                <a:cs typeface="Times New Roman" panose="02020603050405020304" pitchFamily="18" charset="0"/>
              </a:rPr>
              <a:t>This happens due to existing biases in the training data, which are often replicated or even exacerbated by the learning algorithm. Identifying and measuring these biases at the data level is a challenging problem due to the interdependence among the features, and the decision outcome. </a:t>
            </a:r>
          </a:p>
        </p:txBody>
      </p:sp>
      <p:sp>
        <p:nvSpPr>
          <p:cNvPr id="4" name="Title 1">
            <a:extLst>
              <a:ext uri="{FF2B5EF4-FFF2-40B4-BE49-F238E27FC236}">
                <a16:creationId xmlns:a16="http://schemas.microsoft.com/office/drawing/2014/main" id="{93F09BCA-8286-5348-B2EA-1AB9F53F7255}"/>
              </a:ext>
            </a:extLst>
          </p:cNvPr>
          <p:cNvSpPr>
            <a:spLocks noGrp="1"/>
          </p:cNvSpPr>
          <p:nvPr>
            <p:ph type="title"/>
          </p:nvPr>
        </p:nvSpPr>
        <p:spPr>
          <a:xfrm>
            <a:off x="838200" y="0"/>
            <a:ext cx="10515600" cy="1325563"/>
          </a:xfrm>
        </p:spPr>
        <p:txBody>
          <a:bodyPr>
            <a:normAutofit/>
          </a:bodyPr>
          <a:lstStyle/>
          <a:p>
            <a:r>
              <a:rPr lang="en-US" sz="3200" b="1" i="1" dirty="0">
                <a:latin typeface="Times New Roman" panose="02020603050405020304" pitchFamily="18" charset="0"/>
                <a:cs typeface="Times New Roman" panose="02020603050405020304" pitchFamily="18" charset="0"/>
              </a:rPr>
              <a:t>A7: Information Theoretic Measures for Fairness-aware Feature selection (FFS)</a:t>
            </a:r>
          </a:p>
        </p:txBody>
      </p:sp>
    </p:spTree>
    <p:extLst>
      <p:ext uri="{BB962C8B-B14F-4D97-AF65-F5344CB8AC3E}">
        <p14:creationId xmlns:p14="http://schemas.microsoft.com/office/powerpoint/2010/main" val="1122958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3F33C18-ACB7-4444-92EE-4477E062FD0F}"/>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Times New Roman" panose="02020603050405020304" pitchFamily="18" charset="0"/>
                <a:cs typeface="Times New Roman" panose="02020603050405020304" pitchFamily="18" charset="0"/>
              </a:rPr>
              <a:t>A7: Information Theoretic Measures for Fairness-aware Feature selection (FFS)</a:t>
            </a:r>
          </a:p>
        </p:txBody>
      </p:sp>
      <p:sp>
        <p:nvSpPr>
          <p:cNvPr id="8" name="Content Placeholder 2">
            <a:extLst>
              <a:ext uri="{FF2B5EF4-FFF2-40B4-BE49-F238E27FC236}">
                <a16:creationId xmlns:a16="http://schemas.microsoft.com/office/drawing/2014/main" id="{74E38B3C-3BD4-BC4C-9943-99D3A18DCCAE}"/>
              </a:ext>
            </a:extLst>
          </p:cNvPr>
          <p:cNvSpPr txBox="1">
            <a:spLocks/>
          </p:cNvSpPr>
          <p:nvPr/>
        </p:nvSpPr>
        <p:spPr>
          <a:xfrm>
            <a:off x="838200" y="1442564"/>
            <a:ext cx="105156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b="1" dirty="0">
                <a:latin typeface="Times New Roman" panose="02020603050405020304" pitchFamily="18" charset="0"/>
                <a:cs typeface="Times New Roman" panose="02020603050405020304" pitchFamily="18" charset="0"/>
              </a:rPr>
              <a:t>What</a:t>
            </a:r>
            <a:r>
              <a:rPr lang="zh-CN" altLang="en-US" sz="2600" b="1"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does</a:t>
            </a:r>
            <a:r>
              <a:rPr lang="zh-CN" altLang="en-US" sz="2600" b="1"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FFS do?</a:t>
            </a:r>
          </a:p>
          <a:p>
            <a:r>
              <a:rPr lang="en-US" sz="2400" dirty="0">
                <a:latin typeface="Times New Roman" panose="02020603050405020304" pitchFamily="18" charset="0"/>
                <a:cs typeface="Times New Roman" panose="02020603050405020304" pitchFamily="18" charset="0"/>
              </a:rPr>
              <a:t>First proposes</a:t>
            </a:r>
            <a:r>
              <a:rPr lang="en-US" sz="2400" b="1" dirty="0">
                <a:latin typeface="Times New Roman" panose="02020603050405020304" pitchFamily="18" charset="0"/>
                <a:cs typeface="Times New Roman" panose="02020603050405020304" pitchFamily="18" charset="0"/>
              </a:rPr>
              <a:t> information theoretic measures</a:t>
            </a:r>
            <a:r>
              <a:rPr lang="en-US" sz="2400" dirty="0">
                <a:latin typeface="Times New Roman" panose="02020603050405020304" pitchFamily="18" charset="0"/>
                <a:cs typeface="Times New Roman" panose="02020603050405020304" pitchFamily="18" charset="0"/>
              </a:rPr>
              <a:t> which quantify the impact of different subsets of features on the accuracy and discrimination of the decision outcomes. </a:t>
            </a:r>
          </a:p>
          <a:p>
            <a:r>
              <a:rPr lang="en-US" sz="2400" dirty="0">
                <a:latin typeface="Times New Roman" panose="02020603050405020304" pitchFamily="18" charset="0"/>
                <a:cs typeface="Times New Roman" panose="02020603050405020304" pitchFamily="18" charset="0"/>
              </a:rPr>
              <a:t>Then </a:t>
            </a:r>
            <a:r>
              <a:rPr lang="en-US" sz="2400" b="1" dirty="0">
                <a:latin typeface="Times New Roman" panose="02020603050405020304" pitchFamily="18" charset="0"/>
                <a:cs typeface="Times New Roman" panose="02020603050405020304" pitchFamily="18" charset="0"/>
              </a:rPr>
              <a:t>deduces the marginal impact </a:t>
            </a:r>
            <a:r>
              <a:rPr lang="en-US" sz="2400" dirty="0">
                <a:latin typeface="Times New Roman" panose="02020603050405020304" pitchFamily="18" charset="0"/>
                <a:cs typeface="Times New Roman" panose="02020603050405020304" pitchFamily="18" charset="0"/>
              </a:rPr>
              <a:t>of each feature using Shapley value function; a solution concept in cooperative game theory used to estimate marginal contributions of players in a coalitional game. </a:t>
            </a:r>
          </a:p>
          <a:p>
            <a:r>
              <a:rPr lang="en-US" sz="2400" dirty="0">
                <a:latin typeface="Times New Roman" panose="02020603050405020304" pitchFamily="18" charset="0"/>
                <a:cs typeface="Times New Roman" panose="02020603050405020304" pitchFamily="18" charset="0"/>
              </a:rPr>
              <a:t>Designs a </a:t>
            </a:r>
            <a:r>
              <a:rPr lang="en-US" sz="2400" b="1" dirty="0">
                <a:latin typeface="Times New Roman" panose="02020603050405020304" pitchFamily="18" charset="0"/>
                <a:cs typeface="Times New Roman" panose="02020603050405020304" pitchFamily="18" charset="0"/>
              </a:rPr>
              <a:t>fairness utility score </a:t>
            </a:r>
            <a:r>
              <a:rPr lang="en-US" sz="2400" dirty="0">
                <a:latin typeface="Times New Roman" panose="02020603050405020304" pitchFamily="18" charset="0"/>
                <a:cs typeface="Times New Roman" panose="02020603050405020304" pitchFamily="18" charset="0"/>
              </a:rPr>
              <a:t>for each feature (for feature selection) which quantifies how this feature influences accurate as well as nondiscriminatory decisions.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938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63283C-6347-ED4B-ADF3-602B1BD04E2C}"/>
              </a:ext>
            </a:extLst>
          </p:cNvPr>
          <p:cNvSpPr>
            <a:spLocks noGrp="1"/>
          </p:cNvSpPr>
          <p:nvPr>
            <p:ph idx="1"/>
          </p:nvPr>
        </p:nvSpPr>
        <p:spPr>
          <a:xfrm>
            <a:off x="838200" y="1442564"/>
            <a:ext cx="10515600" cy="5032375"/>
          </a:xfrm>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How the evaluation is carried out</a:t>
            </a:r>
            <a:r>
              <a:rPr lang="en-US" altLang="zh-CN" sz="2600" b="1" dirty="0">
                <a:latin typeface="Times New Roman" panose="02020603050405020304" pitchFamily="18" charset="0"/>
                <a:cs typeface="Times New Roman" panose="02020603050405020304" pitchFamily="18" charset="0"/>
              </a:rPr>
              <a:t>?</a:t>
            </a:r>
          </a:p>
          <a:p>
            <a:pPr marL="514350" indent="-514350">
              <a:buAutoNum type="arabicPeriod"/>
            </a:pPr>
            <a:r>
              <a:rPr lang="en-US" altLang="zh-CN" sz="2600" b="1" dirty="0">
                <a:latin typeface="Times New Roman" panose="02020603050405020304" pitchFamily="18" charset="0"/>
                <a:cs typeface="Times New Roman" panose="02020603050405020304" pitchFamily="18" charset="0"/>
              </a:rPr>
              <a:t>Dataset</a:t>
            </a:r>
          </a:p>
          <a:p>
            <a:pPr marL="0" indent="0">
              <a:buNone/>
            </a:pP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compas</a:t>
            </a:r>
            <a:r>
              <a:rPr lang="en-US" altLang="zh-CN" sz="2400" dirty="0">
                <a:latin typeface="Times New Roman" panose="02020603050405020304" pitchFamily="18" charset="0"/>
                <a:cs typeface="Times New Roman" panose="02020603050405020304" pitchFamily="18" charset="0"/>
              </a:rPr>
              <a:t>-scores-two-</a:t>
            </a:r>
            <a:r>
              <a:rPr lang="en-US" altLang="zh-CN" sz="2400" dirty="0" err="1">
                <a:latin typeface="Times New Roman" panose="02020603050405020304" pitchFamily="18" charset="0"/>
                <a:cs typeface="Times New Roman" panose="02020603050405020304" pitchFamily="18" charset="0"/>
              </a:rPr>
              <a:t>years.csv</a:t>
            </a:r>
            <a:r>
              <a:rPr lang="en-US" altLang="zh-C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contains criminal history, jail and prison time, demographics and COMPAS risk scores for defendants from Broward County. </a:t>
            </a:r>
          </a:p>
          <a:p>
            <a:pPr marL="0" indent="0">
              <a:buNone/>
            </a:pPr>
            <a:r>
              <a:rPr lang="en-US" sz="2000" b="1" dirty="0">
                <a:latin typeface="Times New Roman" panose="02020603050405020304" pitchFamily="18" charset="0"/>
                <a:cs typeface="Times New Roman" panose="02020603050405020304" pitchFamily="18" charset="0"/>
              </a:rPr>
              <a:t>features:</a:t>
            </a:r>
          </a:p>
          <a:p>
            <a:r>
              <a:rPr lang="en-US" sz="2000" i="1" dirty="0" err="1">
                <a:latin typeface="Times New Roman" panose="02020603050405020304" pitchFamily="18" charset="0"/>
                <a:cs typeface="Times New Roman" panose="02020603050405020304" pitchFamily="18" charset="0"/>
              </a:rPr>
              <a:t>race_cat</a:t>
            </a:r>
            <a:r>
              <a:rPr lang="en-US" sz="2000" dirty="0">
                <a:latin typeface="Times New Roman" panose="02020603050405020304" pitchFamily="18" charset="0"/>
                <a:cs typeface="Times New Roman" panose="02020603050405020304" pitchFamily="18" charset="0"/>
              </a:rPr>
              <a:t>: Caucasian being 1 and others 0;</a:t>
            </a:r>
          </a:p>
          <a:p>
            <a:r>
              <a:rPr lang="en-US" sz="2000" i="1" dirty="0" err="1">
                <a:latin typeface="Times New Roman" panose="02020603050405020304" pitchFamily="18" charset="0"/>
                <a:cs typeface="Times New Roman" panose="02020603050405020304" pitchFamily="18" charset="0"/>
              </a:rPr>
              <a:t>age_cat</a:t>
            </a:r>
            <a:r>
              <a:rPr lang="en-US" sz="2000" dirty="0">
                <a:latin typeface="Times New Roman" panose="02020603050405020304" pitchFamily="18" charset="0"/>
                <a:cs typeface="Times New Roman" panose="02020603050405020304" pitchFamily="18" charset="0"/>
              </a:rPr>
              <a:t>: 0 – 25 being 0, 25 – 45 being 1 and &gt; 45 0;</a:t>
            </a:r>
          </a:p>
          <a:p>
            <a:r>
              <a:rPr lang="en-US" sz="2000" i="1" dirty="0" err="1">
                <a:latin typeface="Times New Roman" panose="02020603050405020304" pitchFamily="18" charset="0"/>
                <a:cs typeface="Times New Roman" panose="02020603050405020304" pitchFamily="18" charset="0"/>
              </a:rPr>
              <a:t>gender_cat</a:t>
            </a:r>
            <a:r>
              <a:rPr lang="en-US" sz="2000" dirty="0">
                <a:latin typeface="Times New Roman" panose="02020603050405020304" pitchFamily="18" charset="0"/>
                <a:cs typeface="Times New Roman" panose="02020603050405020304" pitchFamily="18" charset="0"/>
              </a:rPr>
              <a:t>: female being 1 and others 0;</a:t>
            </a:r>
          </a:p>
          <a:p>
            <a:r>
              <a:rPr lang="en-US" sz="2000" i="1" dirty="0" err="1">
                <a:latin typeface="Times New Roman" panose="02020603050405020304" pitchFamily="18" charset="0"/>
                <a:cs typeface="Times New Roman" panose="02020603050405020304" pitchFamily="18" charset="0"/>
              </a:rPr>
              <a:t>priors_count_cat</a:t>
            </a:r>
            <a:r>
              <a:rPr lang="en-US" sz="2000" dirty="0">
                <a:latin typeface="Times New Roman" panose="02020603050405020304" pitchFamily="18" charset="0"/>
                <a:cs typeface="Times New Roman" panose="02020603050405020304" pitchFamily="18" charset="0"/>
              </a:rPr>
              <a:t>: no priors being 0, less than 3 priors being 1 and others 2;</a:t>
            </a:r>
          </a:p>
          <a:p>
            <a:r>
              <a:rPr lang="en-US" sz="2000" i="1" dirty="0" err="1">
                <a:latin typeface="Times New Roman" panose="02020603050405020304" pitchFamily="18" charset="0"/>
                <a:cs typeface="Times New Roman" panose="02020603050405020304" pitchFamily="18" charset="0"/>
              </a:rPr>
              <a:t>length_stay</a:t>
            </a:r>
            <a:r>
              <a:rPr lang="en-US" sz="2000" dirty="0">
                <a:latin typeface="Times New Roman" panose="02020603050405020304" pitchFamily="18" charset="0"/>
                <a:cs typeface="Times New Roman" panose="02020603050405020304" pitchFamily="18" charset="0"/>
              </a:rPr>
              <a:t>: less than 7 days being 0, btw 7 and 90 days being 1 and others 2;</a:t>
            </a:r>
          </a:p>
          <a:p>
            <a:pPr marL="0" indent="0">
              <a:buNone/>
            </a:pPr>
            <a:r>
              <a:rPr lang="en-US" sz="2000" b="1" dirty="0">
                <a:latin typeface="Times New Roman" panose="02020603050405020304" pitchFamily="18" charset="0"/>
                <a:cs typeface="Times New Roman" panose="02020603050405020304" pitchFamily="18" charset="0"/>
              </a:rPr>
              <a:t>classes:</a:t>
            </a:r>
          </a:p>
          <a:p>
            <a:r>
              <a:rPr lang="en-US" sz="2000" i="1" dirty="0" err="1">
                <a:latin typeface="Times New Roman" panose="02020603050405020304" pitchFamily="18" charset="0"/>
                <a:cs typeface="Times New Roman" panose="02020603050405020304" pitchFamily="18" charset="0"/>
              </a:rPr>
              <a:t>two_year_recid</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has recidivism being 1 and otherwise 0.</a:t>
            </a:r>
            <a:endParaRPr lang="en-US" sz="2000" i="1"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pPr marL="514350" indent="-514350">
              <a:buAutoNum type="arabicPeriod"/>
            </a:pPr>
            <a:endParaRPr lang="en-US" altLang="zh-CN" sz="26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126A273-5639-F94D-BBB4-3DE94CBEAB9B}"/>
              </a:ext>
            </a:extLst>
          </p:cNvPr>
          <p:cNvPicPr>
            <a:picLocks noChangeAspect="1"/>
          </p:cNvPicPr>
          <p:nvPr/>
        </p:nvPicPr>
        <p:blipFill rotWithShape="1">
          <a:blip r:embed="rId2"/>
          <a:srcRect l="6493"/>
          <a:stretch/>
        </p:blipFill>
        <p:spPr>
          <a:xfrm>
            <a:off x="6933272" y="3135878"/>
            <a:ext cx="5030566" cy="1695613"/>
          </a:xfrm>
          <a:prstGeom prst="rect">
            <a:avLst/>
          </a:prstGeom>
        </p:spPr>
      </p:pic>
      <p:sp>
        <p:nvSpPr>
          <p:cNvPr id="7" name="Title 1">
            <a:extLst>
              <a:ext uri="{FF2B5EF4-FFF2-40B4-BE49-F238E27FC236}">
                <a16:creationId xmlns:a16="http://schemas.microsoft.com/office/drawing/2014/main" id="{2E195170-A73F-A042-9A37-504B0BAE52B4}"/>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Times New Roman" panose="02020603050405020304" pitchFamily="18" charset="0"/>
                <a:cs typeface="Times New Roman" panose="02020603050405020304" pitchFamily="18" charset="0"/>
              </a:rPr>
              <a:t>A7: Information Theoretic Measures for Fairness-aware Feature selection (FFS)</a:t>
            </a:r>
          </a:p>
        </p:txBody>
      </p:sp>
    </p:spTree>
    <p:extLst>
      <p:ext uri="{BB962C8B-B14F-4D97-AF65-F5344CB8AC3E}">
        <p14:creationId xmlns:p14="http://schemas.microsoft.com/office/powerpoint/2010/main" val="3659155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63283C-6347-ED4B-ADF3-602B1BD04E2C}"/>
              </a:ext>
            </a:extLst>
          </p:cNvPr>
          <p:cNvSpPr>
            <a:spLocks noGrp="1"/>
          </p:cNvSpPr>
          <p:nvPr>
            <p:ph idx="1"/>
          </p:nvPr>
        </p:nvSpPr>
        <p:spPr>
          <a:xfrm>
            <a:off x="838200" y="1442564"/>
            <a:ext cx="10515600" cy="5032375"/>
          </a:xfrm>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How the evaluation is carried out</a:t>
            </a:r>
            <a:r>
              <a:rPr lang="en-US" altLang="zh-CN" sz="2600" b="1" dirty="0">
                <a:latin typeface="Times New Roman" panose="02020603050405020304" pitchFamily="18" charset="0"/>
                <a:cs typeface="Times New Roman" panose="02020603050405020304" pitchFamily="18" charset="0"/>
              </a:rPr>
              <a:t>?</a:t>
            </a:r>
          </a:p>
          <a:p>
            <a:pPr marL="0" indent="0">
              <a:buNone/>
            </a:pPr>
            <a:r>
              <a:rPr lang="en-US" altLang="zh-CN" sz="2600" b="1" dirty="0">
                <a:latin typeface="Times New Roman" panose="02020603050405020304" pitchFamily="18" charset="0"/>
                <a:cs typeface="Times New Roman" panose="02020603050405020304" pitchFamily="18" charset="0"/>
              </a:rPr>
              <a:t>2.   </a:t>
            </a:r>
            <a:r>
              <a:rPr lang="en-US" altLang="zh-CN" sz="2600" b="1" dirty="0" err="1">
                <a:latin typeface="Times New Roman" panose="02020603050405020304" pitchFamily="18" charset="0"/>
                <a:cs typeface="Times New Roman" panose="02020603050405020304" pitchFamily="18" charset="0"/>
              </a:rPr>
              <a:t>shapley</a:t>
            </a:r>
            <a:endParaRPr lang="en-US" altLang="zh-CN" sz="2600" b="1" dirty="0">
              <a:latin typeface="Times New Roman" panose="02020603050405020304" pitchFamily="18" charset="0"/>
              <a:cs typeface="Times New Roman" panose="02020603050405020304" pitchFamily="18" charset="0"/>
            </a:endParaRPr>
          </a:p>
          <a:p>
            <a:pPr marL="0" indent="0">
              <a:buNone/>
            </a:pPr>
            <a:r>
              <a:rPr lang="en-US" altLang="zh-CN" sz="2400" b="1" dirty="0">
                <a:latin typeface="Times New Roman" panose="02020603050405020304" pitchFamily="18" charset="0"/>
                <a:cs typeface="Times New Roman" panose="02020603050405020304" pitchFamily="18" charset="0"/>
              </a:rPr>
              <a:t>def </a:t>
            </a:r>
            <a:r>
              <a:rPr lang="en-US" altLang="zh-CN" sz="2400" b="1" dirty="0" err="1">
                <a:latin typeface="Times New Roman" panose="02020603050405020304" pitchFamily="18" charset="0"/>
                <a:cs typeface="Times New Roman" panose="02020603050405020304" pitchFamily="18" charset="0"/>
              </a:rPr>
              <a:t>info_coef</a:t>
            </a:r>
            <a:r>
              <a:rPr lang="en-US" altLang="zh-CN" sz="2400" b="1" dirty="0">
                <a:latin typeface="Times New Roman" panose="02020603050405020304" pitchFamily="18" charset="0"/>
                <a:cs typeface="Times New Roman" panose="02020603050405020304" pitchFamily="18" charset="0"/>
              </a:rPr>
              <a:t>(left, right) </a:t>
            </a:r>
            <a:r>
              <a:rPr lang="en-US" sz="2400" dirty="0">
                <a:latin typeface="Times New Roman" panose="02020603050405020304" pitchFamily="18" charset="0"/>
                <a:cs typeface="Times New Roman" panose="02020603050405020304" pitchFamily="18" charset="0"/>
              </a:rPr>
              <a:t>- proposes information theoretic measures;</a:t>
            </a:r>
            <a:endParaRPr lang="en-US" altLang="zh-CN"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def </a:t>
            </a:r>
            <a:r>
              <a:rPr lang="en-US" sz="2400" b="1" dirty="0" err="1">
                <a:latin typeface="Times New Roman" panose="02020603050405020304" pitchFamily="18" charset="0"/>
                <a:cs typeface="Times New Roman" panose="02020603050405020304" pitchFamily="18" charset="0"/>
              </a:rPr>
              <a:t>conditional_info_coef</a:t>
            </a:r>
            <a:r>
              <a:rPr lang="en-US" sz="2400" b="1" dirty="0">
                <a:latin typeface="Times New Roman" panose="02020603050405020304" pitchFamily="18" charset="0"/>
                <a:cs typeface="Times New Roman" panose="02020603050405020304" pitchFamily="18" charset="0"/>
              </a:rPr>
              <a:t>(left, right, conditional) </a:t>
            </a:r>
            <a:r>
              <a:rPr lang="en-US" sz="2400" dirty="0">
                <a:latin typeface="Times New Roman" panose="02020603050405020304" pitchFamily="18" charset="0"/>
                <a:cs typeface="Times New Roman" panose="02020603050405020304" pitchFamily="18" charset="0"/>
              </a:rPr>
              <a:t>- deduces the marginal impact of each feature;</a:t>
            </a:r>
            <a:endParaRPr lang="en-US" altLang="zh-CN" sz="2600" dirty="0">
              <a:latin typeface="Times New Roman" panose="02020603050405020304" pitchFamily="18" charset="0"/>
              <a:cs typeface="Times New Roman" panose="02020603050405020304" pitchFamily="18" charset="0"/>
            </a:endParaRPr>
          </a:p>
          <a:p>
            <a:pPr marL="0" indent="0">
              <a:buNone/>
            </a:pPr>
            <a:r>
              <a:rPr lang="en-US" altLang="zh-CN" sz="2400" b="1" dirty="0">
                <a:latin typeface="Times New Roman" panose="02020603050405020304" pitchFamily="18" charset="0"/>
                <a:cs typeface="Times New Roman" panose="02020603050405020304" pitchFamily="18" charset="0"/>
              </a:rPr>
              <a:t>def </a:t>
            </a:r>
            <a:r>
              <a:rPr lang="en-US" altLang="zh-CN" sz="2400" b="1" dirty="0" err="1">
                <a:latin typeface="Times New Roman" panose="02020603050405020304" pitchFamily="18" charset="0"/>
                <a:cs typeface="Times New Roman" panose="02020603050405020304" pitchFamily="18" charset="0"/>
              </a:rPr>
              <a:t>shapley_disc</a:t>
            </a:r>
            <a:r>
              <a:rPr lang="en-US" altLang="zh-CN" sz="2400" b="1" dirty="0">
                <a:latin typeface="Times New Roman" panose="02020603050405020304" pitchFamily="18" charset="0"/>
                <a:cs typeface="Times New Roman" panose="02020603050405020304" pitchFamily="18" charset="0"/>
              </a:rPr>
              <a:t>(y, x, sensitive, </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fairness utility score for nondiscriminatory;</a:t>
            </a:r>
            <a:endParaRPr lang="en-US"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Discrimination Coefficient: </a:t>
            </a:r>
            <a:endParaRPr lang="en-US" altLang="zh-CN" sz="2000" b="1" dirty="0">
              <a:latin typeface="Times New Roman" panose="02020603050405020304" pitchFamily="18" charset="0"/>
              <a:cs typeface="Times New Roman" panose="02020603050405020304" pitchFamily="18" charset="0"/>
            </a:endParaRPr>
          </a:p>
          <a:p>
            <a:pPr marL="0" indent="0">
              <a:buNone/>
            </a:pPr>
            <a:r>
              <a:rPr lang="en-US" altLang="zh-CN" sz="2400" b="1" dirty="0">
                <a:latin typeface="Times New Roman" panose="02020603050405020304" pitchFamily="18" charset="0"/>
                <a:cs typeface="Times New Roman" panose="02020603050405020304" pitchFamily="18" charset="0"/>
              </a:rPr>
              <a:t>def </a:t>
            </a:r>
            <a:r>
              <a:rPr lang="en-US" altLang="zh-CN" sz="2400" b="1" dirty="0" err="1">
                <a:latin typeface="Times New Roman" panose="02020603050405020304" pitchFamily="18" charset="0"/>
                <a:cs typeface="Times New Roman" panose="02020603050405020304" pitchFamily="18" charset="0"/>
              </a:rPr>
              <a:t>shapley_acc</a:t>
            </a:r>
            <a:r>
              <a:rPr lang="en-US" altLang="zh-CN" sz="2400" b="1" dirty="0">
                <a:latin typeface="Times New Roman" panose="02020603050405020304" pitchFamily="18" charset="0"/>
                <a:cs typeface="Times New Roman" panose="02020603050405020304" pitchFamily="18" charset="0"/>
              </a:rPr>
              <a:t>(y, x, sensitive, </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fairness utility score for accuracy.</a:t>
            </a:r>
            <a:endParaRPr lang="en-US" altLang="zh-CN" sz="24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	Accuracy</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Coefficient:</a:t>
            </a:r>
          </a:p>
          <a:p>
            <a:endParaRPr lang="en-US" altLang="zh-CN" sz="2000" dirty="0">
              <a:latin typeface="Times New Roman" panose="02020603050405020304" pitchFamily="18" charset="0"/>
              <a:cs typeface="Times New Roman" panose="02020603050405020304" pitchFamily="18" charset="0"/>
            </a:endParaRPr>
          </a:p>
          <a:p>
            <a:pPr marL="514350" indent="-514350">
              <a:buAutoNum type="arabicPeriod"/>
            </a:pPr>
            <a:endParaRPr lang="en-US" altLang="zh-CN" sz="2600" b="1"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2E195170-A73F-A042-9A37-504B0BAE52B4}"/>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Times New Roman" panose="02020603050405020304" pitchFamily="18" charset="0"/>
                <a:cs typeface="Times New Roman" panose="02020603050405020304" pitchFamily="18" charset="0"/>
              </a:rPr>
              <a:t>A7: Information Theoretic Measures for Fairness-aware Feature selection (FFS)</a:t>
            </a:r>
          </a:p>
        </p:txBody>
      </p:sp>
      <p:pic>
        <p:nvPicPr>
          <p:cNvPr id="5" name="Picture 4">
            <a:extLst>
              <a:ext uri="{FF2B5EF4-FFF2-40B4-BE49-F238E27FC236}">
                <a16:creationId xmlns:a16="http://schemas.microsoft.com/office/drawing/2014/main" id="{E29D2EF4-53C4-CD46-8FB5-DE780FA7B2D2}"/>
              </a:ext>
            </a:extLst>
          </p:cNvPr>
          <p:cNvPicPr>
            <a:picLocks noChangeAspect="1"/>
          </p:cNvPicPr>
          <p:nvPr/>
        </p:nvPicPr>
        <p:blipFill>
          <a:blip r:embed="rId2"/>
          <a:stretch>
            <a:fillRect/>
          </a:stretch>
        </p:blipFill>
        <p:spPr>
          <a:xfrm>
            <a:off x="4773999" y="4132945"/>
            <a:ext cx="5016500" cy="381000"/>
          </a:xfrm>
          <a:prstGeom prst="rect">
            <a:avLst/>
          </a:prstGeom>
        </p:spPr>
      </p:pic>
      <p:pic>
        <p:nvPicPr>
          <p:cNvPr id="8" name="Picture 7">
            <a:extLst>
              <a:ext uri="{FF2B5EF4-FFF2-40B4-BE49-F238E27FC236}">
                <a16:creationId xmlns:a16="http://schemas.microsoft.com/office/drawing/2014/main" id="{13550FA1-CA19-9445-998E-6E5B52A0FA83}"/>
              </a:ext>
            </a:extLst>
          </p:cNvPr>
          <p:cNvPicPr>
            <a:picLocks noChangeAspect="1"/>
          </p:cNvPicPr>
          <p:nvPr/>
        </p:nvPicPr>
        <p:blipFill>
          <a:blip r:embed="rId3"/>
          <a:stretch>
            <a:fillRect/>
          </a:stretch>
        </p:blipFill>
        <p:spPr>
          <a:xfrm>
            <a:off x="4145692" y="4922942"/>
            <a:ext cx="7924800" cy="571500"/>
          </a:xfrm>
          <a:prstGeom prst="rect">
            <a:avLst/>
          </a:prstGeom>
        </p:spPr>
      </p:pic>
    </p:spTree>
    <p:extLst>
      <p:ext uri="{BB962C8B-B14F-4D97-AF65-F5344CB8AC3E}">
        <p14:creationId xmlns:p14="http://schemas.microsoft.com/office/powerpoint/2010/main" val="2818633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63283C-6347-ED4B-ADF3-602B1BD04E2C}"/>
              </a:ext>
            </a:extLst>
          </p:cNvPr>
          <p:cNvSpPr>
            <a:spLocks noGrp="1"/>
          </p:cNvSpPr>
          <p:nvPr>
            <p:ph idx="1"/>
          </p:nvPr>
        </p:nvSpPr>
        <p:spPr>
          <a:xfrm>
            <a:off x="838200" y="1442564"/>
            <a:ext cx="10515600" cy="5032375"/>
          </a:xfrm>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How the evaluation is carried out</a:t>
            </a:r>
            <a:r>
              <a:rPr lang="en-US" altLang="zh-CN" sz="2600" b="1" dirty="0">
                <a:latin typeface="Times New Roman" panose="02020603050405020304" pitchFamily="18" charset="0"/>
                <a:cs typeface="Times New Roman" panose="02020603050405020304" pitchFamily="18" charset="0"/>
              </a:rPr>
              <a:t>?</a:t>
            </a:r>
          </a:p>
          <a:p>
            <a:pPr marL="0" indent="0">
              <a:buNone/>
            </a:pPr>
            <a:r>
              <a:rPr lang="en-US" altLang="zh-CN" sz="2600" b="1" dirty="0">
                <a:latin typeface="Times New Roman" panose="02020603050405020304" pitchFamily="18" charset="0"/>
                <a:cs typeface="Times New Roman" panose="02020603050405020304" pitchFamily="18" charset="0"/>
              </a:rPr>
              <a:t>3.   Results</a:t>
            </a:r>
          </a:p>
          <a:p>
            <a:pPr marL="0" indent="0">
              <a:buNone/>
            </a:pPr>
            <a:endParaRPr lang="en-US" altLang="zh-CN" sz="2400" dirty="0">
              <a:latin typeface="Times New Roman" panose="02020603050405020304" pitchFamily="18" charset="0"/>
              <a:cs typeface="Times New Roman" panose="02020603050405020304" pitchFamily="18" charset="0"/>
            </a:endParaRPr>
          </a:p>
          <a:p>
            <a:pPr marL="0" indent="0">
              <a:buNone/>
            </a:pPr>
            <a:endParaRPr lang="en-US" altLang="zh-CN" sz="2400" dirty="0">
              <a:latin typeface="Times New Roman" panose="02020603050405020304" pitchFamily="18" charset="0"/>
              <a:cs typeface="Times New Roman" panose="02020603050405020304" pitchFamily="18" charset="0"/>
            </a:endParaRPr>
          </a:p>
          <a:p>
            <a:pPr marL="0" indent="0">
              <a:buNone/>
            </a:pPr>
            <a:endParaRPr lang="en-US" altLang="zh-CN" sz="2400" dirty="0">
              <a:latin typeface="Times New Roman" panose="02020603050405020304" pitchFamily="18" charset="0"/>
              <a:cs typeface="Times New Roman" panose="02020603050405020304" pitchFamily="18" charset="0"/>
            </a:endParaRPr>
          </a:p>
          <a:p>
            <a:pPr marL="0" indent="0">
              <a:buNone/>
            </a:pPr>
            <a:endParaRPr lang="en-US" altLang="zh-CN" sz="2400" dirty="0">
              <a:latin typeface="Times New Roman" panose="02020603050405020304" pitchFamily="18" charset="0"/>
              <a:cs typeface="Times New Roman" panose="02020603050405020304" pitchFamily="18" charset="0"/>
            </a:endParaRPr>
          </a:p>
          <a:p>
            <a:pPr marL="0" indent="0">
              <a:buNone/>
            </a:pPr>
            <a:endParaRPr lang="en-US"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The table shows that </a:t>
            </a:r>
            <a:r>
              <a:rPr lang="en-US" altLang="zh-CN" sz="2400" i="1" dirty="0">
                <a:latin typeface="Times New Roman" panose="02020603050405020304" pitchFamily="18" charset="0"/>
                <a:cs typeface="Times New Roman" panose="02020603050405020304" pitchFamily="18" charset="0"/>
              </a:rPr>
              <a:t>Age</a:t>
            </a:r>
            <a:r>
              <a:rPr lang="en-US" altLang="zh-CN" sz="2400" dirty="0">
                <a:latin typeface="Times New Roman" panose="02020603050405020304" pitchFamily="18" charset="0"/>
                <a:cs typeface="Times New Roman" panose="02020603050405020304" pitchFamily="18" charset="0"/>
              </a:rPr>
              <a:t> and </a:t>
            </a:r>
            <a:r>
              <a:rPr lang="en-US" altLang="zh-CN" sz="2400" i="1" dirty="0">
                <a:latin typeface="Times New Roman" panose="02020603050405020304" pitchFamily="18" charset="0"/>
                <a:cs typeface="Times New Roman" panose="02020603050405020304" pitchFamily="18" charset="0"/>
              </a:rPr>
              <a:t>Prior Counts</a:t>
            </a:r>
            <a:r>
              <a:rPr lang="en-US" altLang="zh-CN" sz="2400" dirty="0">
                <a:latin typeface="Times New Roman" panose="02020603050405020304" pitchFamily="18" charset="0"/>
                <a:cs typeface="Times New Roman" panose="02020603050405020304" pitchFamily="18" charset="0"/>
              </a:rPr>
              <a:t> have the strongest </a:t>
            </a:r>
            <a:r>
              <a:rPr lang="en-US" sz="2400" dirty="0">
                <a:latin typeface="Times New Roman" panose="02020603050405020304" pitchFamily="18" charset="0"/>
                <a:cs typeface="Times New Roman" panose="02020603050405020304" pitchFamily="18" charset="0"/>
              </a:rPr>
              <a:t>discriminatory</a:t>
            </a:r>
            <a:r>
              <a:rPr lang="en-US" altLang="zh-CN" sz="2400" dirty="0">
                <a:latin typeface="Times New Roman" panose="02020603050405020304" pitchFamily="18" charset="0"/>
                <a:cs typeface="Times New Roman" panose="02020603050405020304" pitchFamily="18" charset="0"/>
              </a:rPr>
              <a:t> coefficients, but also the largest impact on accuracy, which is in line with the paper. Eliminate this feature may prove problematic for the classifier.</a:t>
            </a:r>
            <a:endParaRPr lang="en-US" altLang="zh-CN" sz="2600" b="1"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2E195170-A73F-A042-9A37-504B0BAE52B4}"/>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Times New Roman" panose="02020603050405020304" pitchFamily="18" charset="0"/>
                <a:cs typeface="Times New Roman" panose="02020603050405020304" pitchFamily="18" charset="0"/>
              </a:rPr>
              <a:t>A7: Information Theoretic Measures for Fairness-aware Feature selection (FFS)</a:t>
            </a:r>
          </a:p>
        </p:txBody>
      </p:sp>
      <p:pic>
        <p:nvPicPr>
          <p:cNvPr id="4" name="Picture 3">
            <a:extLst>
              <a:ext uri="{FF2B5EF4-FFF2-40B4-BE49-F238E27FC236}">
                <a16:creationId xmlns:a16="http://schemas.microsoft.com/office/drawing/2014/main" id="{436F6107-DF37-DD4A-AA33-BFE29BB8EE1B}"/>
              </a:ext>
            </a:extLst>
          </p:cNvPr>
          <p:cNvPicPr>
            <a:picLocks noChangeAspect="1"/>
          </p:cNvPicPr>
          <p:nvPr/>
        </p:nvPicPr>
        <p:blipFill>
          <a:blip r:embed="rId2"/>
          <a:stretch>
            <a:fillRect/>
          </a:stretch>
        </p:blipFill>
        <p:spPr>
          <a:xfrm>
            <a:off x="4007168" y="2347784"/>
            <a:ext cx="4177663" cy="2203964"/>
          </a:xfrm>
          <a:prstGeom prst="rect">
            <a:avLst/>
          </a:prstGeom>
        </p:spPr>
      </p:pic>
    </p:spTree>
    <p:extLst>
      <p:ext uri="{BB962C8B-B14F-4D97-AF65-F5344CB8AC3E}">
        <p14:creationId xmlns:p14="http://schemas.microsoft.com/office/powerpoint/2010/main" val="710290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2406C40-AB4F-C842-B018-BC5586D18F42}"/>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Times New Roman" panose="02020603050405020304" pitchFamily="18" charset="0"/>
                <a:cs typeface="Times New Roman" panose="02020603050405020304" pitchFamily="18" charset="0"/>
              </a:rPr>
              <a:t>References</a:t>
            </a:r>
          </a:p>
        </p:txBody>
      </p:sp>
      <p:sp>
        <p:nvSpPr>
          <p:cNvPr id="7" name="Content Placeholder 2">
            <a:extLst>
              <a:ext uri="{FF2B5EF4-FFF2-40B4-BE49-F238E27FC236}">
                <a16:creationId xmlns:a16="http://schemas.microsoft.com/office/drawing/2014/main" id="{AC1C9900-DB79-EC46-AAE2-906787534FB5}"/>
              </a:ext>
            </a:extLst>
          </p:cNvPr>
          <p:cNvSpPr>
            <a:spLocks noGrp="1"/>
          </p:cNvSpPr>
          <p:nvPr>
            <p:ph idx="1"/>
          </p:nvPr>
        </p:nvSpPr>
        <p:spPr>
          <a:xfrm>
            <a:off x="838200" y="1442564"/>
            <a:ext cx="10515600" cy="5032375"/>
          </a:xfrm>
        </p:spPr>
        <p:txBody>
          <a:bodyPr>
            <a:normAutofit/>
          </a:bodyPr>
          <a:lstStyle/>
          <a:p>
            <a:r>
              <a:rPr lang="en-US" sz="2400" dirty="0">
                <a:latin typeface="Times New Roman" panose="02020603050405020304" pitchFamily="18" charset="0"/>
                <a:cs typeface="Times New Roman" panose="02020603050405020304" pitchFamily="18" charset="0"/>
              </a:rPr>
              <a:t>https://</a:t>
            </a:r>
            <a:r>
              <a:rPr lang="en-US" sz="2400" dirty="0" err="1">
                <a:latin typeface="Times New Roman" panose="02020603050405020304" pitchFamily="18" charset="0"/>
                <a:cs typeface="Times New Roman" panose="02020603050405020304" pitchFamily="18" charset="0"/>
              </a:rPr>
              <a:t>arxiv.org</a:t>
            </a:r>
            <a:r>
              <a:rPr lang="en-US" sz="2400" dirty="0">
                <a:latin typeface="Times New Roman" panose="02020603050405020304" pitchFamily="18" charset="0"/>
                <a:cs typeface="Times New Roman" panose="02020603050405020304" pitchFamily="18" charset="0"/>
              </a:rPr>
              <a:t>/abs/2106.00772 </a:t>
            </a:r>
          </a:p>
          <a:p>
            <a:r>
              <a:rPr lang="en-US" sz="2400" dirty="0">
                <a:latin typeface="Times New Roman" panose="02020603050405020304" pitchFamily="18" charset="0"/>
                <a:cs typeface="Times New Roman" panose="02020603050405020304" pitchFamily="18" charset="0"/>
              </a:rPr>
              <a:t>https://</a:t>
            </a:r>
            <a:r>
              <a:rPr lang="en-US" sz="2400" dirty="0" err="1">
                <a:latin typeface="Times New Roman" panose="02020603050405020304" pitchFamily="18" charset="0"/>
                <a:cs typeface="Times New Roman" panose="02020603050405020304" pitchFamily="18" charset="0"/>
              </a:rPr>
              <a:t>christophm.github.io</a:t>
            </a:r>
            <a:r>
              <a:rPr lang="en-US" sz="2400" dirty="0">
                <a:latin typeface="Times New Roman" panose="02020603050405020304" pitchFamily="18" charset="0"/>
                <a:cs typeface="Times New Roman" panose="02020603050405020304" pitchFamily="18" charset="0"/>
              </a:rPr>
              <a:t>/interpretable-ml-book/</a:t>
            </a:r>
            <a:r>
              <a:rPr lang="en-US" sz="2400" dirty="0" err="1">
                <a:latin typeface="Times New Roman" panose="02020603050405020304" pitchFamily="18" charset="0"/>
                <a:cs typeface="Times New Roman" panose="02020603050405020304" pitchFamily="18" charset="0"/>
              </a:rPr>
              <a:t>shapley.html</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5256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TotalTime>
  <Words>604</Words>
  <Application>Microsoft Macintosh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等线</vt:lpstr>
      <vt:lpstr>Arial</vt:lpstr>
      <vt:lpstr>Calibri</vt:lpstr>
      <vt:lpstr>Calibri Light</vt:lpstr>
      <vt:lpstr>Times New Roman</vt:lpstr>
      <vt:lpstr>Office Theme</vt:lpstr>
      <vt:lpstr>Project 4 Algorithm implementation  and evaluation</vt:lpstr>
      <vt:lpstr>A7: Information Theoretic Measures for Fairness-aware Feature selection (FFS)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 </dc:title>
  <dc:creator>Microsoft Office User</dc:creator>
  <cp:lastModifiedBy>Microsoft Office User</cp:lastModifiedBy>
  <cp:revision>18</cp:revision>
  <dcterms:created xsi:type="dcterms:W3CDTF">2022-11-29T19:51:54Z</dcterms:created>
  <dcterms:modified xsi:type="dcterms:W3CDTF">2022-11-30T03:14:26Z</dcterms:modified>
</cp:coreProperties>
</file>