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4PFY9+pF7g40HhzWtnb+vgYc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404469-DF16-485E-9F3C-E2CBA3E30BED}">
  <a:tblStyle styleId="{88404469-DF16-485E-9F3C-E2CBA3E30B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3"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fe565fd4b_0_2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fe565fd4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fcf7421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fcf7421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fe565fd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9fe565fd4b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0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9fe565fd4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9fe565fd4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9fe565fd4b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fe565fd4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106.0077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link.springer.com/content/pdf/10.1007/978-3-642-33486-3_3.pdf?pdf=inline%20link" TargetMode="External"/><Relationship Id="rId5" Type="http://schemas.openxmlformats.org/officeDocument/2006/relationships/hyperlink" Target="https://www.slideshare.net/shima__shima/fairnessaware-classifier-with-prejudice-remover-regularizer" TargetMode="External"/><Relationship Id="rId4" Type="http://schemas.openxmlformats.org/officeDocument/2006/relationships/hyperlink" Target="https://christophm.github.io/interpretable-ml-book/shaple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4900" b="1" i="1">
                <a:latin typeface="Times New Roman"/>
                <a:ea typeface="Times New Roman"/>
                <a:cs typeface="Times New Roman"/>
                <a:sym typeface="Times New Roman"/>
              </a:rPr>
              <a:t>Project 4</a:t>
            </a:r>
            <a:br>
              <a:rPr lang="en-US" b="1" i="1">
                <a:latin typeface="Times New Roman"/>
                <a:ea typeface="Times New Roman"/>
                <a:cs typeface="Times New Roman"/>
                <a:sym typeface="Times New Roman"/>
              </a:rPr>
            </a:br>
            <a:r>
              <a:rPr lang="en-US" b="1" i="1">
                <a:latin typeface="Times New Roman"/>
                <a:ea typeface="Times New Roman"/>
                <a:cs typeface="Times New Roman"/>
                <a:sym typeface="Times New Roman"/>
              </a:rPr>
              <a:t>Algorithm implementation </a:t>
            </a:r>
            <a:br>
              <a:rPr lang="en-US" b="1" i="1">
                <a:latin typeface="Times New Roman"/>
                <a:ea typeface="Times New Roman"/>
                <a:cs typeface="Times New Roman"/>
                <a:sym typeface="Times New Roman"/>
              </a:rPr>
            </a:br>
            <a:r>
              <a:rPr lang="en-US" b="1" i="1">
                <a:latin typeface="Times New Roman"/>
                <a:ea typeface="Times New Roman"/>
                <a:cs typeface="Times New Roman"/>
                <a:sym typeface="Times New Roman"/>
              </a:rPr>
              <a:t>and evaluation</a:t>
            </a:r>
            <a:endParaRPr/>
          </a:p>
        </p:txBody>
      </p:sp>
      <p:sp>
        <p:nvSpPr>
          <p:cNvPr id="85" name="Google Shape;85;p1"/>
          <p:cNvSpPr txBox="1">
            <a:spLocks noGrp="1"/>
          </p:cNvSpPr>
          <p:nvPr>
            <p:ph type="subTitle" idx="1"/>
          </p:nvPr>
        </p:nvSpPr>
        <p:spPr>
          <a:xfrm>
            <a:off x="5048519" y="3962647"/>
            <a:ext cx="2335368"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Saumya Pandey</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Weilin Zhou</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Jenny Li</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Tianyu Yao</a:t>
            </a:r>
            <a:endParaRPr/>
          </a:p>
        </p:txBody>
      </p:sp>
      <p:sp>
        <p:nvSpPr>
          <p:cNvPr id="86" name="Google Shape;86;p1"/>
          <p:cNvSpPr/>
          <p:nvPr/>
        </p:nvSpPr>
        <p:spPr>
          <a:xfrm>
            <a:off x="3988888" y="3962647"/>
            <a:ext cx="129554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Group 10: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9fe565fd4b_0_2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50" b="1" i="1">
                <a:latin typeface="Times New Roman"/>
                <a:ea typeface="Times New Roman"/>
                <a:cs typeface="Times New Roman"/>
                <a:sym typeface="Times New Roman"/>
              </a:rPr>
              <a:t>A5: Fairness-aware Classifier with Prejudice Remover Regularizer </a:t>
            </a:r>
            <a:endParaRPr/>
          </a:p>
        </p:txBody>
      </p:sp>
      <p:sp>
        <p:nvSpPr>
          <p:cNvPr id="138" name="Google Shape;138;g19fe565fd4b_0_2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The main focus is indirect prejudice and the motivation of the paper is to diminish it. </a:t>
            </a:r>
            <a:endParaRPr/>
          </a:p>
          <a:p>
            <a:pPr marL="457200" lvl="0" indent="-342900" algn="l" rtl="0">
              <a:spcBef>
                <a:spcPts val="0"/>
              </a:spcBef>
              <a:spcAft>
                <a:spcPts val="0"/>
              </a:spcAft>
              <a:buSzPts val="1800"/>
              <a:buChar char="•"/>
            </a:pPr>
            <a:r>
              <a:rPr lang="en-US"/>
              <a:t>The Prejudice Remover Regularizer brings modifications to the logistic regression model and adds a constraint of a no indirect prejudice condition.</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9fcf7421a2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550" b="1" i="1">
                <a:latin typeface="Times New Roman"/>
                <a:ea typeface="Times New Roman"/>
                <a:cs typeface="Times New Roman"/>
                <a:sym typeface="Times New Roman"/>
              </a:rPr>
              <a:t>A5: Fairness-aware Classifier with Prejudice Remover Regularizer </a:t>
            </a:r>
            <a:endParaRPr/>
          </a:p>
        </p:txBody>
      </p:sp>
      <p:sp>
        <p:nvSpPr>
          <p:cNvPr id="144" name="Google Shape;144;g19fcf7421a2_0_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Experiment result:</a:t>
            </a:r>
            <a:endParaRPr/>
          </a:p>
          <a:p>
            <a:pPr marL="0" lvl="0" indent="0" algn="l" rtl="0">
              <a:spcBef>
                <a:spcPts val="1000"/>
              </a:spcBef>
              <a:spcAft>
                <a:spcPts val="0"/>
              </a:spcAft>
              <a:buNone/>
            </a:pPr>
            <a:r>
              <a:rPr lang="en-US"/>
              <a:t>we implemented the prejudice removal model and use logistic regression model as baseline model to compare. We compared two models with different numbers of input features and observed the accuracy rate of implemented model was higher in all the cases.</a:t>
            </a:r>
            <a:endParaRPr/>
          </a:p>
          <a:p>
            <a:pPr marL="0" lvl="0" indent="0" algn="l" rtl="0">
              <a:spcBef>
                <a:spcPts val="1000"/>
              </a:spcBef>
              <a:spcAft>
                <a:spcPts val="0"/>
              </a:spcAft>
              <a:buNone/>
            </a:pPr>
            <a:endParaRPr/>
          </a:p>
          <a:p>
            <a:pPr marL="0" lvl="0" indent="0" algn="l" rtl="0">
              <a:spcBef>
                <a:spcPts val="1000"/>
              </a:spcBef>
              <a:spcAft>
                <a:spcPts val="0"/>
              </a:spcAft>
              <a:buNone/>
            </a:pPr>
            <a:r>
              <a:rPr lang="en-US"/>
              <a:t> </a:t>
            </a:r>
            <a:endParaRPr/>
          </a:p>
        </p:txBody>
      </p:sp>
      <p:graphicFrame>
        <p:nvGraphicFramePr>
          <p:cNvPr id="145" name="Google Shape;145;g19fcf7421a2_0_1"/>
          <p:cNvGraphicFramePr/>
          <p:nvPr/>
        </p:nvGraphicFramePr>
        <p:xfrm>
          <a:off x="2827250" y="4278325"/>
          <a:ext cx="6727425" cy="1651180"/>
        </p:xfrm>
        <a:graphic>
          <a:graphicData uri="http://schemas.openxmlformats.org/drawingml/2006/table">
            <a:tbl>
              <a:tblPr>
                <a:noFill/>
                <a:tableStyleId>{88404469-DF16-485E-9F3C-E2CBA3E30BED}</a:tableStyleId>
              </a:tblPr>
              <a:tblGrid>
                <a:gridCol w="2242475">
                  <a:extLst>
                    <a:ext uri="{9D8B030D-6E8A-4147-A177-3AD203B41FA5}">
                      <a16:colId xmlns:a16="http://schemas.microsoft.com/office/drawing/2014/main" val="20000"/>
                    </a:ext>
                  </a:extLst>
                </a:gridCol>
                <a:gridCol w="2242475">
                  <a:extLst>
                    <a:ext uri="{9D8B030D-6E8A-4147-A177-3AD203B41FA5}">
                      <a16:colId xmlns:a16="http://schemas.microsoft.com/office/drawing/2014/main" val="20001"/>
                    </a:ext>
                  </a:extLst>
                </a:gridCol>
                <a:gridCol w="2242475">
                  <a:extLst>
                    <a:ext uri="{9D8B030D-6E8A-4147-A177-3AD203B41FA5}">
                      <a16:colId xmlns:a16="http://schemas.microsoft.com/office/drawing/2014/main" val="20002"/>
                    </a:ext>
                  </a:extLst>
                </a:gridCol>
              </a:tblGrid>
              <a:tr h="462550">
                <a:tc>
                  <a:txBody>
                    <a:bodyPr/>
                    <a:lstStyle/>
                    <a:p>
                      <a:pPr marL="0" lvl="0" indent="0" algn="l" rtl="0">
                        <a:spcBef>
                          <a:spcPts val="0"/>
                        </a:spcBef>
                        <a:spcAft>
                          <a:spcPts val="0"/>
                        </a:spcAft>
                        <a:buNone/>
                      </a:pPr>
                      <a:r>
                        <a:rPr lang="en-US"/>
                        <a:t># of features</a:t>
                      </a:r>
                      <a:endParaRPr/>
                    </a:p>
                  </a:txBody>
                  <a:tcPr marL="91425" marR="91425" marT="91425" marB="91425"/>
                </a:tc>
                <a:tc>
                  <a:txBody>
                    <a:bodyPr/>
                    <a:lstStyle/>
                    <a:p>
                      <a:pPr marL="0" lvl="0" indent="0" algn="l" rtl="0">
                        <a:spcBef>
                          <a:spcPts val="0"/>
                        </a:spcBef>
                        <a:spcAft>
                          <a:spcPts val="0"/>
                        </a:spcAft>
                        <a:buNone/>
                      </a:pPr>
                      <a:r>
                        <a:rPr lang="en-US"/>
                        <a:t>baseline model</a:t>
                      </a:r>
                      <a:endParaRPr/>
                    </a:p>
                  </a:txBody>
                  <a:tcPr marL="91425" marR="91425" marT="91425" marB="91425"/>
                </a:tc>
                <a:tc>
                  <a:txBody>
                    <a:bodyPr/>
                    <a:lstStyle/>
                    <a:p>
                      <a:pPr marL="0" lvl="0" indent="0" algn="l" rtl="0">
                        <a:spcBef>
                          <a:spcPts val="0"/>
                        </a:spcBef>
                        <a:spcAft>
                          <a:spcPts val="0"/>
                        </a:spcAft>
                        <a:buNone/>
                      </a:pPr>
                      <a:r>
                        <a:rPr lang="en-US"/>
                        <a:t>prejudice removal model</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56.4%</a:t>
                      </a:r>
                      <a:endParaRPr/>
                    </a:p>
                  </a:txBody>
                  <a:tcPr marL="91425" marR="91425" marT="91425" marB="91425"/>
                </a:tc>
                <a:tc>
                  <a:txBody>
                    <a:bodyPr/>
                    <a:lstStyle/>
                    <a:p>
                      <a:pPr marL="0" lvl="0" indent="0" algn="l" rtl="0">
                        <a:spcBef>
                          <a:spcPts val="0"/>
                        </a:spcBef>
                        <a:spcAft>
                          <a:spcPts val="0"/>
                        </a:spcAft>
                        <a:buNone/>
                      </a:pPr>
                      <a:r>
                        <a:rPr lang="en-US"/>
                        <a:t>60.2%</a:t>
                      </a:r>
                      <a:endParaRPr/>
                    </a:p>
                  </a:txBody>
                  <a:tcPr marL="91425" marR="91425" marT="91425" marB="91425"/>
                </a:tc>
                <a:extLst>
                  <a:ext uri="{0D108BD9-81ED-4DB2-BD59-A6C34878D82A}">
                    <a16:rowId xmlns:a16="http://schemas.microsoft.com/office/drawing/2014/main" val="10001"/>
                  </a:ext>
                </a:extLst>
              </a:tr>
              <a:tr h="305950">
                <a:tc>
                  <a:txBody>
                    <a:bodyPr/>
                    <a:lstStyle/>
                    <a:p>
                      <a:pPr marL="0" lvl="0" indent="0" algn="l" rtl="0">
                        <a:spcBef>
                          <a:spcPts val="0"/>
                        </a:spcBef>
                        <a:spcAft>
                          <a:spcPts val="0"/>
                        </a:spcAft>
                        <a:buNone/>
                      </a:pPr>
                      <a:r>
                        <a:rPr lang="en-US"/>
                        <a:t>5</a:t>
                      </a:r>
                      <a:endParaRPr/>
                    </a:p>
                  </a:txBody>
                  <a:tcPr marL="91425" marR="91425" marT="91425" marB="91425"/>
                </a:tc>
                <a:tc>
                  <a:txBody>
                    <a:bodyPr/>
                    <a:lstStyle/>
                    <a:p>
                      <a:pPr marL="0" lvl="0" indent="0" algn="l" rtl="0">
                        <a:spcBef>
                          <a:spcPts val="0"/>
                        </a:spcBef>
                        <a:spcAft>
                          <a:spcPts val="0"/>
                        </a:spcAft>
                        <a:buNone/>
                      </a:pPr>
                      <a:r>
                        <a:rPr lang="en-US"/>
                        <a:t>61.9%</a:t>
                      </a:r>
                      <a:endParaRPr/>
                    </a:p>
                  </a:txBody>
                  <a:tcPr marL="91425" marR="91425" marT="91425" marB="91425"/>
                </a:tc>
                <a:tc>
                  <a:txBody>
                    <a:bodyPr/>
                    <a:lstStyle/>
                    <a:p>
                      <a:pPr marL="0" lvl="0" indent="0" algn="l" rtl="0">
                        <a:spcBef>
                          <a:spcPts val="0"/>
                        </a:spcBef>
                        <a:spcAft>
                          <a:spcPts val="0"/>
                        </a:spcAft>
                        <a:buNone/>
                      </a:pPr>
                      <a:r>
                        <a:rPr lang="en-US"/>
                        <a:t>62.3%</a:t>
                      </a:r>
                      <a:endParaRPr/>
                    </a:p>
                  </a:txBody>
                  <a:tcPr marL="91425" marR="91425" marT="91425" marB="91425"/>
                </a:tc>
                <a:extLst>
                  <a:ext uri="{0D108BD9-81ED-4DB2-BD59-A6C34878D82A}">
                    <a16:rowId xmlns:a16="http://schemas.microsoft.com/office/drawing/2014/main" val="10002"/>
                  </a:ext>
                </a:extLst>
              </a:tr>
              <a:tr h="305950">
                <a:tc>
                  <a:txBody>
                    <a:bodyPr/>
                    <a:lstStyle/>
                    <a:p>
                      <a:pPr marL="0" lvl="0" indent="0" algn="l" rtl="0">
                        <a:spcBef>
                          <a:spcPts val="0"/>
                        </a:spcBef>
                        <a:spcAft>
                          <a:spcPts val="0"/>
                        </a:spcAft>
                        <a:buNone/>
                      </a:pPr>
                      <a:r>
                        <a:rPr lang="en-US"/>
                        <a:t>7</a:t>
                      </a:r>
                      <a:endParaRPr/>
                    </a:p>
                  </a:txBody>
                  <a:tcPr marL="91425" marR="91425" marT="91425" marB="91425"/>
                </a:tc>
                <a:tc>
                  <a:txBody>
                    <a:bodyPr/>
                    <a:lstStyle/>
                    <a:p>
                      <a:pPr marL="0" lvl="0" indent="0" algn="l" rtl="0">
                        <a:spcBef>
                          <a:spcPts val="0"/>
                        </a:spcBef>
                        <a:spcAft>
                          <a:spcPts val="0"/>
                        </a:spcAft>
                        <a:buNone/>
                      </a:pPr>
                      <a:r>
                        <a:rPr lang="en-US"/>
                        <a:t>62.1%</a:t>
                      </a:r>
                      <a:endParaRPr/>
                    </a:p>
                  </a:txBody>
                  <a:tcPr marL="91425" marR="91425" marT="91425" marB="91425"/>
                </a:tc>
                <a:tc>
                  <a:txBody>
                    <a:bodyPr/>
                    <a:lstStyle/>
                    <a:p>
                      <a:pPr marL="0" lvl="0" indent="0" algn="l" rtl="0">
                        <a:spcBef>
                          <a:spcPts val="0"/>
                        </a:spcBef>
                        <a:spcAft>
                          <a:spcPts val="0"/>
                        </a:spcAft>
                        <a:buNone/>
                      </a:pPr>
                      <a:r>
                        <a:rPr lang="en-US"/>
                        <a:t>62.4%</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9fe565fd4b_0_3"/>
          <p:cNvSpPr txBox="1"/>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a:solidFill>
                  <a:schemeClr val="dk1"/>
                </a:solidFill>
                <a:latin typeface="Times New Roman"/>
                <a:ea typeface="Times New Roman"/>
                <a:cs typeface="Times New Roman"/>
                <a:sym typeface="Times New Roman"/>
              </a:rPr>
              <a:t>References</a:t>
            </a:r>
            <a:endParaRPr/>
          </a:p>
        </p:txBody>
      </p:sp>
      <p:sp>
        <p:nvSpPr>
          <p:cNvPr id="151" name="Google Shape;151;g19fe565fd4b_0_3"/>
          <p:cNvSpPr txBox="1">
            <a:spLocks noGrp="1"/>
          </p:cNvSpPr>
          <p:nvPr>
            <p:ph type="body" idx="1"/>
          </p:nvPr>
        </p:nvSpPr>
        <p:spPr>
          <a:xfrm>
            <a:off x="838200" y="1442564"/>
            <a:ext cx="10515600" cy="5032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a:solidFill>
                  <a:schemeClr val="hlink"/>
                </a:solidFill>
                <a:latin typeface="Times New Roman"/>
                <a:ea typeface="Times New Roman"/>
                <a:cs typeface="Times New Roman"/>
                <a:sym typeface="Times New Roman"/>
                <a:hlinkClick r:id="rId3"/>
              </a:rPr>
              <a:t>https://arxiv.org/abs/2106.00772 </a:t>
            </a:r>
            <a:endParaRPr/>
          </a:p>
          <a:p>
            <a:pPr marL="228600" lvl="0" indent="-228600" algn="l" rtl="0">
              <a:lnSpc>
                <a:spcPct val="90000"/>
              </a:lnSpc>
              <a:spcBef>
                <a:spcPts val="1000"/>
              </a:spcBef>
              <a:spcAft>
                <a:spcPts val="0"/>
              </a:spcAft>
              <a:buClr>
                <a:schemeClr val="dk1"/>
              </a:buClr>
              <a:buSzPts val="2400"/>
              <a:buChar char="•"/>
            </a:pPr>
            <a:r>
              <a:rPr lang="en-US" sz="2400" u="sng">
                <a:solidFill>
                  <a:schemeClr val="hlink"/>
                </a:solidFill>
                <a:latin typeface="Times New Roman"/>
                <a:ea typeface="Times New Roman"/>
                <a:cs typeface="Times New Roman"/>
                <a:sym typeface="Times New Roman"/>
                <a:hlinkClick r:id="rId4"/>
              </a:rPr>
              <a:t>https://christophm.github.io/interpretable-ml-book/shapley.html</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5"/>
              </a:rPr>
              <a:t>https://www.slideshare.net/shima__shima/fairnessaware-classifier-with-prejudice-remover-regularizer</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6"/>
              </a:rPr>
              <a:t>https://link.springer.com/content/pdf/10.1007/978-3-642-33486-3_3.pdf?pdf=inline%20link</a:t>
            </a:r>
            <a:endParaRPr sz="240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b="1" dirty="0">
                <a:latin typeface="Times New Roman"/>
                <a:ea typeface="Times New Roman"/>
                <a:cs typeface="Times New Roman"/>
                <a:sym typeface="Times New Roman"/>
              </a:rPr>
              <a:t>What does FFS do?</a:t>
            </a:r>
            <a:endParaRPr dirty="0"/>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Develops a framework for fairness-aware feature selection which takes into account the correlation among the features and the decision outcome, and is based on information theoretic measures for the accuracy and discriminatory impacts of features. </a:t>
            </a:r>
            <a:endParaRPr sz="2400" b="1"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For consequential decision making regarding individuals based on their relevant features. Features that are relevant for accurate decisions may however lead to either explicit or implicit forms of discrimination against unprivileged groups, such as those of certain race or gender. </a:t>
            </a:r>
            <a:endParaRPr dirty="0"/>
          </a:p>
          <a:p>
            <a:pPr marL="228600" lvl="0" indent="-228600"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This happens </a:t>
            </a:r>
            <a:r>
              <a:rPr lang="en-US" sz="2000" b="1" dirty="0">
                <a:latin typeface="Times New Roman"/>
                <a:ea typeface="Times New Roman"/>
                <a:cs typeface="Times New Roman"/>
                <a:sym typeface="Times New Roman"/>
              </a:rPr>
              <a:t>due to existing biases in the training data</a:t>
            </a:r>
            <a:r>
              <a:rPr lang="en-US" sz="2000" dirty="0">
                <a:latin typeface="Times New Roman"/>
                <a:ea typeface="Times New Roman"/>
                <a:cs typeface="Times New Roman"/>
                <a:sym typeface="Times New Roman"/>
              </a:rPr>
              <a:t>, which are often replicated or even exacerbated by the learning algorithm. Identifying and measuring these biases at the data level is a challenging problem due to the interdependence among the features, and the decision outcome. </a:t>
            </a:r>
            <a:endParaRPr dirty="0"/>
          </a:p>
        </p:txBody>
      </p:sp>
      <p:sp>
        <p:nvSpPr>
          <p:cNvPr id="92" name="Google Shape;92;p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i="1" dirty="0" err="1">
                <a:latin typeface="Times New Roman"/>
                <a:ea typeface="Times New Roman"/>
                <a:cs typeface="Times New Roman"/>
                <a:sym typeface="Times New Roman"/>
              </a:rPr>
              <a:t>A7</a:t>
            </a:r>
            <a:r>
              <a:rPr lang="en-US" sz="3200" b="1" i="1" dirty="0">
                <a:latin typeface="Times New Roman"/>
                <a:ea typeface="Times New Roman"/>
                <a:cs typeface="Times New Roman"/>
                <a:sym typeface="Times New Roman"/>
              </a:rPr>
              <a:t>: Information Theoretic Measures for Fairness-aware Feature selection (FFS)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a:solidFill>
                  <a:schemeClr val="dk1"/>
                </a:solidFill>
                <a:latin typeface="Times New Roman"/>
                <a:ea typeface="Times New Roman"/>
                <a:cs typeface="Times New Roman"/>
                <a:sym typeface="Times New Roman"/>
              </a:rPr>
              <a:t>A7: Information Theoretic Measures for Fairness-aware Feature selection (FFS)</a:t>
            </a:r>
            <a:endParaRPr/>
          </a:p>
        </p:txBody>
      </p:sp>
      <p:sp>
        <p:nvSpPr>
          <p:cNvPr id="98" name="Google Shape;98;p3"/>
          <p:cNvSpPr txBo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a:solidFill>
                  <a:schemeClr val="dk1"/>
                </a:solidFill>
                <a:latin typeface="Times New Roman"/>
                <a:ea typeface="Times New Roman"/>
                <a:cs typeface="Times New Roman"/>
                <a:sym typeface="Times New Roman"/>
              </a:rPr>
              <a:t>What does FFS do?</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First proposes</a:t>
            </a:r>
            <a:r>
              <a:rPr lang="en-US" sz="2400" b="1">
                <a:solidFill>
                  <a:schemeClr val="dk1"/>
                </a:solidFill>
                <a:latin typeface="Times New Roman"/>
                <a:ea typeface="Times New Roman"/>
                <a:cs typeface="Times New Roman"/>
                <a:sym typeface="Times New Roman"/>
              </a:rPr>
              <a:t> information theoretic measures</a:t>
            </a:r>
            <a:r>
              <a:rPr lang="en-US" sz="2400">
                <a:solidFill>
                  <a:schemeClr val="dk1"/>
                </a:solidFill>
                <a:latin typeface="Times New Roman"/>
                <a:ea typeface="Times New Roman"/>
                <a:cs typeface="Times New Roman"/>
                <a:sym typeface="Times New Roman"/>
              </a:rPr>
              <a:t> which quantify the impact of different subsets of features on the accuracy and discrimination of the decision outcomes. </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Then </a:t>
            </a:r>
            <a:r>
              <a:rPr lang="en-US" sz="2400" b="1">
                <a:solidFill>
                  <a:schemeClr val="dk1"/>
                </a:solidFill>
                <a:latin typeface="Times New Roman"/>
                <a:ea typeface="Times New Roman"/>
                <a:cs typeface="Times New Roman"/>
                <a:sym typeface="Times New Roman"/>
              </a:rPr>
              <a:t>deduces the marginal impact </a:t>
            </a:r>
            <a:r>
              <a:rPr lang="en-US" sz="2400">
                <a:solidFill>
                  <a:schemeClr val="dk1"/>
                </a:solidFill>
                <a:latin typeface="Times New Roman"/>
                <a:ea typeface="Times New Roman"/>
                <a:cs typeface="Times New Roman"/>
                <a:sym typeface="Times New Roman"/>
              </a:rPr>
              <a:t>of each feature using Shapley value function; a solution concept in cooperative game theory used to estimate marginal contributions of players in a coalitional game. </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Designs a </a:t>
            </a:r>
            <a:r>
              <a:rPr lang="en-US" sz="2400" b="1">
                <a:solidFill>
                  <a:schemeClr val="dk1"/>
                </a:solidFill>
                <a:latin typeface="Times New Roman"/>
                <a:ea typeface="Times New Roman"/>
                <a:cs typeface="Times New Roman"/>
                <a:sym typeface="Times New Roman"/>
              </a:rPr>
              <a:t>fairness utility score </a:t>
            </a:r>
            <a:r>
              <a:rPr lang="en-US" sz="2400">
                <a:solidFill>
                  <a:schemeClr val="dk1"/>
                </a:solidFill>
                <a:latin typeface="Times New Roman"/>
                <a:ea typeface="Times New Roman"/>
                <a:cs typeface="Times New Roman"/>
                <a:sym typeface="Times New Roman"/>
              </a:rPr>
              <a:t>for each feature (for feature selection) which quantifies how this feature influences accurate as well as nondiscriminatory decisions.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body" id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b="1">
                <a:latin typeface="Times New Roman"/>
                <a:ea typeface="Times New Roman"/>
                <a:cs typeface="Times New Roman"/>
                <a:sym typeface="Times New Roman"/>
              </a:rPr>
              <a:t>How the evaluation is carried out?</a:t>
            </a:r>
            <a:endParaRPr/>
          </a:p>
          <a:p>
            <a:pPr marL="514350" lvl="0" indent="-514350" algn="l" rtl="0">
              <a:lnSpc>
                <a:spcPct val="90000"/>
              </a:lnSpc>
              <a:spcBef>
                <a:spcPts val="1000"/>
              </a:spcBef>
              <a:spcAft>
                <a:spcPts val="0"/>
              </a:spcAft>
              <a:buClr>
                <a:schemeClr val="dk1"/>
              </a:buClr>
              <a:buSzPts val="2600"/>
              <a:buAutoNum type="arabicPeriod"/>
            </a:pPr>
            <a:r>
              <a:rPr lang="en-US" sz="2600" b="1">
                <a:latin typeface="Times New Roman"/>
                <a:ea typeface="Times New Roman"/>
                <a:cs typeface="Times New Roman"/>
                <a:sym typeface="Times New Roman"/>
              </a:rPr>
              <a:t>Dataset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`compas-scores-two-years.csv`: contains criminal history, jail and prison time, demographics and COMPAS risk scores for defendants from Broward County. </a:t>
            </a:r>
            <a:endParaRPr/>
          </a:p>
          <a:p>
            <a:pPr marL="0" lvl="0" indent="0" algn="l" rtl="0">
              <a:lnSpc>
                <a:spcPct val="90000"/>
              </a:lnSpc>
              <a:spcBef>
                <a:spcPts val="1000"/>
              </a:spcBef>
              <a:spcAft>
                <a:spcPts val="0"/>
              </a:spcAft>
              <a:buClr>
                <a:schemeClr val="dk1"/>
              </a:buClr>
              <a:buSzPts val="2000"/>
              <a:buNone/>
            </a:pPr>
            <a:r>
              <a:rPr lang="en-US" sz="2000" b="1">
                <a:latin typeface="Times New Roman"/>
                <a:ea typeface="Times New Roman"/>
                <a:cs typeface="Times New Roman"/>
                <a:sym typeface="Times New Roman"/>
              </a:rPr>
              <a:t>features:</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race_cat</a:t>
            </a:r>
            <a:r>
              <a:rPr lang="en-US" sz="2000">
                <a:latin typeface="Times New Roman"/>
                <a:ea typeface="Times New Roman"/>
                <a:cs typeface="Times New Roman"/>
                <a:sym typeface="Times New Roman"/>
              </a:rPr>
              <a:t>: Caucasian being 1 and others 0;</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age_cat</a:t>
            </a:r>
            <a:r>
              <a:rPr lang="en-US" sz="2000">
                <a:latin typeface="Times New Roman"/>
                <a:ea typeface="Times New Roman"/>
                <a:cs typeface="Times New Roman"/>
                <a:sym typeface="Times New Roman"/>
              </a:rPr>
              <a:t>: 0 – 25 being 0, 25 – 45 being 1 and &gt; 45 0;</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gender_cat</a:t>
            </a:r>
            <a:r>
              <a:rPr lang="en-US" sz="2000">
                <a:latin typeface="Times New Roman"/>
                <a:ea typeface="Times New Roman"/>
                <a:cs typeface="Times New Roman"/>
                <a:sym typeface="Times New Roman"/>
              </a:rPr>
              <a:t>: female being 1 and others 0;</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priors_count_cat</a:t>
            </a:r>
            <a:r>
              <a:rPr lang="en-US" sz="2000">
                <a:latin typeface="Times New Roman"/>
                <a:ea typeface="Times New Roman"/>
                <a:cs typeface="Times New Roman"/>
                <a:sym typeface="Times New Roman"/>
              </a:rPr>
              <a:t>: no priors being 0, less than 3 priors being 1 and others 2;</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length_stay</a:t>
            </a:r>
            <a:r>
              <a:rPr lang="en-US" sz="2000">
                <a:latin typeface="Times New Roman"/>
                <a:ea typeface="Times New Roman"/>
                <a:cs typeface="Times New Roman"/>
                <a:sym typeface="Times New Roman"/>
              </a:rPr>
              <a:t>: less than 7 days being 0, btw 7 and 90 days being 1 and others 2;</a:t>
            </a:r>
            <a:endParaRPr/>
          </a:p>
          <a:p>
            <a:pPr marL="0" lvl="0" indent="0" algn="l" rtl="0">
              <a:lnSpc>
                <a:spcPct val="90000"/>
              </a:lnSpc>
              <a:spcBef>
                <a:spcPts val="1000"/>
              </a:spcBef>
              <a:spcAft>
                <a:spcPts val="0"/>
              </a:spcAft>
              <a:buClr>
                <a:schemeClr val="dk1"/>
              </a:buClr>
              <a:buSzPts val="2000"/>
              <a:buNone/>
            </a:pPr>
            <a:r>
              <a:rPr lang="en-US" sz="2000" b="1">
                <a:latin typeface="Times New Roman"/>
                <a:ea typeface="Times New Roman"/>
                <a:cs typeface="Times New Roman"/>
                <a:sym typeface="Times New Roman"/>
              </a:rPr>
              <a:t>classes:</a:t>
            </a:r>
            <a:endParaRPr/>
          </a:p>
          <a:p>
            <a:pPr marL="228600" lvl="0" indent="-228600" algn="l" rtl="0">
              <a:lnSpc>
                <a:spcPct val="90000"/>
              </a:lnSpc>
              <a:spcBef>
                <a:spcPts val="1000"/>
              </a:spcBef>
              <a:spcAft>
                <a:spcPts val="0"/>
              </a:spcAft>
              <a:buClr>
                <a:schemeClr val="dk1"/>
              </a:buClr>
              <a:buSzPts val="2000"/>
              <a:buChar char="•"/>
            </a:pPr>
            <a:r>
              <a:rPr lang="en-US" sz="2000" i="1">
                <a:latin typeface="Times New Roman"/>
                <a:ea typeface="Times New Roman"/>
                <a:cs typeface="Times New Roman"/>
                <a:sym typeface="Times New Roman"/>
              </a:rPr>
              <a:t>two_year_recid: </a:t>
            </a:r>
            <a:r>
              <a:rPr lang="en-US" sz="2000">
                <a:latin typeface="Times New Roman"/>
                <a:ea typeface="Times New Roman"/>
                <a:cs typeface="Times New Roman"/>
                <a:sym typeface="Times New Roman"/>
              </a:rPr>
              <a:t>has recidivism being 1 and otherwise 0.</a:t>
            </a:r>
            <a:endParaRPr sz="2000" i="1">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514350" lvl="0" indent="-349250" algn="l" rtl="0">
              <a:lnSpc>
                <a:spcPct val="90000"/>
              </a:lnSpc>
              <a:spcBef>
                <a:spcPts val="1000"/>
              </a:spcBef>
              <a:spcAft>
                <a:spcPts val="0"/>
              </a:spcAft>
              <a:buClr>
                <a:schemeClr val="dk1"/>
              </a:buClr>
              <a:buSzPts val="2600"/>
              <a:buNone/>
            </a:pPr>
            <a:endParaRPr sz="2600" b="1">
              <a:latin typeface="Times New Roman"/>
              <a:ea typeface="Times New Roman"/>
              <a:cs typeface="Times New Roman"/>
              <a:sym typeface="Times New Roman"/>
            </a:endParaRPr>
          </a:p>
        </p:txBody>
      </p:sp>
      <p:pic>
        <p:nvPicPr>
          <p:cNvPr id="104" name="Google Shape;104;p4"/>
          <p:cNvPicPr preferRelativeResize="0"/>
          <p:nvPr/>
        </p:nvPicPr>
        <p:blipFill rotWithShape="1">
          <a:blip r:embed="rId3">
            <a:alphaModFix/>
          </a:blip>
          <a:srcRect l="6493"/>
          <a:stretch/>
        </p:blipFill>
        <p:spPr>
          <a:xfrm>
            <a:off x="6933272" y="3135878"/>
            <a:ext cx="5030566" cy="1695613"/>
          </a:xfrm>
          <a:prstGeom prst="rect">
            <a:avLst/>
          </a:prstGeom>
          <a:noFill/>
          <a:ln>
            <a:noFill/>
          </a:ln>
        </p:spPr>
      </p:pic>
      <p:sp>
        <p:nvSpPr>
          <p:cNvPr id="105" name="Google Shape;105;p4"/>
          <p:cNvSpPr txBox="1"/>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a:solidFill>
                  <a:schemeClr val="dk1"/>
                </a:solidFill>
                <a:latin typeface="Times New Roman"/>
                <a:ea typeface="Times New Roman"/>
                <a:cs typeface="Times New Roman"/>
                <a:sym typeface="Times New Roman"/>
              </a:rPr>
              <a:t>A7: Information Theoretic Measures for Fairness-aware Feature selection (FFS)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body" id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b="1">
                <a:latin typeface="Times New Roman"/>
                <a:ea typeface="Times New Roman"/>
                <a:cs typeface="Times New Roman"/>
                <a:sym typeface="Times New Roman"/>
              </a:rPr>
              <a:t>How the evaluation is carried out?</a:t>
            </a:r>
            <a:endParaRPr/>
          </a:p>
          <a:p>
            <a:pPr marL="0" lvl="0" indent="0" algn="l" rtl="0">
              <a:lnSpc>
                <a:spcPct val="90000"/>
              </a:lnSpc>
              <a:spcBef>
                <a:spcPts val="1000"/>
              </a:spcBef>
              <a:spcAft>
                <a:spcPts val="0"/>
              </a:spcAft>
              <a:buClr>
                <a:schemeClr val="dk1"/>
              </a:buClr>
              <a:buSzPts val="2600"/>
              <a:buNone/>
            </a:pPr>
            <a:r>
              <a:rPr lang="en-US" sz="2600" b="1">
                <a:latin typeface="Times New Roman"/>
                <a:ea typeface="Times New Roman"/>
                <a:cs typeface="Times New Roman"/>
                <a:sym typeface="Times New Roman"/>
              </a:rPr>
              <a:t>2.   shapley</a:t>
            </a:r>
            <a:endParaRPr sz="2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def info_coef(left, right) </a:t>
            </a:r>
            <a:r>
              <a:rPr lang="en-US" sz="2400">
                <a:latin typeface="Times New Roman"/>
                <a:ea typeface="Times New Roman"/>
                <a:cs typeface="Times New Roman"/>
                <a:sym typeface="Times New Roman"/>
              </a:rPr>
              <a:t>- proposes information theoretic measures;</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def conditional_info_coef(left, right, conditional) </a:t>
            </a:r>
            <a:r>
              <a:rPr lang="en-US" sz="2400">
                <a:latin typeface="Times New Roman"/>
                <a:ea typeface="Times New Roman"/>
                <a:cs typeface="Times New Roman"/>
                <a:sym typeface="Times New Roman"/>
              </a:rPr>
              <a:t>- deduces the marginal impact of each feature;</a:t>
            </a: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def shapley_disc(y, x, sensitive, i) </a:t>
            </a:r>
            <a:r>
              <a:rPr lang="en-US" sz="2400">
                <a:latin typeface="Times New Roman"/>
                <a:ea typeface="Times New Roman"/>
                <a:cs typeface="Times New Roman"/>
                <a:sym typeface="Times New Roman"/>
              </a:rPr>
              <a:t>- fairness utility score for nondiscriminatory;</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Discrimination Coefficient: </a:t>
            </a:r>
            <a:endParaRPr sz="20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def shapley_acc(y, x, sensitive, i) </a:t>
            </a:r>
            <a:r>
              <a:rPr lang="en-US" sz="2400">
                <a:latin typeface="Times New Roman"/>
                <a:ea typeface="Times New Roman"/>
                <a:cs typeface="Times New Roman"/>
                <a:sym typeface="Times New Roman"/>
              </a:rPr>
              <a:t>-</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fairness utility score for accuracy.</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Accuracy Coefficient:</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514350" lvl="0" indent="-349250" algn="l" rtl="0">
              <a:lnSpc>
                <a:spcPct val="90000"/>
              </a:lnSpc>
              <a:spcBef>
                <a:spcPts val="1000"/>
              </a:spcBef>
              <a:spcAft>
                <a:spcPts val="0"/>
              </a:spcAft>
              <a:buClr>
                <a:schemeClr val="dk1"/>
              </a:buClr>
              <a:buSzPts val="2600"/>
              <a:buNone/>
            </a:pPr>
            <a:endParaRPr sz="2600" b="1">
              <a:latin typeface="Times New Roman"/>
              <a:ea typeface="Times New Roman"/>
              <a:cs typeface="Times New Roman"/>
              <a:sym typeface="Times New Roman"/>
            </a:endParaRPr>
          </a:p>
        </p:txBody>
      </p:sp>
      <p:sp>
        <p:nvSpPr>
          <p:cNvPr id="111" name="Google Shape;111;p5"/>
          <p:cNvSpPr txBox="1"/>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a:solidFill>
                  <a:schemeClr val="dk1"/>
                </a:solidFill>
                <a:latin typeface="Times New Roman"/>
                <a:ea typeface="Times New Roman"/>
                <a:cs typeface="Times New Roman"/>
                <a:sym typeface="Times New Roman"/>
              </a:rPr>
              <a:t>A7: Information Theoretic Measures for Fairness-aware Feature selection (FFS)</a:t>
            </a:r>
            <a:endParaRPr/>
          </a:p>
        </p:txBody>
      </p:sp>
      <p:pic>
        <p:nvPicPr>
          <p:cNvPr id="112" name="Google Shape;112;p5"/>
          <p:cNvPicPr preferRelativeResize="0"/>
          <p:nvPr/>
        </p:nvPicPr>
        <p:blipFill rotWithShape="1">
          <a:blip r:embed="rId3">
            <a:alphaModFix/>
          </a:blip>
          <a:srcRect/>
          <a:stretch/>
        </p:blipFill>
        <p:spPr>
          <a:xfrm>
            <a:off x="4773999" y="4132945"/>
            <a:ext cx="5016500" cy="381000"/>
          </a:xfrm>
          <a:prstGeom prst="rect">
            <a:avLst/>
          </a:prstGeom>
          <a:noFill/>
          <a:ln>
            <a:noFill/>
          </a:ln>
        </p:spPr>
      </p:pic>
      <p:pic>
        <p:nvPicPr>
          <p:cNvPr id="113" name="Google Shape;113;p5"/>
          <p:cNvPicPr preferRelativeResize="0"/>
          <p:nvPr/>
        </p:nvPicPr>
        <p:blipFill rotWithShape="1">
          <a:blip r:embed="rId4">
            <a:alphaModFix/>
          </a:blip>
          <a:srcRect/>
          <a:stretch/>
        </p:blipFill>
        <p:spPr>
          <a:xfrm>
            <a:off x="4145692" y="4922942"/>
            <a:ext cx="7924800" cy="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body" id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b="1" dirty="0">
                <a:latin typeface="Times New Roman"/>
                <a:ea typeface="Times New Roman"/>
                <a:cs typeface="Times New Roman"/>
                <a:sym typeface="Times New Roman"/>
              </a:rPr>
              <a:t>How the evaluation is carried out?</a:t>
            </a:r>
            <a:endParaRPr dirty="0"/>
          </a:p>
          <a:p>
            <a:pPr marL="0" lvl="0" indent="0" algn="l" rtl="0">
              <a:lnSpc>
                <a:spcPct val="90000"/>
              </a:lnSpc>
              <a:spcBef>
                <a:spcPts val="1000"/>
              </a:spcBef>
              <a:spcAft>
                <a:spcPts val="0"/>
              </a:spcAft>
              <a:buClr>
                <a:schemeClr val="dk1"/>
              </a:buClr>
              <a:buSzPts val="2600"/>
              <a:buNone/>
            </a:pPr>
            <a:r>
              <a:rPr lang="en-US" sz="2600" b="1" dirty="0">
                <a:latin typeface="Times New Roman"/>
                <a:ea typeface="Times New Roman"/>
                <a:cs typeface="Times New Roman"/>
                <a:sym typeface="Times New Roman"/>
              </a:rPr>
              <a:t>3.   Results</a:t>
            </a:r>
            <a:endParaRPr dirty="0"/>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The table shows that </a:t>
            </a:r>
            <a:r>
              <a:rPr lang="en-US" sz="2400" i="1" dirty="0">
                <a:latin typeface="Times New Roman"/>
                <a:ea typeface="Times New Roman"/>
                <a:cs typeface="Times New Roman"/>
                <a:sym typeface="Times New Roman"/>
              </a:rPr>
              <a:t>Age</a:t>
            </a:r>
            <a:r>
              <a:rPr lang="en-US" sz="2400" dirty="0">
                <a:latin typeface="Times New Roman"/>
                <a:ea typeface="Times New Roman"/>
                <a:cs typeface="Times New Roman"/>
                <a:sym typeface="Times New Roman"/>
              </a:rPr>
              <a:t> and </a:t>
            </a:r>
            <a:r>
              <a:rPr lang="en-US" sz="2400" i="1" dirty="0">
                <a:latin typeface="Times New Roman"/>
                <a:ea typeface="Times New Roman"/>
                <a:cs typeface="Times New Roman"/>
                <a:sym typeface="Times New Roman"/>
              </a:rPr>
              <a:t>Prior Counts</a:t>
            </a:r>
            <a:r>
              <a:rPr lang="en-US" sz="2400" dirty="0">
                <a:latin typeface="Times New Roman"/>
                <a:ea typeface="Times New Roman"/>
                <a:cs typeface="Times New Roman"/>
                <a:sym typeface="Times New Roman"/>
              </a:rPr>
              <a:t> have the strongest discriminatory coefficients, but also the largest impact on accuracy, which is in line with the paper. Eliminate this feature may prove problematic for the classifier.</a:t>
            </a:r>
          </a:p>
          <a:p>
            <a:pPr marL="0" lvl="0" indent="0" algn="l" rtl="0">
              <a:lnSpc>
                <a:spcPct val="90000"/>
              </a:lnSpc>
              <a:spcBef>
                <a:spcPts val="1000"/>
              </a:spcBef>
              <a:spcAft>
                <a:spcPts val="0"/>
              </a:spcAft>
              <a:buClr>
                <a:schemeClr val="dk1"/>
              </a:buClr>
              <a:buSzPts val="2400"/>
              <a:buNone/>
            </a:pPr>
            <a:endParaRPr sz="2600" b="1" dirty="0">
              <a:latin typeface="Times New Roman"/>
              <a:ea typeface="Times New Roman"/>
              <a:cs typeface="Times New Roman"/>
              <a:sym typeface="Times New Roman"/>
            </a:endParaRPr>
          </a:p>
        </p:txBody>
      </p:sp>
      <p:sp>
        <p:nvSpPr>
          <p:cNvPr id="119" name="Google Shape;119;p6"/>
          <p:cNvSpPr txBox="1"/>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a:solidFill>
                  <a:schemeClr val="dk1"/>
                </a:solidFill>
                <a:latin typeface="Times New Roman"/>
                <a:ea typeface="Times New Roman"/>
                <a:cs typeface="Times New Roman"/>
                <a:sym typeface="Times New Roman"/>
              </a:rPr>
              <a:t>A7: Information Theoretic Measures for Fairness-aware Feature selection (FFS)</a:t>
            </a:r>
            <a:endParaRPr/>
          </a:p>
        </p:txBody>
      </p:sp>
      <p:pic>
        <p:nvPicPr>
          <p:cNvPr id="120" name="Google Shape;120;p6"/>
          <p:cNvPicPr preferRelativeResize="0"/>
          <p:nvPr/>
        </p:nvPicPr>
        <p:blipFill rotWithShape="1">
          <a:blip r:embed="rId3">
            <a:alphaModFix/>
          </a:blip>
          <a:srcRect/>
          <a:stretch/>
        </p:blipFill>
        <p:spPr>
          <a:xfrm>
            <a:off x="3876540" y="1879698"/>
            <a:ext cx="4177663" cy="22039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body" idx="1"/>
          </p:nvPr>
        </p:nvSpPr>
        <p:spPr>
          <a:xfrm>
            <a:off x="838200" y="144256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b="1" dirty="0">
                <a:latin typeface="Times New Roman"/>
                <a:ea typeface="Times New Roman"/>
                <a:cs typeface="Times New Roman"/>
                <a:sym typeface="Times New Roman"/>
              </a:rPr>
              <a:t>How the evaluation is carried out?</a:t>
            </a:r>
            <a:endParaRPr dirty="0"/>
          </a:p>
          <a:p>
            <a:pPr marL="0" lvl="0" indent="0" algn="l" rtl="0">
              <a:lnSpc>
                <a:spcPct val="90000"/>
              </a:lnSpc>
              <a:spcBef>
                <a:spcPts val="1000"/>
              </a:spcBef>
              <a:spcAft>
                <a:spcPts val="0"/>
              </a:spcAft>
              <a:buClr>
                <a:schemeClr val="dk1"/>
              </a:buClr>
              <a:buSzPts val="2600"/>
              <a:buNone/>
            </a:pPr>
            <a:r>
              <a:rPr lang="en-US" sz="2600" b="1" dirty="0">
                <a:latin typeface="Times New Roman"/>
                <a:ea typeface="Times New Roman"/>
                <a:cs typeface="Times New Roman"/>
                <a:sym typeface="Times New Roman"/>
              </a:rPr>
              <a:t>4.   </a:t>
            </a:r>
            <a:r>
              <a:rPr lang="en-US" altLang="zh-CN" sz="2600" b="1" dirty="0">
                <a:latin typeface="Times New Roman"/>
                <a:ea typeface="Times New Roman"/>
                <a:cs typeface="Times New Roman"/>
                <a:sym typeface="Times New Roman"/>
              </a:rPr>
              <a:t>Evaluation</a:t>
            </a:r>
            <a:endParaRPr dirty="0"/>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GB" sz="2400" dirty="0">
                <a:latin typeface="Times New Roman"/>
                <a:ea typeface="Times New Roman"/>
                <a:cs typeface="Times New Roman"/>
                <a:sym typeface="Times New Roman"/>
              </a:rPr>
              <a:t>Based on the results, </a:t>
            </a:r>
            <a:r>
              <a:rPr lang="en-GB" sz="2400" dirty="0" err="1">
                <a:latin typeface="Times New Roman"/>
                <a:ea typeface="Times New Roman"/>
                <a:cs typeface="Times New Roman"/>
                <a:sym typeface="Times New Roman"/>
              </a:rPr>
              <a:t>priors_count</a:t>
            </a:r>
            <a:r>
              <a:rPr lang="en-GB" sz="2400" dirty="0">
                <a:latin typeface="Times New Roman"/>
                <a:ea typeface="Times New Roman"/>
                <a:cs typeface="Times New Roman"/>
                <a:sym typeface="Times New Roman"/>
              </a:rPr>
              <a:t> has the greatest impact on discrimination, but it also has the greatest effect on accuracy, which may be a problem if we removed it from the classifier. </a:t>
            </a:r>
          </a:p>
        </p:txBody>
      </p:sp>
      <p:sp>
        <p:nvSpPr>
          <p:cNvPr id="119" name="Google Shape;119;p6"/>
          <p:cNvSpPr txBox="1"/>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Times New Roman"/>
              <a:buNone/>
            </a:pPr>
            <a:r>
              <a:rPr lang="en-US" sz="3200" b="1" i="1" dirty="0" err="1">
                <a:solidFill>
                  <a:schemeClr val="dk1"/>
                </a:solidFill>
                <a:latin typeface="Times New Roman"/>
                <a:ea typeface="Times New Roman"/>
                <a:cs typeface="Times New Roman"/>
                <a:sym typeface="Times New Roman"/>
              </a:rPr>
              <a:t>A7</a:t>
            </a:r>
            <a:r>
              <a:rPr lang="en-US" sz="3200" b="1" i="1" dirty="0">
                <a:solidFill>
                  <a:schemeClr val="dk1"/>
                </a:solidFill>
                <a:latin typeface="Times New Roman"/>
                <a:ea typeface="Times New Roman"/>
                <a:cs typeface="Times New Roman"/>
                <a:sym typeface="Times New Roman"/>
              </a:rPr>
              <a:t>: Information Theoretic Measures for Fairness-aware Feature selection (FFS)</a:t>
            </a:r>
            <a:endParaRPr dirty="0"/>
          </a:p>
        </p:txBody>
      </p:sp>
      <p:pic>
        <p:nvPicPr>
          <p:cNvPr id="3" name="图片 2" descr="表格&#10;&#10;描述已自动生成">
            <a:extLst>
              <a:ext uri="{FF2B5EF4-FFF2-40B4-BE49-F238E27FC236}">
                <a16:creationId xmlns:a16="http://schemas.microsoft.com/office/drawing/2014/main" id="{4321B8F3-EA1B-5B8F-718C-CAB359B172F9}"/>
              </a:ext>
            </a:extLst>
          </p:cNvPr>
          <p:cNvPicPr>
            <a:picLocks noChangeAspect="1"/>
          </p:cNvPicPr>
          <p:nvPr/>
        </p:nvPicPr>
        <p:blipFill>
          <a:blip r:embed="rId3"/>
          <a:stretch>
            <a:fillRect/>
          </a:stretch>
        </p:blipFill>
        <p:spPr>
          <a:xfrm>
            <a:off x="838200" y="2905279"/>
            <a:ext cx="4456105" cy="1299250"/>
          </a:xfrm>
          <a:prstGeom prst="rect">
            <a:avLst/>
          </a:prstGeom>
        </p:spPr>
      </p:pic>
      <p:pic>
        <p:nvPicPr>
          <p:cNvPr id="5" name="图片 4" descr="表格&#10;&#10;描述已自动生成">
            <a:extLst>
              <a:ext uri="{FF2B5EF4-FFF2-40B4-BE49-F238E27FC236}">
                <a16:creationId xmlns:a16="http://schemas.microsoft.com/office/drawing/2014/main" id="{C3154A53-16F1-45A6-BC1F-DD012F259FEE}"/>
              </a:ext>
            </a:extLst>
          </p:cNvPr>
          <p:cNvPicPr>
            <a:picLocks noChangeAspect="1"/>
          </p:cNvPicPr>
          <p:nvPr/>
        </p:nvPicPr>
        <p:blipFill>
          <a:blip r:embed="rId4"/>
          <a:stretch>
            <a:fillRect/>
          </a:stretch>
        </p:blipFill>
        <p:spPr>
          <a:xfrm>
            <a:off x="7701847" y="2967950"/>
            <a:ext cx="3651953" cy="1236579"/>
          </a:xfrm>
          <a:prstGeom prst="rect">
            <a:avLst/>
          </a:prstGeom>
        </p:spPr>
      </p:pic>
      <p:pic>
        <p:nvPicPr>
          <p:cNvPr id="7" name="图片 6" descr="图形用户界面, 表格&#10;&#10;描述已自动生成">
            <a:extLst>
              <a:ext uri="{FF2B5EF4-FFF2-40B4-BE49-F238E27FC236}">
                <a16:creationId xmlns:a16="http://schemas.microsoft.com/office/drawing/2014/main" id="{01313D33-6912-60D6-7346-F44D84848301}"/>
              </a:ext>
            </a:extLst>
          </p:cNvPr>
          <p:cNvPicPr>
            <a:picLocks noChangeAspect="1"/>
          </p:cNvPicPr>
          <p:nvPr/>
        </p:nvPicPr>
        <p:blipFill>
          <a:blip r:embed="rId5"/>
          <a:stretch>
            <a:fillRect/>
          </a:stretch>
        </p:blipFill>
        <p:spPr>
          <a:xfrm>
            <a:off x="4356677" y="3064590"/>
            <a:ext cx="3478645" cy="980627"/>
          </a:xfrm>
          <a:prstGeom prst="rect">
            <a:avLst/>
          </a:prstGeom>
        </p:spPr>
      </p:pic>
      <p:sp>
        <p:nvSpPr>
          <p:cNvPr id="8" name="文本框 7">
            <a:extLst>
              <a:ext uri="{FF2B5EF4-FFF2-40B4-BE49-F238E27FC236}">
                <a16:creationId xmlns:a16="http://schemas.microsoft.com/office/drawing/2014/main" id="{59ECEC1B-958B-1617-3EAE-8445D2638AD1}"/>
              </a:ext>
            </a:extLst>
          </p:cNvPr>
          <p:cNvSpPr txBox="1"/>
          <p:nvPr/>
        </p:nvSpPr>
        <p:spPr>
          <a:xfrm>
            <a:off x="5294305" y="2517846"/>
            <a:ext cx="2166257" cy="307777"/>
          </a:xfrm>
          <a:prstGeom prst="rect">
            <a:avLst/>
          </a:prstGeom>
          <a:noFill/>
        </p:spPr>
        <p:txBody>
          <a:bodyPr wrap="square" rtlCol="0">
            <a:spAutoFit/>
          </a:bodyPr>
          <a:lstStyle/>
          <a:p>
            <a:r>
              <a:rPr lang="en-US" altLang="zh-CN" dirty="0"/>
              <a:t>Drop </a:t>
            </a:r>
            <a:r>
              <a:rPr lang="en-US" altLang="zh-CN" dirty="0" err="1"/>
              <a:t>Prior_Count</a:t>
            </a:r>
            <a:endParaRPr lang="zh-CN" altLang="en-US" dirty="0"/>
          </a:p>
        </p:txBody>
      </p:sp>
      <p:sp>
        <p:nvSpPr>
          <p:cNvPr id="9" name="文本框 8">
            <a:extLst>
              <a:ext uri="{FF2B5EF4-FFF2-40B4-BE49-F238E27FC236}">
                <a16:creationId xmlns:a16="http://schemas.microsoft.com/office/drawing/2014/main" id="{617809B0-1749-EA07-19AE-2A64952E7FBF}"/>
              </a:ext>
            </a:extLst>
          </p:cNvPr>
          <p:cNvSpPr txBox="1"/>
          <p:nvPr/>
        </p:nvSpPr>
        <p:spPr>
          <a:xfrm>
            <a:off x="8675915" y="2517845"/>
            <a:ext cx="2166257" cy="307777"/>
          </a:xfrm>
          <a:prstGeom prst="rect">
            <a:avLst/>
          </a:prstGeom>
          <a:noFill/>
        </p:spPr>
        <p:txBody>
          <a:bodyPr wrap="square" rtlCol="0">
            <a:spAutoFit/>
          </a:bodyPr>
          <a:lstStyle/>
          <a:p>
            <a:r>
              <a:rPr lang="en-US" altLang="zh-CN" dirty="0"/>
              <a:t>Drop Gender</a:t>
            </a:r>
            <a:endParaRPr lang="zh-CN" altLang="en-US" dirty="0"/>
          </a:p>
        </p:txBody>
      </p:sp>
    </p:spTree>
    <p:extLst>
      <p:ext uri="{BB962C8B-B14F-4D97-AF65-F5344CB8AC3E}">
        <p14:creationId xmlns:p14="http://schemas.microsoft.com/office/powerpoint/2010/main" val="169605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9fe565fd4b_0_8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sz="3550">
              <a:latin typeface="Times New Roman"/>
              <a:ea typeface="Times New Roman"/>
              <a:cs typeface="Times New Roman"/>
              <a:sym typeface="Times New Roman"/>
            </a:endParaRPr>
          </a:p>
          <a:p>
            <a:pPr marL="0" lvl="0" indent="0" algn="l" rtl="0">
              <a:spcBef>
                <a:spcPts val="0"/>
              </a:spcBef>
              <a:spcAft>
                <a:spcPts val="0"/>
              </a:spcAft>
              <a:buNone/>
            </a:pPr>
            <a:r>
              <a:rPr lang="en-US" sz="3550">
                <a:latin typeface="Times New Roman"/>
                <a:ea typeface="Times New Roman"/>
                <a:cs typeface="Times New Roman"/>
                <a:sym typeface="Times New Roman"/>
              </a:rPr>
              <a:t>				</a:t>
            </a:r>
            <a:endParaRPr sz="3550">
              <a:latin typeface="Times New Roman"/>
              <a:ea typeface="Times New Roman"/>
              <a:cs typeface="Times New Roman"/>
              <a:sym typeface="Times New Roman"/>
            </a:endParaRPr>
          </a:p>
          <a:p>
            <a:pPr marL="0" lvl="0" indent="0" algn="l" rtl="0">
              <a:spcBef>
                <a:spcPts val="0"/>
              </a:spcBef>
              <a:spcAft>
                <a:spcPts val="0"/>
              </a:spcAft>
              <a:buNone/>
            </a:pPr>
            <a:r>
              <a:rPr lang="en-US" sz="3550">
                <a:latin typeface="Times New Roman"/>
                <a:ea typeface="Times New Roman"/>
                <a:cs typeface="Times New Roman"/>
                <a:sym typeface="Times New Roman"/>
              </a:rPr>
              <a:t>					</a:t>
            </a:r>
            <a:endParaRPr sz="3550">
              <a:latin typeface="Times New Roman"/>
              <a:ea typeface="Times New Roman"/>
              <a:cs typeface="Times New Roman"/>
              <a:sym typeface="Times New Roman"/>
            </a:endParaRPr>
          </a:p>
          <a:p>
            <a:pPr marL="0" lvl="0" indent="0" algn="l" rtl="0">
              <a:spcBef>
                <a:spcPts val="0"/>
              </a:spcBef>
              <a:spcAft>
                <a:spcPts val="0"/>
              </a:spcAft>
              <a:buNone/>
            </a:pPr>
            <a:r>
              <a:rPr lang="en-US" sz="3550" b="1" i="1">
                <a:latin typeface="Times New Roman"/>
                <a:ea typeface="Times New Roman"/>
                <a:cs typeface="Times New Roman"/>
                <a:sym typeface="Times New Roman"/>
              </a:rPr>
              <a:t>A5: Fairness-aware Classifier with Prejudice Remover Regularizer </a:t>
            </a:r>
            <a:endParaRPr sz="3550" b="1" i="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3550" b="1" i="1">
                <a:latin typeface="Times New Roman"/>
                <a:ea typeface="Times New Roman"/>
                <a:cs typeface="Times New Roman"/>
                <a:sym typeface="Times New Roman"/>
              </a:rPr>
              <a:t>				</a:t>
            </a:r>
            <a:endParaRPr sz="3550" b="1" i="1">
              <a:latin typeface="Times New Roman"/>
              <a:ea typeface="Times New Roman"/>
              <a:cs typeface="Times New Roman"/>
              <a:sym typeface="Times New Roman"/>
            </a:endParaRPr>
          </a:p>
          <a:p>
            <a:pPr marL="0" lvl="0" indent="0" algn="l" rtl="0">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None/>
            </a:pPr>
            <a:endParaRPr/>
          </a:p>
        </p:txBody>
      </p:sp>
      <p:sp>
        <p:nvSpPr>
          <p:cNvPr id="126" name="Google Shape;126;g19fe565fd4b_0_8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457200" lvl="0" indent="-334327" algn="l" rtl="0">
              <a:spcBef>
                <a:spcPts val="1000"/>
              </a:spcBef>
              <a:spcAft>
                <a:spcPts val="0"/>
              </a:spcAft>
              <a:buSzPct val="64285"/>
              <a:buChar char="•"/>
            </a:pPr>
            <a:r>
              <a:rPr lang="en-US"/>
              <a:t>Data Mining is increasingly being applied for serious decisions (e.g. credit, insurance rates, employment applications).</a:t>
            </a:r>
            <a:endParaRPr/>
          </a:p>
          <a:p>
            <a:pPr marL="457200" lvl="0" indent="-334327" algn="l" rtl="0">
              <a:spcBef>
                <a:spcPts val="0"/>
              </a:spcBef>
              <a:spcAft>
                <a:spcPts val="0"/>
              </a:spcAft>
              <a:buSzPct val="64285"/>
              <a:buChar char="•"/>
            </a:pPr>
            <a:r>
              <a:rPr lang="en-US"/>
              <a:t>Serious topics like these must be fair in legal and social viewpoints and unbiased relative to sensitive attributes like gender, religion, race, etc. Must be treated carefully in data mining algorithms.</a:t>
            </a:r>
            <a:endParaRPr/>
          </a:p>
          <a:p>
            <a:pPr marL="457200" lvl="0" indent="0" algn="l" rtl="0">
              <a:spcBef>
                <a:spcPts val="1000"/>
              </a:spcBef>
              <a:spcAft>
                <a:spcPts val="0"/>
              </a:spcAft>
              <a:buNone/>
            </a:pPr>
            <a:endParaRPr/>
          </a:p>
          <a:p>
            <a:pPr marL="457200" lvl="0" indent="-334327" algn="l" rtl="0">
              <a:spcBef>
                <a:spcPts val="1000"/>
              </a:spcBef>
              <a:spcAft>
                <a:spcPts val="0"/>
              </a:spcAft>
              <a:buSzPct val="64285"/>
              <a:buChar char="•"/>
            </a:pPr>
            <a:r>
              <a:rPr lang="en-US"/>
              <a:t>One way: exclude sensitive features but that is insufficient due to red-lining effect (indirect influence of sensitive features even if removed).</a:t>
            </a:r>
            <a:endParaRPr/>
          </a:p>
          <a:p>
            <a:pPr marL="457200" lvl="0" indent="0" algn="l" rtl="0">
              <a:spcBef>
                <a:spcPts val="1000"/>
              </a:spcBef>
              <a:spcAft>
                <a:spcPts val="0"/>
              </a:spcAft>
              <a:buNone/>
            </a:pPr>
            <a:r>
              <a:rPr lang="en-US"/>
              <a:t>e.g. race attribute is removed from determining credit scoring. But, if people of one race live in a specific area and address is counted in training a prediction model, the model will make unfair predictions even though race is not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9fe565fd4b_0_16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50" b="1" i="1">
                <a:latin typeface="Times New Roman"/>
                <a:ea typeface="Times New Roman"/>
                <a:cs typeface="Times New Roman"/>
                <a:sym typeface="Times New Roman"/>
              </a:rPr>
              <a:t>A5: Fairness-aware Classifier with Prejudice Remover Regularizer </a:t>
            </a:r>
            <a:endParaRPr/>
          </a:p>
        </p:txBody>
      </p:sp>
      <p:sp>
        <p:nvSpPr>
          <p:cNvPr id="132" name="Google Shape;132;g19fe565fd4b_0_16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3 causes of unfairness in data mining:</a:t>
            </a:r>
            <a:endParaRPr/>
          </a:p>
          <a:p>
            <a:pPr marL="457200" lvl="0" indent="-342900" algn="l" rtl="0">
              <a:spcBef>
                <a:spcPts val="1000"/>
              </a:spcBef>
              <a:spcAft>
                <a:spcPts val="0"/>
              </a:spcAft>
              <a:buSzPts val="1800"/>
              <a:buChar char="•"/>
            </a:pPr>
            <a:r>
              <a:rPr lang="en-US"/>
              <a:t>Indirect Prejudice - statistical dependence between sensitive features and dependent variable</a:t>
            </a:r>
            <a:endParaRPr/>
          </a:p>
          <a:p>
            <a:pPr marL="457200" lvl="0" indent="-342900" algn="l" rtl="0">
              <a:spcBef>
                <a:spcPts val="0"/>
              </a:spcBef>
              <a:spcAft>
                <a:spcPts val="0"/>
              </a:spcAft>
              <a:buSzPts val="1800"/>
              <a:buChar char="•"/>
            </a:pPr>
            <a:r>
              <a:rPr lang="en-US"/>
              <a:t>Underestimation - state in which a classifier has not yet converged</a:t>
            </a:r>
            <a:endParaRPr/>
          </a:p>
          <a:p>
            <a:pPr marL="457200" lvl="0" indent="-342900" algn="l" rtl="0">
              <a:spcBef>
                <a:spcPts val="0"/>
              </a:spcBef>
              <a:spcAft>
                <a:spcPts val="0"/>
              </a:spcAft>
              <a:buSzPts val="1800"/>
              <a:buChar char="•"/>
            </a:pPr>
            <a:r>
              <a:rPr lang="en-US"/>
              <a:t>Negative Legacy - problems of unfair sampling or labeling in the training data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1035</Words>
  <Application>Microsoft Office PowerPoint</Application>
  <PresentationFormat>宽屏</PresentationFormat>
  <Paragraphs>99</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Times New Roman</vt:lpstr>
      <vt:lpstr>Office Theme</vt:lpstr>
      <vt:lpstr>Project 4 Algorithm implementation  and evaluation</vt:lpstr>
      <vt:lpstr>A7: Information Theoretic Measures for Fairness-aware Feature selection (FFS)</vt:lpstr>
      <vt:lpstr>PowerPoint 演示文稿</vt:lpstr>
      <vt:lpstr>PowerPoint 演示文稿</vt:lpstr>
      <vt:lpstr>PowerPoint 演示文稿</vt:lpstr>
      <vt:lpstr>PowerPoint 演示文稿</vt:lpstr>
      <vt:lpstr>PowerPoint 演示文稿</vt:lpstr>
      <vt:lpstr>            A5: Fairness-aware Classifier with Prejudice Remover Regularizer              </vt:lpstr>
      <vt:lpstr>A5: Fairness-aware Classifier with Prejudice Remover Regularizer </vt:lpstr>
      <vt:lpstr>A5: Fairness-aware Classifier with Prejudice Remover Regularizer </vt:lpstr>
      <vt:lpstr>A5: Fairness-aware Classifier with Prejudice Remover Regularizer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Algorithm implementation  and evaluation</dc:title>
  <dc:creator>Microsoft Office User</dc:creator>
  <cp:lastModifiedBy>Zhou, Weilin</cp:lastModifiedBy>
  <cp:revision>1</cp:revision>
  <dcterms:created xsi:type="dcterms:W3CDTF">2022-11-29T19:51:54Z</dcterms:created>
  <dcterms:modified xsi:type="dcterms:W3CDTF">2022-11-30T22:54:07Z</dcterms:modified>
</cp:coreProperties>
</file>