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  <p:sldMasterId id="2147483973" r:id="rId2"/>
  </p:sldMasterIdLst>
  <p:notesMasterIdLst>
    <p:notesMasterId r:id="rId13"/>
  </p:notesMasterIdLst>
  <p:sldIdLst>
    <p:sldId id="1400" r:id="rId3"/>
    <p:sldId id="1465" r:id="rId4"/>
    <p:sldId id="1467" r:id="rId5"/>
    <p:sldId id="1468" r:id="rId6"/>
    <p:sldId id="1469" r:id="rId7"/>
    <p:sldId id="1472" r:id="rId8"/>
    <p:sldId id="1474" r:id="rId9"/>
    <p:sldId id="1471" r:id="rId10"/>
    <p:sldId id="1477" r:id="rId11"/>
    <p:sldId id="1475" r:id="rId12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DDDDD"/>
    <a:srgbClr val="B2B2B2"/>
    <a:srgbClr val="808080"/>
    <a:srgbClr val="5F5F5F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 autoAdjust="0"/>
    <p:restoredTop sz="89848" autoAdjust="0"/>
  </p:normalViewPr>
  <p:slideViewPr>
    <p:cSldViewPr snapToObjects="1">
      <p:cViewPr varScale="1">
        <p:scale>
          <a:sx n="112" d="100"/>
          <a:sy n="112" d="100"/>
        </p:scale>
        <p:origin x="984" y="200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19713434852"/>
          <c:y val="0.0295485967130999"/>
          <c:w val="0.643709772733227"/>
          <c:h val="0.9146373872732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9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75.0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51-440A-ABB3-8226836EF9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 formatCode="0.00%">
                  <c:v>0.00385</c:v>
                </c:pt>
                <c:pt idx="1">
                  <c:v>0.344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B51-440A-ABB3-8226836EF9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50000"/>
                <a:lumOff val="50000"/>
                <a:alpha val="30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 formatCode="0.00%">
                  <c:v>0.99615</c:v>
                </c:pt>
                <c:pt idx="1">
                  <c:v>0.656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3B51-440A-ABB3-8226836EF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427515136"/>
        <c:axId val="-427504128"/>
      </c:barChart>
      <c:catAx>
        <c:axId val="-4275151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-427504128"/>
        <c:crosses val="autoZero"/>
        <c:auto val="1"/>
        <c:lblAlgn val="ctr"/>
        <c:lblOffset val="100"/>
        <c:noMultiLvlLbl val="0"/>
      </c:catAx>
      <c:valAx>
        <c:axId val="-427504128"/>
        <c:scaling>
          <c:orientation val="minMax"/>
          <c:max val="1.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-427515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0.18311</cdr:x>
      <cdr:y>0.83043</cdr:y>
    </cdr:from>
    <cdr:to>
      <cdr:x>0.2643</cdr:x>
      <cdr:y>0.84225</cdr:y>
    </cdr:to>
    <cdr:sp macro="" textlink="">
      <cdr:nvSpPr>
        <cdr:cNvPr id="2" name="Freeform 1"/>
        <cdr:cNvSpPr/>
      </cdr:nvSpPr>
      <cdr:spPr>
        <a:xfrm xmlns:a="http://schemas.openxmlformats.org/drawingml/2006/main" flipV="1">
          <a:off x="887760" y="2823584"/>
          <a:ext cx="393628" cy="40187"/>
        </a:xfrm>
        <a:custGeom xmlns:a="http://schemas.openxmlformats.org/drawingml/2006/main">
          <a:avLst/>
          <a:gdLst>
            <a:gd name="connsiteX0" fmla="*/ 670560 w 670560"/>
            <a:gd name="connsiteY0" fmla="*/ 304800 h 304800"/>
            <a:gd name="connsiteX1" fmla="*/ 345440 w 670560"/>
            <a:gd name="connsiteY1" fmla="*/ 0 h 304800"/>
            <a:gd name="connsiteX2" fmla="*/ 0 w 670560"/>
            <a:gd name="connsiteY2" fmla="*/ 0 h 304800"/>
            <a:gd name="connsiteX0" fmla="*/ 512910 w 512910"/>
            <a:gd name="connsiteY0" fmla="*/ 145300 h 145300"/>
            <a:gd name="connsiteX1" fmla="*/ 345440 w 512910"/>
            <a:gd name="connsiteY1" fmla="*/ 0 h 145300"/>
            <a:gd name="connsiteX2" fmla="*/ 0 w 512910"/>
            <a:gd name="connsiteY2" fmla="*/ 0 h 14530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512910" h="145300">
              <a:moveTo>
                <a:pt x="512910" y="145300"/>
              </a:moveTo>
              <a:lnTo>
                <a:pt x="345440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3175">
          <a:solidFill>
            <a:schemeClr val="accent4"/>
          </a:solidFill>
          <a:tailEnd type="oval" w="med" len="med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609585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1219170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828754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2438339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3047924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3657509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4267093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4876678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180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15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212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763321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774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85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2881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1066954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7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7147934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51563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8255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93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7026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676158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2771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4042952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2214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43270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50316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45844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68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42399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186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748868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364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0291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209949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07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5981873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483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8026990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0781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455805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942578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10972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038464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093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7622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591553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5948997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044198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0475695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819637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432669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1079128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684609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603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80295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194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53514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516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5347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0607690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94204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691171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669173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8437094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34033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7719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843096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056773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79784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1102122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7999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604303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45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436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607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572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377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7758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7247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0298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563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51963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6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2741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07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719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92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1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79694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65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58817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8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294745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887078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60805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88377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1251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6533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34786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350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91457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511663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830629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1671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6431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39830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926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4826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3660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8215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701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084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262953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4294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745932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208158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0059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516734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273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1229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09915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45201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50303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208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52949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9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057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251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991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681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00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36.xml"/><Relationship Id="rId19" Type="http://schemas.openxmlformats.org/officeDocument/2006/relationships/slideLayout" Target="../slideLayouts/slideLayout137.xml"/><Relationship Id="rId50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169.xml"/><Relationship Id="rId52" Type="http://schemas.openxmlformats.org/officeDocument/2006/relationships/slideLayout" Target="../slideLayouts/slideLayout170.xml"/><Relationship Id="rId53" Type="http://schemas.openxmlformats.org/officeDocument/2006/relationships/slideLayout" Target="../slideLayouts/slideLayout171.xml"/><Relationship Id="rId54" Type="http://schemas.openxmlformats.org/officeDocument/2006/relationships/slideLayout" Target="../slideLayouts/slideLayout172.xml"/><Relationship Id="rId55" Type="http://schemas.openxmlformats.org/officeDocument/2006/relationships/slideLayout" Target="../slideLayouts/slideLayout173.xml"/><Relationship Id="rId56" Type="http://schemas.openxmlformats.org/officeDocument/2006/relationships/slideLayout" Target="../slideLayouts/slideLayout174.xml"/><Relationship Id="rId57" Type="http://schemas.openxmlformats.org/officeDocument/2006/relationships/slideLayout" Target="../slideLayouts/slideLayout175.xml"/><Relationship Id="rId58" Type="http://schemas.openxmlformats.org/officeDocument/2006/relationships/slideLayout" Target="../slideLayouts/slideLayout176.xml"/><Relationship Id="rId59" Type="http://schemas.openxmlformats.org/officeDocument/2006/relationships/theme" Target="../theme/theme2.xml"/><Relationship Id="rId40" Type="http://schemas.openxmlformats.org/officeDocument/2006/relationships/slideLayout" Target="../slideLayouts/slideLayout158.xml"/><Relationship Id="rId41" Type="http://schemas.openxmlformats.org/officeDocument/2006/relationships/slideLayout" Target="../slideLayouts/slideLayout159.xml"/><Relationship Id="rId42" Type="http://schemas.openxmlformats.org/officeDocument/2006/relationships/slideLayout" Target="../slideLayouts/slideLayout160.xml"/><Relationship Id="rId43" Type="http://schemas.openxmlformats.org/officeDocument/2006/relationships/slideLayout" Target="../slideLayouts/slideLayout161.xml"/><Relationship Id="rId44" Type="http://schemas.openxmlformats.org/officeDocument/2006/relationships/slideLayout" Target="../slideLayouts/slideLayout162.xml"/><Relationship Id="rId45" Type="http://schemas.openxmlformats.org/officeDocument/2006/relationships/slideLayout" Target="../slideLayouts/slideLayout163.xml"/><Relationship Id="rId46" Type="http://schemas.openxmlformats.org/officeDocument/2006/relationships/slideLayout" Target="../slideLayouts/slideLayout164.xml"/><Relationship Id="rId47" Type="http://schemas.openxmlformats.org/officeDocument/2006/relationships/slideLayout" Target="../slideLayouts/slideLayout165.xml"/><Relationship Id="rId48" Type="http://schemas.openxmlformats.org/officeDocument/2006/relationships/slideLayout" Target="../slideLayouts/slideLayout166.xml"/><Relationship Id="rId49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48.xml"/><Relationship Id="rId31" Type="http://schemas.openxmlformats.org/officeDocument/2006/relationships/slideLayout" Target="../slideLayouts/slideLayout149.xml"/><Relationship Id="rId32" Type="http://schemas.openxmlformats.org/officeDocument/2006/relationships/slideLayout" Target="../slideLayouts/slideLayout150.xml"/><Relationship Id="rId33" Type="http://schemas.openxmlformats.org/officeDocument/2006/relationships/slideLayout" Target="../slideLayouts/slideLayout151.xml"/><Relationship Id="rId34" Type="http://schemas.openxmlformats.org/officeDocument/2006/relationships/slideLayout" Target="../slideLayouts/slideLayout152.xml"/><Relationship Id="rId35" Type="http://schemas.openxmlformats.org/officeDocument/2006/relationships/slideLayout" Target="../slideLayouts/slideLayout153.xml"/><Relationship Id="rId36" Type="http://schemas.openxmlformats.org/officeDocument/2006/relationships/slideLayout" Target="../slideLayouts/slideLayout154.xml"/><Relationship Id="rId37" Type="http://schemas.openxmlformats.org/officeDocument/2006/relationships/slideLayout" Target="../slideLayouts/slideLayout155.xml"/><Relationship Id="rId38" Type="http://schemas.openxmlformats.org/officeDocument/2006/relationships/slideLayout" Target="../slideLayouts/slideLayout156.xml"/><Relationship Id="rId39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44.xml"/><Relationship Id="rId27" Type="http://schemas.openxmlformats.org/officeDocument/2006/relationships/slideLayout" Target="../slideLayouts/slideLayout145.xml"/><Relationship Id="rId28" Type="http://schemas.openxmlformats.org/officeDocument/2006/relationships/slideLayout" Target="../slideLayouts/slideLayout146.xml"/><Relationship Id="rId29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8" r:id="rId35"/>
    <p:sldLayoutId id="2147483939" r:id="rId36"/>
    <p:sldLayoutId id="2147483940" r:id="rId37"/>
    <p:sldLayoutId id="2147483941" r:id="rId38"/>
    <p:sldLayoutId id="2147483942" r:id="rId39"/>
    <p:sldLayoutId id="2147483943" r:id="rId40"/>
    <p:sldLayoutId id="214748394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50" r:id="rId47"/>
    <p:sldLayoutId id="2147483951" r:id="rId48"/>
    <p:sldLayoutId id="2147483952" r:id="rId49"/>
    <p:sldLayoutId id="2147483953" r:id="rId50"/>
    <p:sldLayoutId id="2147483954" r:id="rId51"/>
    <p:sldLayoutId id="2147483955" r:id="rId52"/>
    <p:sldLayoutId id="2147483956" r:id="rId53"/>
    <p:sldLayoutId id="2147483957" r:id="rId54"/>
    <p:sldLayoutId id="2147483958" r:id="rId55"/>
    <p:sldLayoutId id="2147483959" r:id="rId56"/>
    <p:sldLayoutId id="2147483960" r:id="rId57"/>
    <p:sldLayoutId id="2147483961" r:id="rId58"/>
    <p:sldLayoutId id="2147483962" r:id="rId59"/>
    <p:sldLayoutId id="2147483963" r:id="rId60"/>
    <p:sldLayoutId id="2147483964" r:id="rId61"/>
    <p:sldLayoutId id="2147483965" r:id="rId62"/>
    <p:sldLayoutId id="2147483966" r:id="rId63"/>
    <p:sldLayoutId id="2147483967" r:id="rId64"/>
    <p:sldLayoutId id="2147483968" r:id="rId65"/>
    <p:sldLayoutId id="2147483969" r:id="rId66"/>
    <p:sldLayoutId id="2147483650" r:id="rId67"/>
    <p:sldLayoutId id="2147483664" r:id="rId68"/>
    <p:sldLayoutId id="2147483678" r:id="rId69"/>
    <p:sldLayoutId id="2147483679" r:id="rId70"/>
    <p:sldLayoutId id="2147483652" r:id="rId71"/>
    <p:sldLayoutId id="2147483666" r:id="rId72"/>
    <p:sldLayoutId id="2147483734" r:id="rId73"/>
    <p:sldLayoutId id="2147483735" r:id="rId74"/>
    <p:sldLayoutId id="2147483736" r:id="rId75"/>
    <p:sldLayoutId id="2147483844" r:id="rId76"/>
    <p:sldLayoutId id="2147483845" r:id="rId77"/>
    <p:sldLayoutId id="2147483846" r:id="rId78"/>
    <p:sldLayoutId id="2147483847" r:id="rId79"/>
    <p:sldLayoutId id="2147483848" r:id="rId80"/>
    <p:sldLayoutId id="2147483849" r:id="rId81"/>
    <p:sldLayoutId id="2147483850" r:id="rId82"/>
    <p:sldLayoutId id="2147483851" r:id="rId83"/>
    <p:sldLayoutId id="2147483852" r:id="rId84"/>
    <p:sldLayoutId id="2147483853" r:id="rId85"/>
    <p:sldLayoutId id="2147483854" r:id="rId86"/>
    <p:sldLayoutId id="2147483855" r:id="rId87"/>
    <p:sldLayoutId id="2147483856" r:id="rId88"/>
    <p:sldLayoutId id="2147483857" r:id="rId89"/>
    <p:sldLayoutId id="2147483858" r:id="rId90"/>
    <p:sldLayoutId id="2147483859" r:id="rId91"/>
    <p:sldLayoutId id="2147483860" r:id="rId92"/>
    <p:sldLayoutId id="2147483861" r:id="rId93"/>
    <p:sldLayoutId id="2147483862" r:id="rId94"/>
    <p:sldLayoutId id="2147483863" r:id="rId95"/>
    <p:sldLayoutId id="2147483864" r:id="rId96"/>
    <p:sldLayoutId id="2147483865" r:id="rId97"/>
    <p:sldLayoutId id="2147483866" r:id="rId98"/>
    <p:sldLayoutId id="2147483867" r:id="rId99"/>
    <p:sldLayoutId id="2147483868" r:id="rId100"/>
    <p:sldLayoutId id="2147483869" r:id="rId101"/>
    <p:sldLayoutId id="2147483870" r:id="rId102"/>
    <p:sldLayoutId id="2147483871" r:id="rId103"/>
    <p:sldLayoutId id="2147483872" r:id="rId104"/>
    <p:sldLayoutId id="2147483873" r:id="rId105"/>
    <p:sldLayoutId id="2147483874" r:id="rId106"/>
    <p:sldLayoutId id="2147483875" r:id="rId107"/>
    <p:sldLayoutId id="2147483876" r:id="rId108"/>
    <p:sldLayoutId id="2147483877" r:id="rId109"/>
    <p:sldLayoutId id="2147483878" r:id="rId110"/>
    <p:sldLayoutId id="2147483879" r:id="rId111"/>
    <p:sldLayoutId id="2147483880" r:id="rId112"/>
    <p:sldLayoutId id="2147483881" r:id="rId113"/>
    <p:sldLayoutId id="2147483882" r:id="rId114"/>
    <p:sldLayoutId id="2147483883" r:id="rId115"/>
    <p:sldLayoutId id="2147483884" r:id="rId116"/>
    <p:sldLayoutId id="2147483885" r:id="rId117"/>
    <p:sldLayoutId id="2147483886" r:id="rId11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  <p:sldLayoutId id="2147483991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7" r:id="rId44"/>
    <p:sldLayoutId id="2147484018" r:id="rId45"/>
    <p:sldLayoutId id="2147484019" r:id="rId46"/>
    <p:sldLayoutId id="2147484020" r:id="rId47"/>
    <p:sldLayoutId id="2147484021" r:id="rId48"/>
    <p:sldLayoutId id="2147484022" r:id="rId49"/>
    <p:sldLayoutId id="2147484023" r:id="rId50"/>
    <p:sldLayoutId id="2147484024" r:id="rId51"/>
    <p:sldLayoutId id="2147484025" r:id="rId52"/>
    <p:sldLayoutId id="2147484026" r:id="rId53"/>
    <p:sldLayoutId id="2147484027" r:id="rId54"/>
    <p:sldLayoutId id="2147484028" r:id="rId55"/>
    <p:sldLayoutId id="2147484029" r:id="rId56"/>
    <p:sldLayoutId id="2147484030" r:id="rId57"/>
    <p:sldLayoutId id="2147484031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TZstatsADS/spr2017-proj3-grp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23528" y="1520788"/>
            <a:ext cx="8388932" cy="1621283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POODLES AND CHICKEN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68244" y="533721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7535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About Us</a:t>
            </a:r>
            <a:endParaRPr lang="en-US" sz="25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 rot="547283">
            <a:off x="719683" y="2018411"/>
            <a:ext cx="1269589" cy="1349435"/>
          </a:xfrm>
          <a:custGeom>
            <a:avLst/>
            <a:gdLst>
              <a:gd name="T0" fmla="*/ 340 w 423"/>
              <a:gd name="T1" fmla="*/ 339 h 419"/>
              <a:gd name="T2" fmla="*/ 423 w 423"/>
              <a:gd name="T3" fmla="*/ 182 h 419"/>
              <a:gd name="T4" fmla="*/ 210 w 423"/>
              <a:gd name="T5" fmla="*/ 10 h 419"/>
              <a:gd name="T6" fmla="*/ 0 w 423"/>
              <a:gd name="T7" fmla="*/ 197 h 419"/>
              <a:gd name="T8" fmla="*/ 210 w 423"/>
              <a:gd name="T9" fmla="*/ 384 h 419"/>
              <a:gd name="T10" fmla="*/ 262 w 423"/>
              <a:gd name="T11" fmla="*/ 377 h 419"/>
              <a:gd name="T12" fmla="*/ 382 w 423"/>
              <a:gd name="T13" fmla="*/ 419 h 419"/>
              <a:gd name="T14" fmla="*/ 340 w 423"/>
              <a:gd name="T15" fmla="*/ 33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419">
                <a:moveTo>
                  <a:pt x="340" y="339"/>
                </a:moveTo>
                <a:cubicBezTo>
                  <a:pt x="390" y="300"/>
                  <a:pt x="423" y="242"/>
                  <a:pt x="423" y="182"/>
                </a:cubicBezTo>
                <a:cubicBezTo>
                  <a:pt x="423" y="79"/>
                  <a:pt x="332" y="0"/>
                  <a:pt x="210" y="10"/>
                </a:cubicBezTo>
                <a:cubicBezTo>
                  <a:pt x="95" y="20"/>
                  <a:pt x="0" y="94"/>
                  <a:pt x="0" y="197"/>
                </a:cubicBezTo>
                <a:cubicBezTo>
                  <a:pt x="0" y="300"/>
                  <a:pt x="94" y="384"/>
                  <a:pt x="210" y="384"/>
                </a:cubicBezTo>
                <a:cubicBezTo>
                  <a:pt x="228" y="384"/>
                  <a:pt x="245" y="381"/>
                  <a:pt x="262" y="377"/>
                </a:cubicBezTo>
                <a:cubicBezTo>
                  <a:pt x="291" y="391"/>
                  <a:pt x="337" y="409"/>
                  <a:pt x="382" y="419"/>
                </a:cubicBezTo>
                <a:cubicBezTo>
                  <a:pt x="363" y="400"/>
                  <a:pt x="350" y="370"/>
                  <a:pt x="340" y="3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😳😳😳</a:t>
            </a:r>
            <a:endParaRPr 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rot="1106785" flipH="1">
            <a:off x="7076469" y="2139608"/>
            <a:ext cx="1426512" cy="1425590"/>
          </a:xfrm>
          <a:custGeom>
            <a:avLst/>
            <a:gdLst>
              <a:gd name="T0" fmla="*/ 428 w 428"/>
              <a:gd name="T1" fmla="*/ 205 h 495"/>
              <a:gd name="T2" fmla="*/ 213 w 428"/>
              <a:gd name="T3" fmla="*/ 12 h 495"/>
              <a:gd name="T4" fmla="*/ 0 w 428"/>
              <a:gd name="T5" fmla="*/ 211 h 495"/>
              <a:gd name="T6" fmla="*/ 213 w 428"/>
              <a:gd name="T7" fmla="*/ 410 h 495"/>
              <a:gd name="T8" fmla="*/ 213 w 428"/>
              <a:gd name="T9" fmla="*/ 410 h 495"/>
              <a:gd name="T10" fmla="*/ 280 w 428"/>
              <a:gd name="T11" fmla="*/ 495 h 495"/>
              <a:gd name="T12" fmla="*/ 282 w 428"/>
              <a:gd name="T13" fmla="*/ 397 h 495"/>
              <a:gd name="T14" fmla="*/ 428 w 428"/>
              <a:gd name="T15" fmla="*/ 20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495">
                <a:moveTo>
                  <a:pt x="428" y="205"/>
                </a:moveTo>
                <a:cubicBezTo>
                  <a:pt x="428" y="95"/>
                  <a:pt x="368" y="28"/>
                  <a:pt x="213" y="12"/>
                </a:cubicBezTo>
                <a:cubicBezTo>
                  <a:pt x="96" y="0"/>
                  <a:pt x="0" y="101"/>
                  <a:pt x="0" y="211"/>
                </a:cubicBezTo>
                <a:cubicBezTo>
                  <a:pt x="0" y="321"/>
                  <a:pt x="96" y="420"/>
                  <a:pt x="213" y="410"/>
                </a:cubicBezTo>
                <a:cubicBezTo>
                  <a:pt x="213" y="410"/>
                  <a:pt x="213" y="410"/>
                  <a:pt x="213" y="410"/>
                </a:cubicBezTo>
                <a:cubicBezTo>
                  <a:pt x="233" y="444"/>
                  <a:pt x="256" y="475"/>
                  <a:pt x="280" y="495"/>
                </a:cubicBezTo>
                <a:cubicBezTo>
                  <a:pt x="277" y="464"/>
                  <a:pt x="277" y="433"/>
                  <a:pt x="282" y="397"/>
                </a:cubicBezTo>
                <a:cubicBezTo>
                  <a:pt x="378" y="368"/>
                  <a:pt x="428" y="296"/>
                  <a:pt x="428" y="20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alpha val="75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1424440" y="3656296"/>
            <a:ext cx="663766" cy="1317625"/>
            <a:chOff x="1506" y="3505"/>
            <a:chExt cx="871" cy="1729"/>
          </a:xfrm>
          <a:solidFill>
            <a:schemeClr val="accent1"/>
          </a:solidFill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/>
        </p:nvGrpSpPr>
        <p:grpSpPr bwMode="auto">
          <a:xfrm>
            <a:off x="4022475" y="3656296"/>
            <a:ext cx="663766" cy="1317625"/>
            <a:chOff x="1506" y="3505"/>
            <a:chExt cx="871" cy="1729"/>
          </a:xfrm>
          <a:solidFill>
            <a:schemeClr val="accent4"/>
          </a:solidFill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6820221" y="3656296"/>
            <a:ext cx="663766" cy="1317625"/>
            <a:chOff x="1506" y="3505"/>
            <a:chExt cx="871" cy="1729"/>
          </a:xfrm>
          <a:solidFill>
            <a:schemeClr val="accent5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2682877" y="3656296"/>
            <a:ext cx="663766" cy="1317625"/>
            <a:chOff x="1506" y="3505"/>
            <a:chExt cx="871" cy="1729"/>
          </a:xfrm>
          <a:solidFill>
            <a:schemeClr val="accent2"/>
          </a:solidFill>
        </p:grpSpPr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5423516" y="3656296"/>
            <a:ext cx="663766" cy="1317625"/>
            <a:chOff x="1506" y="3505"/>
            <a:chExt cx="871" cy="1729"/>
          </a:xfrm>
          <a:solidFill>
            <a:schemeClr val="accent5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reeform 7"/>
          <p:cNvSpPr>
            <a:spLocks/>
          </p:cNvSpPr>
          <p:nvPr/>
        </p:nvSpPr>
        <p:spPr bwMode="auto">
          <a:xfrm rot="4144002">
            <a:off x="4010895" y="1995476"/>
            <a:ext cx="1340277" cy="1524979"/>
          </a:xfrm>
          <a:custGeom>
            <a:avLst/>
            <a:gdLst>
              <a:gd name="T0" fmla="*/ 348 w 412"/>
              <a:gd name="T1" fmla="*/ 332 h 418"/>
              <a:gd name="T2" fmla="*/ 407 w 412"/>
              <a:gd name="T3" fmla="*/ 180 h 418"/>
              <a:gd name="T4" fmla="*/ 205 w 412"/>
              <a:gd name="T5" fmla="*/ 10 h 418"/>
              <a:gd name="T6" fmla="*/ 0 w 412"/>
              <a:gd name="T7" fmla="*/ 201 h 418"/>
              <a:gd name="T8" fmla="*/ 205 w 412"/>
              <a:gd name="T9" fmla="*/ 392 h 418"/>
              <a:gd name="T10" fmla="*/ 288 w 412"/>
              <a:gd name="T11" fmla="*/ 370 h 418"/>
              <a:gd name="T12" fmla="*/ 384 w 412"/>
              <a:gd name="T13" fmla="*/ 418 h 418"/>
              <a:gd name="T14" fmla="*/ 348 w 412"/>
              <a:gd name="T15" fmla="*/ 332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418">
                <a:moveTo>
                  <a:pt x="348" y="332"/>
                </a:moveTo>
                <a:cubicBezTo>
                  <a:pt x="392" y="291"/>
                  <a:pt x="412" y="236"/>
                  <a:pt x="407" y="180"/>
                </a:cubicBezTo>
                <a:cubicBezTo>
                  <a:pt x="398" y="90"/>
                  <a:pt x="337" y="21"/>
                  <a:pt x="205" y="10"/>
                </a:cubicBezTo>
                <a:cubicBezTo>
                  <a:pt x="82" y="0"/>
                  <a:pt x="0" y="96"/>
                  <a:pt x="0" y="201"/>
                </a:cubicBezTo>
                <a:cubicBezTo>
                  <a:pt x="0" y="307"/>
                  <a:pt x="93" y="405"/>
                  <a:pt x="205" y="392"/>
                </a:cubicBezTo>
                <a:cubicBezTo>
                  <a:pt x="236" y="389"/>
                  <a:pt x="264" y="381"/>
                  <a:pt x="288" y="370"/>
                </a:cubicBezTo>
                <a:cubicBezTo>
                  <a:pt x="318" y="390"/>
                  <a:pt x="356" y="412"/>
                  <a:pt x="384" y="418"/>
                </a:cubicBezTo>
                <a:cubicBezTo>
                  <a:pt x="365" y="399"/>
                  <a:pt x="354" y="363"/>
                  <a:pt x="348" y="33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75000"/>
                </a:schemeClr>
              </a:gs>
              <a:gs pos="100000">
                <a:schemeClr val="accent3">
                  <a:alpha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 rot="1569347">
            <a:off x="2209615" y="1903728"/>
            <a:ext cx="1355287" cy="1453701"/>
          </a:xfrm>
          <a:custGeom>
            <a:avLst/>
            <a:gdLst>
              <a:gd name="T0" fmla="*/ 340 w 423"/>
              <a:gd name="T1" fmla="*/ 339 h 419"/>
              <a:gd name="T2" fmla="*/ 423 w 423"/>
              <a:gd name="T3" fmla="*/ 182 h 419"/>
              <a:gd name="T4" fmla="*/ 210 w 423"/>
              <a:gd name="T5" fmla="*/ 10 h 419"/>
              <a:gd name="T6" fmla="*/ 0 w 423"/>
              <a:gd name="T7" fmla="*/ 197 h 419"/>
              <a:gd name="T8" fmla="*/ 210 w 423"/>
              <a:gd name="T9" fmla="*/ 384 h 419"/>
              <a:gd name="T10" fmla="*/ 262 w 423"/>
              <a:gd name="T11" fmla="*/ 377 h 419"/>
              <a:gd name="T12" fmla="*/ 382 w 423"/>
              <a:gd name="T13" fmla="*/ 419 h 419"/>
              <a:gd name="T14" fmla="*/ 340 w 423"/>
              <a:gd name="T15" fmla="*/ 33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419">
                <a:moveTo>
                  <a:pt x="340" y="339"/>
                </a:moveTo>
                <a:cubicBezTo>
                  <a:pt x="390" y="300"/>
                  <a:pt x="423" y="242"/>
                  <a:pt x="423" y="182"/>
                </a:cubicBezTo>
                <a:cubicBezTo>
                  <a:pt x="423" y="79"/>
                  <a:pt x="332" y="0"/>
                  <a:pt x="210" y="10"/>
                </a:cubicBezTo>
                <a:cubicBezTo>
                  <a:pt x="95" y="20"/>
                  <a:pt x="0" y="94"/>
                  <a:pt x="0" y="197"/>
                </a:cubicBezTo>
                <a:cubicBezTo>
                  <a:pt x="0" y="300"/>
                  <a:pt x="94" y="384"/>
                  <a:pt x="210" y="384"/>
                </a:cubicBezTo>
                <a:cubicBezTo>
                  <a:pt x="228" y="384"/>
                  <a:pt x="245" y="381"/>
                  <a:pt x="262" y="377"/>
                </a:cubicBezTo>
                <a:cubicBezTo>
                  <a:pt x="291" y="391"/>
                  <a:pt x="337" y="409"/>
                  <a:pt x="382" y="419"/>
                </a:cubicBezTo>
                <a:cubicBezTo>
                  <a:pt x="363" y="400"/>
                  <a:pt x="350" y="370"/>
                  <a:pt x="340" y="3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 rot="1106785" flipH="1">
            <a:off x="5525873" y="1890888"/>
            <a:ext cx="1503598" cy="1652985"/>
          </a:xfrm>
          <a:custGeom>
            <a:avLst/>
            <a:gdLst>
              <a:gd name="T0" fmla="*/ 428 w 428"/>
              <a:gd name="T1" fmla="*/ 205 h 495"/>
              <a:gd name="T2" fmla="*/ 213 w 428"/>
              <a:gd name="T3" fmla="*/ 12 h 495"/>
              <a:gd name="T4" fmla="*/ 0 w 428"/>
              <a:gd name="T5" fmla="*/ 211 h 495"/>
              <a:gd name="T6" fmla="*/ 213 w 428"/>
              <a:gd name="T7" fmla="*/ 410 h 495"/>
              <a:gd name="T8" fmla="*/ 213 w 428"/>
              <a:gd name="T9" fmla="*/ 410 h 495"/>
              <a:gd name="T10" fmla="*/ 280 w 428"/>
              <a:gd name="T11" fmla="*/ 495 h 495"/>
              <a:gd name="T12" fmla="*/ 282 w 428"/>
              <a:gd name="T13" fmla="*/ 397 h 495"/>
              <a:gd name="T14" fmla="*/ 428 w 428"/>
              <a:gd name="T15" fmla="*/ 20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495">
                <a:moveTo>
                  <a:pt x="428" y="205"/>
                </a:moveTo>
                <a:cubicBezTo>
                  <a:pt x="428" y="95"/>
                  <a:pt x="368" y="28"/>
                  <a:pt x="213" y="12"/>
                </a:cubicBezTo>
                <a:cubicBezTo>
                  <a:pt x="96" y="0"/>
                  <a:pt x="0" y="101"/>
                  <a:pt x="0" y="211"/>
                </a:cubicBezTo>
                <a:cubicBezTo>
                  <a:pt x="0" y="321"/>
                  <a:pt x="96" y="420"/>
                  <a:pt x="213" y="410"/>
                </a:cubicBezTo>
                <a:cubicBezTo>
                  <a:pt x="213" y="410"/>
                  <a:pt x="213" y="410"/>
                  <a:pt x="213" y="410"/>
                </a:cubicBezTo>
                <a:cubicBezTo>
                  <a:pt x="233" y="444"/>
                  <a:pt x="256" y="475"/>
                  <a:pt x="280" y="495"/>
                </a:cubicBezTo>
                <a:cubicBezTo>
                  <a:pt x="277" y="464"/>
                  <a:pt x="277" y="433"/>
                  <a:pt x="282" y="397"/>
                </a:cubicBezTo>
                <a:cubicBezTo>
                  <a:pt x="378" y="368"/>
                  <a:pt x="428" y="296"/>
                  <a:pt x="428" y="20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alpha val="75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3320" y="5265204"/>
            <a:ext cx="153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Zhu, Chenyun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2325285" y="5265204"/>
            <a:ext cx="15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Schiltz</a:t>
            </a:r>
            <a:r>
              <a:rPr lang="en-US" sz="1800" dirty="0"/>
              <a:t>, Marie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99166" y="5252078"/>
            <a:ext cx="140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Wei, </a:t>
            </a:r>
            <a:r>
              <a:rPr lang="en-US" sz="1800" dirty="0" err="1" smtClean="0"/>
              <a:t>Jihan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6670525" y="5265204"/>
            <a:ext cx="140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Zhu, He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8235" y="5252078"/>
            <a:ext cx="140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Nie</a:t>
            </a:r>
            <a:r>
              <a:rPr lang="en-US" sz="1800" dirty="0" smtClean="0"/>
              <a:t>, </a:t>
            </a:r>
            <a:r>
              <a:rPr lang="en-US" sz="1800" dirty="0" err="1" smtClean="0"/>
              <a:t>Kexin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2965" y="2375823"/>
            <a:ext cx="7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😂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3682" y="2400210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🙂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88913" y="2527132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😝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73894" y="2441353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🤗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07331" y="2606655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663" y="5925819"/>
            <a:ext cx="8670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" charset="0"/>
              </a:rPr>
              <a:t>Lean more: </a:t>
            </a:r>
            <a:r>
              <a:rPr lang="en-US" u="sng" dirty="0">
                <a:solidFill>
                  <a:srgbClr val="2F8299"/>
                </a:solidFill>
                <a:latin typeface="Helvetica" charset="0"/>
                <a:hlinkClick r:id="rId2"/>
              </a:rPr>
              <a:t>https://github.com/TZstatsADS/spr2017-proj3-grp1</a:t>
            </a:r>
            <a:endParaRPr lang="en-US" dirty="0">
              <a:solidFill>
                <a:srgbClr val="2F8299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368660"/>
            <a:ext cx="1836204" cy="102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500" dirty="0" smtClean="0"/>
              <a:t>Introduction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059114"/>
            <a:ext cx="7513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project, </a:t>
            </a:r>
            <a:r>
              <a:rPr lang="en-US" sz="2000" dirty="0" smtClean="0"/>
              <a:t>we carried out model evaluation and selection for predictive analytics on the image data. We created a classification engine for </a:t>
            </a:r>
            <a:r>
              <a:rPr lang="en-US" sz="2000" dirty="0"/>
              <a:t>grayscale images of poodles versus images of fried chickens</a:t>
            </a:r>
            <a:r>
              <a:rPr lang="en-US" sz="2000" dirty="0" smtClean="0"/>
              <a:t>.</a:t>
            </a:r>
          </a:p>
          <a:p>
            <a:r>
              <a:rPr lang="en-US" sz="2000" smtClean="0"/>
              <a:t>We compared </a:t>
            </a:r>
            <a:r>
              <a:rPr lang="en-US" sz="2000" dirty="0" smtClean="0"/>
              <a:t>the different methods with the baseline model (SIFT + GBM) and choose the final model.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" t="14086" r="1343" b="2366"/>
          <a:stretch/>
        </p:blipFill>
        <p:spPr>
          <a:xfrm>
            <a:off x="2699792" y="2780928"/>
            <a:ext cx="3348372" cy="35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0696" y="476672"/>
            <a:ext cx="2847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500" dirty="0" smtClean="0"/>
              <a:t>Project Pipeline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40450" y="1170511"/>
            <a:ext cx="2560869" cy="1511345"/>
            <a:chOff x="640449" y="313260"/>
            <a:chExt cx="2560869" cy="1511345"/>
          </a:xfrm>
        </p:grpSpPr>
        <p:sp>
          <p:nvSpPr>
            <p:cNvPr id="6" name="Rounded Rectangle 5"/>
            <p:cNvSpPr/>
            <p:nvPr/>
          </p:nvSpPr>
          <p:spPr>
            <a:xfrm rot="2700000">
              <a:off x="1874844" y="77046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ounded Rectangle 7"/>
            <p:cNvSpPr/>
            <p:nvPr/>
          </p:nvSpPr>
          <p:spPr>
            <a:xfrm rot="8100000">
              <a:off x="1879512" y="1413125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0449" y="1091722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640080" bIns="0" rtlCol="0" anchor="ctr"/>
            <a:lstStyle/>
            <a:p>
              <a:pPr algn="ctr"/>
              <a:r>
                <a:rPr lang="en-US" sz="1400" b="1" dirty="0" smtClean="0"/>
                <a:t>Feature Extraction </a:t>
              </a:r>
            </a:p>
            <a:p>
              <a:pPr algn="ctr"/>
              <a:r>
                <a:rPr lang="en-US" sz="1400" b="1" dirty="0" smtClean="0"/>
                <a:t>(GIST)</a:t>
              </a:r>
            </a:p>
          </p:txBody>
        </p:sp>
        <p:sp useBgFill="1">
          <p:nvSpPr>
            <p:cNvPr id="10" name="Oval 9"/>
            <p:cNvSpPr/>
            <p:nvPr/>
          </p:nvSpPr>
          <p:spPr>
            <a:xfrm>
              <a:off x="2670368" y="110869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11660" y="1948973"/>
            <a:ext cx="3861795" cy="1557814"/>
            <a:chOff x="2020559" y="941730"/>
            <a:chExt cx="2514339" cy="1557814"/>
          </a:xfrm>
        </p:grpSpPr>
        <p:sp>
          <p:nvSpPr>
            <p:cNvPr id="13" name="Rounded Rectangle 12"/>
            <p:cNvSpPr/>
            <p:nvPr/>
          </p:nvSpPr>
          <p:spPr>
            <a:xfrm rot="2700000">
              <a:off x="3387538" y="139893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4" name="Rounded Rectangle 13"/>
            <p:cNvSpPr/>
            <p:nvPr/>
          </p:nvSpPr>
          <p:spPr>
            <a:xfrm rot="8100000">
              <a:off x="3538073" y="2088064"/>
              <a:ext cx="996825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20559" y="173258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8640" tIns="0" rIns="640080" bIns="0" rtlCol="0" anchor="ctr"/>
            <a:lstStyle/>
            <a:p>
              <a:pPr algn="ctr"/>
              <a:r>
                <a:rPr lang="en-US" sz="1400" b="1" dirty="0" smtClean="0"/>
                <a:t>Training the Model</a:t>
              </a:r>
              <a:endParaRPr lang="en-US" sz="1400" b="1" dirty="0"/>
            </a:p>
          </p:txBody>
        </p:sp>
        <p:sp useBgFill="1">
          <p:nvSpPr>
            <p:cNvPr id="16" name="Oval 15"/>
            <p:cNvSpPr/>
            <p:nvPr/>
          </p:nvSpPr>
          <p:spPr>
            <a:xfrm>
              <a:off x="4050478" y="174956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09632" y="2838776"/>
            <a:ext cx="3225498" cy="1528474"/>
            <a:chOff x="3397250" y="1602310"/>
            <a:chExt cx="3680380" cy="1528474"/>
          </a:xfrm>
        </p:grpSpPr>
        <p:sp>
          <p:nvSpPr>
            <p:cNvPr id="18" name="Rounded Rectangle 17"/>
            <p:cNvSpPr/>
            <p:nvPr/>
          </p:nvSpPr>
          <p:spPr>
            <a:xfrm rot="2700000">
              <a:off x="5743060" y="205951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9" name="Rounded Rectangle 18"/>
            <p:cNvSpPr/>
            <p:nvPr/>
          </p:nvSpPr>
          <p:spPr>
            <a:xfrm rot="8100000">
              <a:off x="5700541" y="2719304"/>
              <a:ext cx="1377089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397250" y="2380772"/>
              <a:ext cx="3538317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8640" tIns="0" rIns="640080" bIns="0" rtlCol="0" anchor="ctr"/>
            <a:lstStyle/>
            <a:p>
              <a:pPr algn="ctr"/>
              <a:r>
                <a:rPr lang="en-US" sz="1400" b="1" dirty="0" smtClean="0"/>
                <a:t>Model Comparison</a:t>
              </a:r>
              <a:endParaRPr lang="en-US" sz="1400" b="1" dirty="0"/>
            </a:p>
          </p:txBody>
        </p:sp>
        <p:sp useBgFill="1">
          <p:nvSpPr>
            <p:cNvPr id="21" name="Oval 20"/>
            <p:cNvSpPr/>
            <p:nvPr/>
          </p:nvSpPr>
          <p:spPr>
            <a:xfrm>
              <a:off x="6538584" y="239774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96136" y="3669348"/>
            <a:ext cx="2560869" cy="1511345"/>
            <a:chOff x="5888775" y="2243176"/>
            <a:chExt cx="2560869" cy="1511345"/>
          </a:xfrm>
        </p:grpSpPr>
        <p:sp>
          <p:nvSpPr>
            <p:cNvPr id="23" name="Rounded Rectangle 22"/>
            <p:cNvSpPr/>
            <p:nvPr/>
          </p:nvSpPr>
          <p:spPr>
            <a:xfrm rot="2700000">
              <a:off x="7123170" y="2700376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7127838" y="3343041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888775" y="302163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8640" tIns="0" rIns="640080" bIns="0" rtlCol="0" anchor="ctr"/>
            <a:lstStyle/>
            <a:p>
              <a:pPr algn="ctr"/>
              <a:r>
                <a:rPr lang="en-US" sz="1400" b="1" dirty="0" smtClean="0"/>
                <a:t>Results</a:t>
              </a:r>
              <a:endParaRPr lang="en-US" sz="1400" b="1" dirty="0"/>
            </a:p>
          </p:txBody>
        </p:sp>
        <p:sp useBgFill="1">
          <p:nvSpPr>
            <p:cNvPr id="26" name="Oval 25"/>
            <p:cNvSpPr/>
            <p:nvPr/>
          </p:nvSpPr>
          <p:spPr>
            <a:xfrm>
              <a:off x="7918694" y="303861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2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25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25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8181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Features Extraction (GIST)</a:t>
            </a:r>
            <a:endParaRPr lang="en-US" sz="2500" dirty="0"/>
          </a:p>
        </p:txBody>
      </p:sp>
      <p:sp useBgFill="1">
        <p:nvSpPr>
          <p:cNvPr id="16" name="Oval 15"/>
          <p:cNvSpPr/>
          <p:nvPr/>
        </p:nvSpPr>
        <p:spPr>
          <a:xfrm>
            <a:off x="2963381" y="2998167"/>
            <a:ext cx="1175952" cy="1175948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ectangle 29"/>
          <p:cNvSpPr/>
          <p:nvPr/>
        </p:nvSpPr>
        <p:spPr>
          <a:xfrm>
            <a:off x="4694302" y="2032040"/>
            <a:ext cx="1655495" cy="23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100" dirty="0"/>
          </a:p>
        </p:txBody>
      </p:sp>
      <p:sp>
        <p:nvSpPr>
          <p:cNvPr id="99" name="Rectangle 98"/>
          <p:cNvSpPr/>
          <p:nvPr/>
        </p:nvSpPr>
        <p:spPr>
          <a:xfrm>
            <a:off x="827584" y="3202776"/>
            <a:ext cx="4036708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Step1: Convolve </a:t>
            </a:r>
            <a:r>
              <a:rPr lang="en-US" sz="1400" dirty="0"/>
              <a:t>the image with </a:t>
            </a:r>
            <a:r>
              <a:rPr lang="en-US" sz="1400" dirty="0" smtClean="0"/>
              <a:t> 32  Gabor </a:t>
            </a:r>
            <a:r>
              <a:rPr lang="en-US" sz="1400" dirty="0"/>
              <a:t>filters at 4 scales, 8 orientations, producing 32 feature maps of the same size of the input image.</a:t>
            </a:r>
          </a:p>
          <a:p>
            <a:endParaRPr lang="en-US" sz="1400" dirty="0" smtClean="0"/>
          </a:p>
          <a:p>
            <a:r>
              <a:rPr lang="en-US" sz="1400" dirty="0" smtClean="0"/>
              <a:t>Step2: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Divide </a:t>
            </a:r>
            <a:r>
              <a:rPr lang="en-US" sz="1400" dirty="0"/>
              <a:t>each feature map into 16 regions (by a 4x4 grid), and then average the feature values within each region.</a:t>
            </a:r>
          </a:p>
          <a:p>
            <a:endParaRPr lang="en-US" sz="1400" dirty="0" smtClean="0"/>
          </a:p>
          <a:p>
            <a:r>
              <a:rPr lang="en-US" sz="1400" dirty="0" smtClean="0"/>
              <a:t>Step3: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Concatenate </a:t>
            </a:r>
            <a:r>
              <a:rPr lang="en-US" sz="1400" dirty="0"/>
              <a:t>the 16 averaged values of all 32 feature maps, resulting in a 16x32=512 GIST descriptor</a:t>
            </a:r>
            <a:r>
              <a:rPr lang="en-US" sz="2000" dirty="0"/>
              <a:t>.</a:t>
            </a:r>
          </a:p>
        </p:txBody>
      </p:sp>
      <p:pic>
        <p:nvPicPr>
          <p:cNvPr id="100" name="Picture 99" descr="http://ilab.usc.edu/siagian/Research/Gist/images/Fig_GistExam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94" y="1520788"/>
            <a:ext cx="3468475" cy="466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5596" y="1414961"/>
            <a:ext cx="3928696" cy="162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GIST summarizes the gradient information (scales and orientations) for different parts of an image, which provides a rough description (the gist) of the scene.</a:t>
            </a:r>
          </a:p>
        </p:txBody>
      </p:sp>
    </p:spTree>
    <p:extLst>
      <p:ext uri="{BB962C8B-B14F-4D97-AF65-F5344CB8AC3E}">
        <p14:creationId xmlns:p14="http://schemas.microsoft.com/office/powerpoint/2010/main" val="18038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685800" y="1088741"/>
            <a:ext cx="7772400" cy="613171"/>
          </a:xfrm>
        </p:spPr>
        <p:txBody>
          <a:bodyPr/>
          <a:lstStyle/>
          <a:p>
            <a:pPr algn="l"/>
            <a:r>
              <a:rPr lang="en-US" dirty="0" smtClean="0"/>
              <a:t>Why do we use GIST?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0715" y="3775588"/>
            <a:ext cx="839144" cy="6122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260475" y="656692"/>
            <a:ext cx="795802" cy="36773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Freeform 61"/>
          <p:cNvSpPr/>
          <p:nvPr/>
        </p:nvSpPr>
        <p:spPr>
          <a:xfrm rot="16200000" flipH="1">
            <a:off x="5261405" y="3860708"/>
            <a:ext cx="535074" cy="1481833"/>
          </a:xfrm>
          <a:custGeom>
            <a:avLst/>
            <a:gdLst>
              <a:gd name="connsiteX0" fmla="*/ 0 w 279117"/>
              <a:gd name="connsiteY0" fmla="*/ 1219693 h 1219693"/>
              <a:gd name="connsiteX1" fmla="*/ 279117 w 279117"/>
              <a:gd name="connsiteY1" fmla="*/ 1219693 h 1219693"/>
              <a:gd name="connsiteX2" fmla="*/ 279117 w 279117"/>
              <a:gd name="connsiteY2" fmla="*/ 0 h 1219693"/>
              <a:gd name="connsiteX3" fmla="*/ 449 w 279117"/>
              <a:gd name="connsiteY3" fmla="*/ 525561 h 1219693"/>
              <a:gd name="connsiteX4" fmla="*/ 0 w 279117"/>
              <a:gd name="connsiteY4" fmla="*/ 1219693 h 12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17" h="1219693">
                <a:moveTo>
                  <a:pt x="0" y="1219693"/>
                </a:moveTo>
                <a:lnTo>
                  <a:pt x="279117" y="1219693"/>
                </a:lnTo>
                <a:lnTo>
                  <a:pt x="279117" y="0"/>
                </a:lnTo>
                <a:lnTo>
                  <a:pt x="449" y="525561"/>
                </a:lnTo>
                <a:lnTo>
                  <a:pt x="0" y="121969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4788024" y="4869160"/>
            <a:ext cx="1472450" cy="155210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GIST</a:t>
            </a:r>
          </a:p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512 features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60474" y="4869160"/>
            <a:ext cx="1405808" cy="155969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SIFT</a:t>
            </a:r>
          </a:p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More than 5000 features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0321" y="3852749"/>
            <a:ext cx="59054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5 minutes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40109" y="809730"/>
            <a:ext cx="62326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30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minutes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8252" y="3960014"/>
            <a:ext cx="3012418" cy="711725"/>
            <a:chOff x="660065" y="3734602"/>
            <a:chExt cx="3012418" cy="711725"/>
          </a:xfrm>
        </p:grpSpPr>
        <p:sp>
          <p:nvSpPr>
            <p:cNvPr id="50" name="Oval 49"/>
            <p:cNvSpPr/>
            <p:nvPr/>
          </p:nvSpPr>
          <p:spPr>
            <a:xfrm>
              <a:off x="660065" y="3734602"/>
              <a:ext cx="572448" cy="5724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5465" y="3830774"/>
              <a:ext cx="2317018" cy="61555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/>
                <a:t>Low Dimension</a:t>
              </a:r>
            </a:p>
            <a:p>
              <a:pPr>
                <a:lnSpc>
                  <a:spcPct val="85000"/>
                </a:lnSpc>
              </a:pPr>
              <a:r>
                <a:rPr lang="en-US" sz="1200" dirty="0"/>
                <a:t>512 features per picture, avoid overfitting for model training</a:t>
              </a:r>
              <a:endParaRPr lang="en-US" sz="1200" dirty="0">
                <a:solidFill>
                  <a:srgbClr val="434343"/>
                </a:solidFill>
              </a:endParaRPr>
            </a:p>
          </p:txBody>
        </p:sp>
        <p:sp>
          <p:nvSpPr>
            <p:cNvPr id="37" name="Freeform 147"/>
            <p:cNvSpPr>
              <a:spLocks noChangeAspect="1" noEditPoints="1"/>
            </p:cNvSpPr>
            <p:nvPr/>
          </p:nvSpPr>
          <p:spPr bwMode="auto">
            <a:xfrm>
              <a:off x="831629" y="3875995"/>
              <a:ext cx="229320" cy="289662"/>
            </a:xfrm>
            <a:custGeom>
              <a:avLst/>
              <a:gdLst>
                <a:gd name="T0" fmla="*/ 484 w 800"/>
                <a:gd name="T1" fmla="*/ 0 h 1011"/>
                <a:gd name="T2" fmla="*/ 463 w 800"/>
                <a:gd name="T3" fmla="*/ 990 h 1011"/>
                <a:gd name="T4" fmla="*/ 779 w 800"/>
                <a:gd name="T5" fmla="*/ 1011 h 1011"/>
                <a:gd name="T6" fmla="*/ 800 w 800"/>
                <a:gd name="T7" fmla="*/ 21 h 1011"/>
                <a:gd name="T8" fmla="*/ 758 w 800"/>
                <a:gd name="T9" fmla="*/ 969 h 1011"/>
                <a:gd name="T10" fmla="*/ 505 w 800"/>
                <a:gd name="T11" fmla="*/ 843 h 1011"/>
                <a:gd name="T12" fmla="*/ 589 w 800"/>
                <a:gd name="T13" fmla="*/ 800 h 1011"/>
                <a:gd name="T14" fmla="*/ 505 w 800"/>
                <a:gd name="T15" fmla="*/ 716 h 1011"/>
                <a:gd name="T16" fmla="*/ 589 w 800"/>
                <a:gd name="T17" fmla="*/ 674 h 1011"/>
                <a:gd name="T18" fmla="*/ 505 w 800"/>
                <a:gd name="T19" fmla="*/ 590 h 1011"/>
                <a:gd name="T20" fmla="*/ 589 w 800"/>
                <a:gd name="T21" fmla="*/ 548 h 1011"/>
                <a:gd name="T22" fmla="*/ 505 w 800"/>
                <a:gd name="T23" fmla="*/ 464 h 1011"/>
                <a:gd name="T24" fmla="*/ 589 w 800"/>
                <a:gd name="T25" fmla="*/ 421 h 1011"/>
                <a:gd name="T26" fmla="*/ 505 w 800"/>
                <a:gd name="T27" fmla="*/ 337 h 1011"/>
                <a:gd name="T28" fmla="*/ 589 w 800"/>
                <a:gd name="T29" fmla="*/ 295 h 1011"/>
                <a:gd name="T30" fmla="*/ 505 w 800"/>
                <a:gd name="T31" fmla="*/ 211 h 1011"/>
                <a:gd name="T32" fmla="*/ 589 w 800"/>
                <a:gd name="T33" fmla="*/ 169 h 1011"/>
                <a:gd name="T34" fmla="*/ 505 w 800"/>
                <a:gd name="T35" fmla="*/ 43 h 1011"/>
                <a:gd name="T36" fmla="*/ 758 w 800"/>
                <a:gd name="T37" fmla="*/ 969 h 1011"/>
                <a:gd name="T38" fmla="*/ 130 w 800"/>
                <a:gd name="T39" fmla="*/ 52 h 1011"/>
                <a:gd name="T40" fmla="*/ 0 w 800"/>
                <a:gd name="T41" fmla="*/ 253 h 1011"/>
                <a:gd name="T42" fmla="*/ 105 w 800"/>
                <a:gd name="T43" fmla="*/ 969 h 1011"/>
                <a:gd name="T44" fmla="*/ 295 w 800"/>
                <a:gd name="T45" fmla="*/ 864 h 1011"/>
                <a:gd name="T46" fmla="*/ 291 w 800"/>
                <a:gd name="T47" fmla="*/ 241 h 1011"/>
                <a:gd name="T48" fmla="*/ 147 w 800"/>
                <a:gd name="T49" fmla="*/ 102 h 1011"/>
                <a:gd name="T50" fmla="*/ 117 w 800"/>
                <a:gd name="T51" fmla="*/ 148 h 1011"/>
                <a:gd name="T52" fmla="*/ 42 w 800"/>
                <a:gd name="T53" fmla="*/ 347 h 1011"/>
                <a:gd name="T54" fmla="*/ 84 w 800"/>
                <a:gd name="T55" fmla="*/ 716 h 1011"/>
                <a:gd name="T56" fmla="*/ 42 w 800"/>
                <a:gd name="T57" fmla="*/ 347 h 1011"/>
                <a:gd name="T58" fmla="*/ 189 w 800"/>
                <a:gd name="T59" fmla="*/ 927 h 1011"/>
                <a:gd name="T60" fmla="*/ 42 w 800"/>
                <a:gd name="T61" fmla="*/ 864 h 1011"/>
                <a:gd name="T62" fmla="*/ 253 w 800"/>
                <a:gd name="T63" fmla="*/ 843 h 1011"/>
                <a:gd name="T64" fmla="*/ 253 w 800"/>
                <a:gd name="T65" fmla="*/ 800 h 1011"/>
                <a:gd name="T66" fmla="*/ 42 w 800"/>
                <a:gd name="T67" fmla="*/ 758 h 1011"/>
                <a:gd name="T68" fmla="*/ 253 w 800"/>
                <a:gd name="T69" fmla="*/ 800 h 1011"/>
                <a:gd name="T70" fmla="*/ 126 w 800"/>
                <a:gd name="T71" fmla="*/ 347 h 1011"/>
                <a:gd name="T72" fmla="*/ 168 w 800"/>
                <a:gd name="T73" fmla="*/ 347 h 1011"/>
                <a:gd name="T74" fmla="*/ 126 w 800"/>
                <a:gd name="T75" fmla="*/ 716 h 1011"/>
                <a:gd name="T76" fmla="*/ 211 w 800"/>
                <a:gd name="T77" fmla="*/ 716 h 1011"/>
                <a:gd name="T78" fmla="*/ 253 w 800"/>
                <a:gd name="T79" fmla="*/ 347 h 1011"/>
                <a:gd name="T80" fmla="*/ 253 w 800"/>
                <a:gd name="T81" fmla="*/ 274 h 1011"/>
                <a:gd name="T82" fmla="*/ 168 w 800"/>
                <a:gd name="T83" fmla="*/ 274 h 1011"/>
                <a:gd name="T84" fmla="*/ 126 w 800"/>
                <a:gd name="T85" fmla="*/ 274 h 1011"/>
                <a:gd name="T86" fmla="*/ 42 w 800"/>
                <a:gd name="T87" fmla="*/ 274 h 1011"/>
                <a:gd name="T88" fmla="*/ 88 w 800"/>
                <a:gd name="T89" fmla="*/ 190 h 1011"/>
                <a:gd name="T90" fmla="*/ 253 w 800"/>
                <a:gd name="T91" fmla="*/ 25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0" h="1011">
                  <a:moveTo>
                    <a:pt x="779" y="0"/>
                  </a:moveTo>
                  <a:cubicBezTo>
                    <a:pt x="484" y="0"/>
                    <a:pt x="484" y="0"/>
                    <a:pt x="484" y="0"/>
                  </a:cubicBezTo>
                  <a:cubicBezTo>
                    <a:pt x="473" y="0"/>
                    <a:pt x="463" y="10"/>
                    <a:pt x="463" y="21"/>
                  </a:cubicBezTo>
                  <a:cubicBezTo>
                    <a:pt x="463" y="990"/>
                    <a:pt x="463" y="990"/>
                    <a:pt x="463" y="990"/>
                  </a:cubicBezTo>
                  <a:cubicBezTo>
                    <a:pt x="463" y="1001"/>
                    <a:pt x="473" y="1011"/>
                    <a:pt x="484" y="1011"/>
                  </a:cubicBezTo>
                  <a:cubicBezTo>
                    <a:pt x="779" y="1011"/>
                    <a:pt x="779" y="1011"/>
                    <a:pt x="779" y="1011"/>
                  </a:cubicBezTo>
                  <a:cubicBezTo>
                    <a:pt x="791" y="1011"/>
                    <a:pt x="800" y="1001"/>
                    <a:pt x="800" y="990"/>
                  </a:cubicBezTo>
                  <a:cubicBezTo>
                    <a:pt x="800" y="21"/>
                    <a:pt x="800" y="21"/>
                    <a:pt x="800" y="21"/>
                  </a:cubicBezTo>
                  <a:cubicBezTo>
                    <a:pt x="800" y="10"/>
                    <a:pt x="791" y="0"/>
                    <a:pt x="779" y="0"/>
                  </a:cubicBezTo>
                  <a:close/>
                  <a:moveTo>
                    <a:pt x="758" y="969"/>
                  </a:moveTo>
                  <a:cubicBezTo>
                    <a:pt x="505" y="969"/>
                    <a:pt x="505" y="969"/>
                    <a:pt x="505" y="969"/>
                  </a:cubicBezTo>
                  <a:cubicBezTo>
                    <a:pt x="505" y="843"/>
                    <a:pt x="505" y="843"/>
                    <a:pt x="505" y="843"/>
                  </a:cubicBezTo>
                  <a:cubicBezTo>
                    <a:pt x="589" y="843"/>
                    <a:pt x="589" y="843"/>
                    <a:pt x="589" y="843"/>
                  </a:cubicBezTo>
                  <a:cubicBezTo>
                    <a:pt x="589" y="800"/>
                    <a:pt x="589" y="800"/>
                    <a:pt x="589" y="800"/>
                  </a:cubicBezTo>
                  <a:cubicBezTo>
                    <a:pt x="505" y="800"/>
                    <a:pt x="505" y="800"/>
                    <a:pt x="505" y="800"/>
                  </a:cubicBezTo>
                  <a:cubicBezTo>
                    <a:pt x="505" y="716"/>
                    <a:pt x="505" y="716"/>
                    <a:pt x="505" y="716"/>
                  </a:cubicBezTo>
                  <a:cubicBezTo>
                    <a:pt x="589" y="716"/>
                    <a:pt x="589" y="716"/>
                    <a:pt x="589" y="716"/>
                  </a:cubicBezTo>
                  <a:cubicBezTo>
                    <a:pt x="589" y="674"/>
                    <a:pt x="589" y="674"/>
                    <a:pt x="589" y="674"/>
                  </a:cubicBezTo>
                  <a:cubicBezTo>
                    <a:pt x="505" y="674"/>
                    <a:pt x="505" y="674"/>
                    <a:pt x="505" y="674"/>
                  </a:cubicBezTo>
                  <a:cubicBezTo>
                    <a:pt x="505" y="590"/>
                    <a:pt x="505" y="590"/>
                    <a:pt x="505" y="590"/>
                  </a:cubicBezTo>
                  <a:cubicBezTo>
                    <a:pt x="589" y="590"/>
                    <a:pt x="589" y="590"/>
                    <a:pt x="589" y="590"/>
                  </a:cubicBezTo>
                  <a:cubicBezTo>
                    <a:pt x="589" y="548"/>
                    <a:pt x="589" y="548"/>
                    <a:pt x="589" y="548"/>
                  </a:cubicBezTo>
                  <a:cubicBezTo>
                    <a:pt x="505" y="548"/>
                    <a:pt x="505" y="548"/>
                    <a:pt x="505" y="548"/>
                  </a:cubicBezTo>
                  <a:cubicBezTo>
                    <a:pt x="505" y="464"/>
                    <a:pt x="505" y="464"/>
                    <a:pt x="505" y="464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89" y="421"/>
                    <a:pt x="589" y="421"/>
                    <a:pt x="589" y="421"/>
                  </a:cubicBezTo>
                  <a:cubicBezTo>
                    <a:pt x="505" y="421"/>
                    <a:pt x="505" y="421"/>
                    <a:pt x="505" y="421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89" y="337"/>
                    <a:pt x="589" y="337"/>
                    <a:pt x="589" y="337"/>
                  </a:cubicBezTo>
                  <a:cubicBezTo>
                    <a:pt x="589" y="295"/>
                    <a:pt x="589" y="295"/>
                    <a:pt x="589" y="295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5" y="211"/>
                    <a:pt x="505" y="211"/>
                    <a:pt x="505" y="211"/>
                  </a:cubicBezTo>
                  <a:cubicBezTo>
                    <a:pt x="589" y="211"/>
                    <a:pt x="589" y="211"/>
                    <a:pt x="589" y="211"/>
                  </a:cubicBezTo>
                  <a:cubicBezTo>
                    <a:pt x="589" y="169"/>
                    <a:pt x="589" y="169"/>
                    <a:pt x="589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43"/>
                    <a:pt x="505" y="43"/>
                    <a:pt x="505" y="43"/>
                  </a:cubicBezTo>
                  <a:cubicBezTo>
                    <a:pt x="758" y="43"/>
                    <a:pt x="758" y="43"/>
                    <a:pt x="758" y="43"/>
                  </a:cubicBezTo>
                  <a:lnTo>
                    <a:pt x="758" y="969"/>
                  </a:lnTo>
                  <a:close/>
                  <a:moveTo>
                    <a:pt x="165" y="52"/>
                  </a:moveTo>
                  <a:cubicBezTo>
                    <a:pt x="157" y="40"/>
                    <a:pt x="138" y="40"/>
                    <a:pt x="130" y="5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1" y="245"/>
                    <a:pt x="0" y="249"/>
                    <a:pt x="0" y="253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922"/>
                    <a:pt x="47" y="969"/>
                    <a:pt x="105" y="969"/>
                  </a:cubicBezTo>
                  <a:cubicBezTo>
                    <a:pt x="189" y="969"/>
                    <a:pt x="189" y="969"/>
                    <a:pt x="189" y="969"/>
                  </a:cubicBezTo>
                  <a:cubicBezTo>
                    <a:pt x="248" y="969"/>
                    <a:pt x="295" y="922"/>
                    <a:pt x="295" y="86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5" y="249"/>
                    <a:pt x="293" y="245"/>
                    <a:pt x="291" y="241"/>
                  </a:cubicBezTo>
                  <a:lnTo>
                    <a:pt x="165" y="52"/>
                  </a:lnTo>
                  <a:close/>
                  <a:moveTo>
                    <a:pt x="147" y="102"/>
                  </a:moveTo>
                  <a:cubicBezTo>
                    <a:pt x="178" y="148"/>
                    <a:pt x="178" y="148"/>
                    <a:pt x="178" y="148"/>
                  </a:cubicBezTo>
                  <a:cubicBezTo>
                    <a:pt x="117" y="148"/>
                    <a:pt x="117" y="148"/>
                    <a:pt x="117" y="148"/>
                  </a:cubicBezTo>
                  <a:lnTo>
                    <a:pt x="147" y="102"/>
                  </a:lnTo>
                  <a:close/>
                  <a:moveTo>
                    <a:pt x="42" y="347"/>
                  </a:moveTo>
                  <a:cubicBezTo>
                    <a:pt x="55" y="354"/>
                    <a:pt x="69" y="358"/>
                    <a:pt x="84" y="358"/>
                  </a:cubicBezTo>
                  <a:cubicBezTo>
                    <a:pt x="84" y="716"/>
                    <a:pt x="84" y="716"/>
                    <a:pt x="84" y="716"/>
                  </a:cubicBezTo>
                  <a:cubicBezTo>
                    <a:pt x="42" y="716"/>
                    <a:pt x="42" y="716"/>
                    <a:pt x="42" y="716"/>
                  </a:cubicBezTo>
                  <a:lnTo>
                    <a:pt x="42" y="347"/>
                  </a:lnTo>
                  <a:close/>
                  <a:moveTo>
                    <a:pt x="253" y="864"/>
                  </a:moveTo>
                  <a:cubicBezTo>
                    <a:pt x="253" y="898"/>
                    <a:pt x="224" y="927"/>
                    <a:pt x="189" y="927"/>
                  </a:cubicBezTo>
                  <a:cubicBezTo>
                    <a:pt x="105" y="927"/>
                    <a:pt x="105" y="927"/>
                    <a:pt x="105" y="927"/>
                  </a:cubicBezTo>
                  <a:cubicBezTo>
                    <a:pt x="70" y="927"/>
                    <a:pt x="42" y="898"/>
                    <a:pt x="42" y="864"/>
                  </a:cubicBezTo>
                  <a:cubicBezTo>
                    <a:pt x="42" y="843"/>
                    <a:pt x="42" y="843"/>
                    <a:pt x="42" y="843"/>
                  </a:cubicBezTo>
                  <a:cubicBezTo>
                    <a:pt x="253" y="843"/>
                    <a:pt x="253" y="843"/>
                    <a:pt x="253" y="843"/>
                  </a:cubicBezTo>
                  <a:lnTo>
                    <a:pt x="253" y="864"/>
                  </a:lnTo>
                  <a:close/>
                  <a:moveTo>
                    <a:pt x="253" y="800"/>
                  </a:moveTo>
                  <a:cubicBezTo>
                    <a:pt x="42" y="800"/>
                    <a:pt x="42" y="800"/>
                    <a:pt x="42" y="800"/>
                  </a:cubicBezTo>
                  <a:cubicBezTo>
                    <a:pt x="42" y="758"/>
                    <a:pt x="42" y="758"/>
                    <a:pt x="42" y="758"/>
                  </a:cubicBezTo>
                  <a:cubicBezTo>
                    <a:pt x="253" y="758"/>
                    <a:pt x="253" y="758"/>
                    <a:pt x="253" y="758"/>
                  </a:cubicBezTo>
                  <a:lnTo>
                    <a:pt x="253" y="800"/>
                  </a:lnTo>
                  <a:close/>
                  <a:moveTo>
                    <a:pt x="126" y="716"/>
                  </a:moveTo>
                  <a:cubicBezTo>
                    <a:pt x="126" y="347"/>
                    <a:pt x="126" y="347"/>
                    <a:pt x="126" y="347"/>
                  </a:cubicBezTo>
                  <a:cubicBezTo>
                    <a:pt x="134" y="342"/>
                    <a:pt x="141" y="337"/>
                    <a:pt x="147" y="330"/>
                  </a:cubicBezTo>
                  <a:cubicBezTo>
                    <a:pt x="153" y="337"/>
                    <a:pt x="160" y="342"/>
                    <a:pt x="168" y="347"/>
                  </a:cubicBezTo>
                  <a:cubicBezTo>
                    <a:pt x="168" y="716"/>
                    <a:pt x="168" y="716"/>
                    <a:pt x="168" y="716"/>
                  </a:cubicBezTo>
                  <a:lnTo>
                    <a:pt x="126" y="716"/>
                  </a:lnTo>
                  <a:close/>
                  <a:moveTo>
                    <a:pt x="253" y="716"/>
                  </a:moveTo>
                  <a:cubicBezTo>
                    <a:pt x="211" y="716"/>
                    <a:pt x="211" y="716"/>
                    <a:pt x="211" y="716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26" y="358"/>
                    <a:pt x="240" y="354"/>
                    <a:pt x="253" y="347"/>
                  </a:cubicBezTo>
                  <a:lnTo>
                    <a:pt x="253" y="716"/>
                  </a:lnTo>
                  <a:close/>
                  <a:moveTo>
                    <a:pt x="253" y="274"/>
                  </a:moveTo>
                  <a:cubicBezTo>
                    <a:pt x="253" y="297"/>
                    <a:pt x="234" y="316"/>
                    <a:pt x="211" y="316"/>
                  </a:cubicBezTo>
                  <a:cubicBezTo>
                    <a:pt x="187" y="316"/>
                    <a:pt x="168" y="297"/>
                    <a:pt x="168" y="274"/>
                  </a:cubicBezTo>
                  <a:cubicBezTo>
                    <a:pt x="168" y="262"/>
                    <a:pt x="159" y="253"/>
                    <a:pt x="147" y="253"/>
                  </a:cubicBezTo>
                  <a:cubicBezTo>
                    <a:pt x="136" y="253"/>
                    <a:pt x="126" y="262"/>
                    <a:pt x="126" y="274"/>
                  </a:cubicBezTo>
                  <a:cubicBezTo>
                    <a:pt x="126" y="297"/>
                    <a:pt x="107" y="316"/>
                    <a:pt x="84" y="316"/>
                  </a:cubicBezTo>
                  <a:cubicBezTo>
                    <a:pt x="61" y="316"/>
                    <a:pt x="42" y="297"/>
                    <a:pt x="42" y="274"/>
                  </a:cubicBezTo>
                  <a:cubicBezTo>
                    <a:pt x="42" y="259"/>
                    <a:pt x="42" y="259"/>
                    <a:pt x="42" y="259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206" y="190"/>
                    <a:pt x="206" y="190"/>
                    <a:pt x="206" y="190"/>
                  </a:cubicBezTo>
                  <a:cubicBezTo>
                    <a:pt x="253" y="259"/>
                    <a:pt x="253" y="259"/>
                    <a:pt x="253" y="259"/>
                  </a:cubicBezTo>
                  <a:lnTo>
                    <a:pt x="253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7200" y="3102716"/>
            <a:ext cx="3012418" cy="685713"/>
            <a:chOff x="660065" y="2903194"/>
            <a:chExt cx="3012418" cy="685713"/>
          </a:xfrm>
        </p:grpSpPr>
        <p:sp>
          <p:nvSpPr>
            <p:cNvPr id="49" name="Oval 48"/>
            <p:cNvSpPr/>
            <p:nvPr/>
          </p:nvSpPr>
          <p:spPr>
            <a:xfrm>
              <a:off x="660065" y="2903194"/>
              <a:ext cx="572448" cy="5724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3"/>
            <p:cNvSpPr>
              <a:spLocks noChangeAspect="1" noEditPoints="1"/>
            </p:cNvSpPr>
            <p:nvPr/>
          </p:nvSpPr>
          <p:spPr bwMode="auto">
            <a:xfrm>
              <a:off x="798267" y="3045632"/>
              <a:ext cx="296044" cy="287572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5465" y="2999515"/>
              <a:ext cx="2317018" cy="5893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 smtClean="0"/>
                <a:t>Fast running time</a:t>
              </a:r>
              <a:endParaRPr lang="en-US" sz="1600" dirty="0"/>
            </a:p>
            <a:p>
              <a:pPr>
                <a:lnSpc>
                  <a:spcPct val="85000"/>
                </a:lnSpc>
              </a:pPr>
              <a:r>
                <a:rPr lang="en-US" sz="1100" dirty="0" smtClean="0"/>
                <a:t>About 5 minutes to extract features for 2000 images</a:t>
              </a:r>
              <a:endParaRPr lang="en-US" sz="1100" dirty="0">
                <a:solidFill>
                  <a:srgbClr val="434343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7200" y="2245418"/>
            <a:ext cx="3071654" cy="685414"/>
            <a:chOff x="660065" y="2071786"/>
            <a:chExt cx="3071654" cy="685414"/>
          </a:xfrm>
        </p:grpSpPr>
        <p:sp>
          <p:nvSpPr>
            <p:cNvPr id="48" name="Oval 47"/>
            <p:cNvSpPr/>
            <p:nvPr/>
          </p:nvSpPr>
          <p:spPr>
            <a:xfrm>
              <a:off x="660065" y="2071786"/>
              <a:ext cx="572448" cy="572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41"/>
            <p:cNvSpPr>
              <a:spLocks noChangeAspect="1" noEditPoints="1"/>
            </p:cNvSpPr>
            <p:nvPr/>
          </p:nvSpPr>
          <p:spPr bwMode="auto">
            <a:xfrm>
              <a:off x="798267" y="2189607"/>
              <a:ext cx="296044" cy="358748"/>
            </a:xfrm>
            <a:custGeom>
              <a:avLst/>
              <a:gdLst>
                <a:gd name="T0" fmla="*/ 487 w 800"/>
                <a:gd name="T1" fmla="*/ 761 h 969"/>
                <a:gd name="T2" fmla="*/ 487 w 800"/>
                <a:gd name="T3" fmla="*/ 605 h 969"/>
                <a:gd name="T4" fmla="*/ 136 w 800"/>
                <a:gd name="T5" fmla="*/ 254 h 969"/>
                <a:gd name="T6" fmla="*/ 275 w 800"/>
                <a:gd name="T7" fmla="*/ 254 h 969"/>
                <a:gd name="T8" fmla="*/ 275 w 800"/>
                <a:gd name="T9" fmla="*/ 211 h 969"/>
                <a:gd name="T10" fmla="*/ 64 w 800"/>
                <a:gd name="T11" fmla="*/ 211 h 969"/>
                <a:gd name="T12" fmla="*/ 64 w 800"/>
                <a:gd name="T13" fmla="*/ 423 h 969"/>
                <a:gd name="T14" fmla="*/ 106 w 800"/>
                <a:gd name="T15" fmla="*/ 423 h 969"/>
                <a:gd name="T16" fmla="*/ 106 w 800"/>
                <a:gd name="T17" fmla="*/ 283 h 969"/>
                <a:gd name="T18" fmla="*/ 445 w 800"/>
                <a:gd name="T19" fmla="*/ 622 h 969"/>
                <a:gd name="T20" fmla="*/ 445 w 800"/>
                <a:gd name="T21" fmla="*/ 761 h 969"/>
                <a:gd name="T22" fmla="*/ 360 w 800"/>
                <a:gd name="T23" fmla="*/ 863 h 969"/>
                <a:gd name="T24" fmla="*/ 466 w 800"/>
                <a:gd name="T25" fmla="*/ 969 h 969"/>
                <a:gd name="T26" fmla="*/ 572 w 800"/>
                <a:gd name="T27" fmla="*/ 863 h 969"/>
                <a:gd name="T28" fmla="*/ 487 w 800"/>
                <a:gd name="T29" fmla="*/ 761 h 969"/>
                <a:gd name="T30" fmla="*/ 466 w 800"/>
                <a:gd name="T31" fmla="*/ 931 h 969"/>
                <a:gd name="T32" fmla="*/ 403 w 800"/>
                <a:gd name="T33" fmla="*/ 867 h 969"/>
                <a:gd name="T34" fmla="*/ 466 w 800"/>
                <a:gd name="T35" fmla="*/ 804 h 969"/>
                <a:gd name="T36" fmla="*/ 529 w 800"/>
                <a:gd name="T37" fmla="*/ 867 h 969"/>
                <a:gd name="T38" fmla="*/ 466 w 800"/>
                <a:gd name="T39" fmla="*/ 931 h 969"/>
                <a:gd name="T40" fmla="*/ 178 w 800"/>
                <a:gd name="T41" fmla="*/ 592 h 969"/>
                <a:gd name="T42" fmla="*/ 106 w 800"/>
                <a:gd name="T43" fmla="*/ 668 h 969"/>
                <a:gd name="T44" fmla="*/ 30 w 800"/>
                <a:gd name="T45" fmla="*/ 592 h 969"/>
                <a:gd name="T46" fmla="*/ 0 w 800"/>
                <a:gd name="T47" fmla="*/ 622 h 969"/>
                <a:gd name="T48" fmla="*/ 77 w 800"/>
                <a:gd name="T49" fmla="*/ 698 h 969"/>
                <a:gd name="T50" fmla="*/ 0 w 800"/>
                <a:gd name="T51" fmla="*/ 770 h 969"/>
                <a:gd name="T52" fmla="*/ 30 w 800"/>
                <a:gd name="T53" fmla="*/ 800 h 969"/>
                <a:gd name="T54" fmla="*/ 106 w 800"/>
                <a:gd name="T55" fmla="*/ 728 h 969"/>
                <a:gd name="T56" fmla="*/ 178 w 800"/>
                <a:gd name="T57" fmla="*/ 800 h 969"/>
                <a:gd name="T58" fmla="*/ 208 w 800"/>
                <a:gd name="T59" fmla="*/ 770 h 969"/>
                <a:gd name="T60" fmla="*/ 136 w 800"/>
                <a:gd name="T61" fmla="*/ 698 h 969"/>
                <a:gd name="T62" fmla="*/ 208 w 800"/>
                <a:gd name="T63" fmla="*/ 622 h 969"/>
                <a:gd name="T64" fmla="*/ 178 w 800"/>
                <a:gd name="T65" fmla="*/ 592 h 969"/>
                <a:gd name="T66" fmla="*/ 800 w 800"/>
                <a:gd name="T67" fmla="*/ 325 h 969"/>
                <a:gd name="T68" fmla="*/ 771 w 800"/>
                <a:gd name="T69" fmla="*/ 296 h 969"/>
                <a:gd name="T70" fmla="*/ 699 w 800"/>
                <a:gd name="T71" fmla="*/ 372 h 969"/>
                <a:gd name="T72" fmla="*/ 623 w 800"/>
                <a:gd name="T73" fmla="*/ 296 h 969"/>
                <a:gd name="T74" fmla="*/ 593 w 800"/>
                <a:gd name="T75" fmla="*/ 325 h 969"/>
                <a:gd name="T76" fmla="*/ 669 w 800"/>
                <a:gd name="T77" fmla="*/ 402 h 969"/>
                <a:gd name="T78" fmla="*/ 593 w 800"/>
                <a:gd name="T79" fmla="*/ 474 h 969"/>
                <a:gd name="T80" fmla="*/ 623 w 800"/>
                <a:gd name="T81" fmla="*/ 503 h 969"/>
                <a:gd name="T82" fmla="*/ 699 w 800"/>
                <a:gd name="T83" fmla="*/ 431 h 969"/>
                <a:gd name="T84" fmla="*/ 771 w 800"/>
                <a:gd name="T85" fmla="*/ 503 h 969"/>
                <a:gd name="T86" fmla="*/ 800 w 800"/>
                <a:gd name="T87" fmla="*/ 474 h 969"/>
                <a:gd name="T88" fmla="*/ 729 w 800"/>
                <a:gd name="T89" fmla="*/ 402 h 969"/>
                <a:gd name="T90" fmla="*/ 800 w 800"/>
                <a:gd name="T91" fmla="*/ 325 h 969"/>
                <a:gd name="T92" fmla="*/ 559 w 800"/>
                <a:gd name="T93" fmla="*/ 0 h 969"/>
                <a:gd name="T94" fmla="*/ 487 w 800"/>
                <a:gd name="T95" fmla="*/ 76 h 969"/>
                <a:gd name="T96" fmla="*/ 411 w 800"/>
                <a:gd name="T97" fmla="*/ 0 h 969"/>
                <a:gd name="T98" fmla="*/ 381 w 800"/>
                <a:gd name="T99" fmla="*/ 29 h 969"/>
                <a:gd name="T100" fmla="*/ 458 w 800"/>
                <a:gd name="T101" fmla="*/ 105 h 969"/>
                <a:gd name="T102" fmla="*/ 381 w 800"/>
                <a:gd name="T103" fmla="*/ 177 h 969"/>
                <a:gd name="T104" fmla="*/ 411 w 800"/>
                <a:gd name="T105" fmla="*/ 207 h 969"/>
                <a:gd name="T106" fmla="*/ 487 w 800"/>
                <a:gd name="T107" fmla="*/ 135 h 969"/>
                <a:gd name="T108" fmla="*/ 559 w 800"/>
                <a:gd name="T109" fmla="*/ 207 h 969"/>
                <a:gd name="T110" fmla="*/ 589 w 800"/>
                <a:gd name="T111" fmla="*/ 177 h 969"/>
                <a:gd name="T112" fmla="*/ 517 w 800"/>
                <a:gd name="T113" fmla="*/ 105 h 969"/>
                <a:gd name="T114" fmla="*/ 589 w 800"/>
                <a:gd name="T115" fmla="*/ 29 h 969"/>
                <a:gd name="T116" fmla="*/ 559 w 800"/>
                <a:gd name="T117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" h="969">
                  <a:moveTo>
                    <a:pt x="487" y="761"/>
                  </a:moveTo>
                  <a:cubicBezTo>
                    <a:pt x="487" y="605"/>
                    <a:pt x="487" y="605"/>
                    <a:pt x="487" y="605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283"/>
                    <a:pt x="106" y="283"/>
                    <a:pt x="106" y="283"/>
                  </a:cubicBezTo>
                  <a:cubicBezTo>
                    <a:pt x="445" y="622"/>
                    <a:pt x="445" y="622"/>
                    <a:pt x="445" y="622"/>
                  </a:cubicBezTo>
                  <a:cubicBezTo>
                    <a:pt x="445" y="761"/>
                    <a:pt x="445" y="761"/>
                    <a:pt x="445" y="761"/>
                  </a:cubicBezTo>
                  <a:cubicBezTo>
                    <a:pt x="398" y="770"/>
                    <a:pt x="360" y="812"/>
                    <a:pt x="360" y="863"/>
                  </a:cubicBezTo>
                  <a:cubicBezTo>
                    <a:pt x="360" y="922"/>
                    <a:pt x="407" y="969"/>
                    <a:pt x="466" y="969"/>
                  </a:cubicBezTo>
                  <a:cubicBezTo>
                    <a:pt x="525" y="969"/>
                    <a:pt x="572" y="922"/>
                    <a:pt x="572" y="863"/>
                  </a:cubicBezTo>
                  <a:cubicBezTo>
                    <a:pt x="572" y="817"/>
                    <a:pt x="534" y="774"/>
                    <a:pt x="487" y="761"/>
                  </a:cubicBezTo>
                  <a:close/>
                  <a:moveTo>
                    <a:pt x="466" y="931"/>
                  </a:moveTo>
                  <a:cubicBezTo>
                    <a:pt x="432" y="931"/>
                    <a:pt x="403" y="901"/>
                    <a:pt x="403" y="867"/>
                  </a:cubicBezTo>
                  <a:cubicBezTo>
                    <a:pt x="403" y="834"/>
                    <a:pt x="428" y="804"/>
                    <a:pt x="466" y="804"/>
                  </a:cubicBezTo>
                  <a:cubicBezTo>
                    <a:pt x="504" y="804"/>
                    <a:pt x="529" y="834"/>
                    <a:pt x="529" y="867"/>
                  </a:cubicBezTo>
                  <a:cubicBezTo>
                    <a:pt x="529" y="901"/>
                    <a:pt x="500" y="931"/>
                    <a:pt x="466" y="931"/>
                  </a:cubicBezTo>
                  <a:close/>
                  <a:moveTo>
                    <a:pt x="178" y="592"/>
                  </a:moveTo>
                  <a:cubicBezTo>
                    <a:pt x="106" y="668"/>
                    <a:pt x="106" y="668"/>
                    <a:pt x="106" y="668"/>
                  </a:cubicBezTo>
                  <a:cubicBezTo>
                    <a:pt x="30" y="592"/>
                    <a:pt x="30" y="592"/>
                    <a:pt x="30" y="592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77" y="698"/>
                    <a:pt x="77" y="698"/>
                    <a:pt x="77" y="698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30" y="800"/>
                    <a:pt x="30" y="800"/>
                    <a:pt x="30" y="800"/>
                  </a:cubicBezTo>
                  <a:cubicBezTo>
                    <a:pt x="106" y="728"/>
                    <a:pt x="106" y="728"/>
                    <a:pt x="106" y="728"/>
                  </a:cubicBezTo>
                  <a:cubicBezTo>
                    <a:pt x="178" y="800"/>
                    <a:pt x="178" y="800"/>
                    <a:pt x="178" y="800"/>
                  </a:cubicBezTo>
                  <a:cubicBezTo>
                    <a:pt x="208" y="770"/>
                    <a:pt x="208" y="770"/>
                    <a:pt x="208" y="770"/>
                  </a:cubicBezTo>
                  <a:cubicBezTo>
                    <a:pt x="136" y="698"/>
                    <a:pt x="136" y="698"/>
                    <a:pt x="136" y="698"/>
                  </a:cubicBezTo>
                  <a:cubicBezTo>
                    <a:pt x="208" y="622"/>
                    <a:pt x="208" y="622"/>
                    <a:pt x="208" y="622"/>
                  </a:cubicBezTo>
                  <a:lnTo>
                    <a:pt x="178" y="592"/>
                  </a:lnTo>
                  <a:close/>
                  <a:moveTo>
                    <a:pt x="800" y="325"/>
                  </a:moveTo>
                  <a:cubicBezTo>
                    <a:pt x="771" y="296"/>
                    <a:pt x="771" y="296"/>
                    <a:pt x="771" y="296"/>
                  </a:cubicBezTo>
                  <a:cubicBezTo>
                    <a:pt x="699" y="372"/>
                    <a:pt x="699" y="372"/>
                    <a:pt x="699" y="372"/>
                  </a:cubicBezTo>
                  <a:cubicBezTo>
                    <a:pt x="623" y="296"/>
                    <a:pt x="623" y="296"/>
                    <a:pt x="623" y="296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669" y="402"/>
                    <a:pt x="669" y="402"/>
                    <a:pt x="669" y="402"/>
                  </a:cubicBezTo>
                  <a:cubicBezTo>
                    <a:pt x="593" y="474"/>
                    <a:pt x="593" y="474"/>
                    <a:pt x="593" y="474"/>
                  </a:cubicBezTo>
                  <a:cubicBezTo>
                    <a:pt x="623" y="503"/>
                    <a:pt x="623" y="503"/>
                    <a:pt x="623" y="503"/>
                  </a:cubicBezTo>
                  <a:cubicBezTo>
                    <a:pt x="699" y="431"/>
                    <a:pt x="699" y="431"/>
                    <a:pt x="699" y="431"/>
                  </a:cubicBezTo>
                  <a:cubicBezTo>
                    <a:pt x="771" y="503"/>
                    <a:pt x="771" y="503"/>
                    <a:pt x="771" y="503"/>
                  </a:cubicBezTo>
                  <a:cubicBezTo>
                    <a:pt x="800" y="474"/>
                    <a:pt x="800" y="474"/>
                    <a:pt x="800" y="474"/>
                  </a:cubicBezTo>
                  <a:cubicBezTo>
                    <a:pt x="729" y="402"/>
                    <a:pt x="729" y="402"/>
                    <a:pt x="729" y="402"/>
                  </a:cubicBezTo>
                  <a:lnTo>
                    <a:pt x="800" y="325"/>
                  </a:lnTo>
                  <a:close/>
                  <a:moveTo>
                    <a:pt x="559" y="0"/>
                  </a:moveTo>
                  <a:cubicBezTo>
                    <a:pt x="487" y="76"/>
                    <a:pt x="487" y="76"/>
                    <a:pt x="487" y="76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458" y="105"/>
                    <a:pt x="458" y="105"/>
                    <a:pt x="458" y="105"/>
                  </a:cubicBezTo>
                  <a:cubicBezTo>
                    <a:pt x="381" y="177"/>
                    <a:pt x="381" y="177"/>
                    <a:pt x="381" y="177"/>
                  </a:cubicBezTo>
                  <a:cubicBezTo>
                    <a:pt x="411" y="207"/>
                    <a:pt x="411" y="207"/>
                    <a:pt x="411" y="207"/>
                  </a:cubicBezTo>
                  <a:cubicBezTo>
                    <a:pt x="487" y="135"/>
                    <a:pt x="487" y="135"/>
                    <a:pt x="487" y="135"/>
                  </a:cubicBezTo>
                  <a:cubicBezTo>
                    <a:pt x="559" y="207"/>
                    <a:pt x="559" y="207"/>
                    <a:pt x="559" y="207"/>
                  </a:cubicBezTo>
                  <a:cubicBezTo>
                    <a:pt x="589" y="177"/>
                    <a:pt x="589" y="177"/>
                    <a:pt x="589" y="177"/>
                  </a:cubicBezTo>
                  <a:cubicBezTo>
                    <a:pt x="517" y="105"/>
                    <a:pt x="517" y="105"/>
                    <a:pt x="517" y="105"/>
                  </a:cubicBezTo>
                  <a:cubicBezTo>
                    <a:pt x="589" y="29"/>
                    <a:pt x="589" y="29"/>
                    <a:pt x="589" y="2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14701" y="2167808"/>
              <a:ext cx="2317018" cy="5893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 smtClean="0"/>
                <a:t>Easy to understand</a:t>
              </a:r>
              <a:endParaRPr lang="en-US" sz="1600" dirty="0"/>
            </a:p>
            <a:p>
              <a:pPr>
                <a:lnSpc>
                  <a:spcPct val="85000"/>
                </a:lnSpc>
              </a:pPr>
              <a:r>
                <a:rPr lang="en-US" sz="1100" dirty="0" smtClean="0"/>
                <a:t>GIST uses a easy way to build dimension</a:t>
              </a:r>
              <a:endParaRPr lang="en-US" sz="1100" dirty="0"/>
            </a:p>
          </p:txBody>
        </p:sp>
      </p:grpSp>
      <p:sp>
        <p:nvSpPr>
          <p:cNvPr id="63" name="Freeform 62"/>
          <p:cNvSpPr/>
          <p:nvPr/>
        </p:nvSpPr>
        <p:spPr>
          <a:xfrm rot="5400000">
            <a:off x="6700533" y="3903414"/>
            <a:ext cx="535073" cy="1396423"/>
          </a:xfrm>
          <a:custGeom>
            <a:avLst/>
            <a:gdLst>
              <a:gd name="connsiteX0" fmla="*/ 0 w 279117"/>
              <a:gd name="connsiteY0" fmla="*/ 1219693 h 1219693"/>
              <a:gd name="connsiteX1" fmla="*/ 279117 w 279117"/>
              <a:gd name="connsiteY1" fmla="*/ 1219693 h 1219693"/>
              <a:gd name="connsiteX2" fmla="*/ 279117 w 279117"/>
              <a:gd name="connsiteY2" fmla="*/ 0 h 1219693"/>
              <a:gd name="connsiteX3" fmla="*/ 449 w 279117"/>
              <a:gd name="connsiteY3" fmla="*/ 525561 h 1219693"/>
              <a:gd name="connsiteX4" fmla="*/ 0 w 279117"/>
              <a:gd name="connsiteY4" fmla="*/ 1219693 h 12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17" h="1219693">
                <a:moveTo>
                  <a:pt x="0" y="1219693"/>
                </a:moveTo>
                <a:lnTo>
                  <a:pt x="279117" y="1219693"/>
                </a:lnTo>
                <a:lnTo>
                  <a:pt x="279117" y="0"/>
                </a:lnTo>
                <a:lnTo>
                  <a:pt x="449" y="525561"/>
                </a:lnTo>
                <a:lnTo>
                  <a:pt x="0" y="121969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3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2" grpId="0" animBg="1"/>
      <p:bldP spid="16" grpId="0" animBg="1"/>
      <p:bldP spid="17" grpId="0" animBg="1"/>
      <p:bldP spid="24" grpId="0"/>
      <p:bldP spid="25" grpId="0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52580402"/>
              </p:ext>
            </p:extLst>
          </p:nvPr>
        </p:nvGraphicFramePr>
        <p:xfrm>
          <a:off x="155848" y="1253488"/>
          <a:ext cx="4848200" cy="340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reeform 6"/>
          <p:cNvSpPr/>
          <p:nvPr/>
        </p:nvSpPr>
        <p:spPr>
          <a:xfrm flipH="1">
            <a:off x="3987696" y="1682338"/>
            <a:ext cx="484505" cy="342992"/>
          </a:xfrm>
          <a:custGeom>
            <a:avLst/>
            <a:gdLst>
              <a:gd name="connsiteX0" fmla="*/ 670560 w 670560"/>
              <a:gd name="connsiteY0" fmla="*/ 304800 h 304800"/>
              <a:gd name="connsiteX1" fmla="*/ 345440 w 670560"/>
              <a:gd name="connsiteY1" fmla="*/ 0 h 304800"/>
              <a:gd name="connsiteX2" fmla="*/ 0 w 670560"/>
              <a:gd name="connsiteY2" fmla="*/ 0 h 304800"/>
              <a:gd name="connsiteX0" fmla="*/ 626054 w 626054"/>
              <a:gd name="connsiteY0" fmla="*/ 265258 h 265258"/>
              <a:gd name="connsiteX1" fmla="*/ 345440 w 626054"/>
              <a:gd name="connsiteY1" fmla="*/ 0 h 265258"/>
              <a:gd name="connsiteX2" fmla="*/ 0 w 626054"/>
              <a:gd name="connsiteY2" fmla="*/ 0 h 265258"/>
              <a:gd name="connsiteX0" fmla="*/ 626054 w 626054"/>
              <a:gd name="connsiteY0" fmla="*/ 278439 h 278439"/>
              <a:gd name="connsiteX1" fmla="*/ 345440 w 626054"/>
              <a:gd name="connsiteY1" fmla="*/ 0 h 278439"/>
              <a:gd name="connsiteX2" fmla="*/ 0 w 626054"/>
              <a:gd name="connsiteY2" fmla="*/ 0 h 278439"/>
              <a:gd name="connsiteX0" fmla="*/ 548910 w 548910"/>
              <a:gd name="connsiteY0" fmla="*/ 304800 h 304800"/>
              <a:gd name="connsiteX1" fmla="*/ 345440 w 548910"/>
              <a:gd name="connsiteY1" fmla="*/ 0 h 304800"/>
              <a:gd name="connsiteX2" fmla="*/ 0 w 54891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10" h="304800">
                <a:moveTo>
                  <a:pt x="548910" y="304800"/>
                </a:moveTo>
                <a:lnTo>
                  <a:pt x="345440" y="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429202"/>
            <a:ext cx="190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25% Test Set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705" y="434177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75% Training Set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6330" y="188640"/>
            <a:ext cx="50017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500" dirty="0" smtClean="0"/>
              <a:t>Algorithm Training Progress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3714" y="2240868"/>
            <a:ext cx="436477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Split the data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Run the CV on the training </a:t>
            </a:r>
            <a:r>
              <a:rPr lang="en-US" sz="2200" dirty="0"/>
              <a:t>s</a:t>
            </a:r>
            <a:r>
              <a:rPr lang="en-US" sz="2200" dirty="0" smtClean="0"/>
              <a:t>et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Select the parameters with lowest CV error rate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Use the selected parameters to train the entire training set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Compare the CV error and test error to detect the overfitting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Modify and improve the model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09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90" y="163156"/>
            <a:ext cx="7772400" cy="817561"/>
          </a:xfrm>
        </p:spPr>
        <p:txBody>
          <a:bodyPr/>
          <a:lstStyle/>
          <a:p>
            <a:r>
              <a:rPr lang="en-US" sz="2400" dirty="0"/>
              <a:t>Model Comparison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90802" y="2434089"/>
            <a:ext cx="1121227" cy="704941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71800" y="3394886"/>
            <a:ext cx="790619" cy="46485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85951" y="3859738"/>
            <a:ext cx="362757" cy="50242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808872" y="2234812"/>
            <a:ext cx="500504" cy="45247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64886" y="3586523"/>
            <a:ext cx="1288980" cy="2337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Oval 4"/>
          <p:cNvSpPr/>
          <p:nvPr/>
        </p:nvSpPr>
        <p:spPr>
          <a:xfrm>
            <a:off x="5226285" y="1414008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Random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Forest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27884" y="2434090"/>
            <a:ext cx="1442847" cy="149109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350" dirty="0" smtClean="0">
                <a:solidFill>
                  <a:schemeClr val="bg1"/>
                </a:solidFill>
              </a:rPr>
              <a:t>SIFT</a:t>
            </a:r>
          </a:p>
          <a:p>
            <a:pPr algn="ctr">
              <a:lnSpc>
                <a:spcPct val="89000"/>
              </a:lnSpc>
            </a:pPr>
            <a:r>
              <a:rPr lang="en-US" sz="1350" dirty="0" smtClean="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89000"/>
              </a:lnSpc>
            </a:pPr>
            <a:r>
              <a:rPr lang="en-US" sz="1350" dirty="0" smtClean="0">
                <a:solidFill>
                  <a:schemeClr val="bg1"/>
                </a:solidFill>
              </a:rPr>
              <a:t>GIST</a:t>
            </a:r>
            <a:endParaRPr lang="en-US" sz="1350" dirty="0">
              <a:solidFill>
                <a:schemeClr val="bg1"/>
              </a:solidFill>
            </a:endParaRPr>
          </a:p>
        </p:txBody>
      </p:sp>
      <p:sp useBgFill="1">
        <p:nvSpPr>
          <p:cNvPr id="43" name="Oval 42"/>
          <p:cNvSpPr/>
          <p:nvPr/>
        </p:nvSpPr>
        <p:spPr>
          <a:xfrm>
            <a:off x="1638837" y="1600202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GBM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(Baseline)</a:t>
            </a:r>
          </a:p>
          <a:p>
            <a:pPr algn="ctr">
              <a:lnSpc>
                <a:spcPct val="89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45" name="Oval 44"/>
          <p:cNvSpPr/>
          <p:nvPr/>
        </p:nvSpPr>
        <p:spPr>
          <a:xfrm>
            <a:off x="1790006" y="3615041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20" dirty="0" err="1">
                <a:solidFill>
                  <a:srgbClr val="FFFFFF"/>
                </a:solidFill>
              </a:rPr>
              <a:t>XGBoost</a:t>
            </a:r>
            <a:endParaRPr lang="en-US" sz="1000" spc="-20" dirty="0">
              <a:solidFill>
                <a:srgbClr val="FFFFFF"/>
              </a:solidFill>
            </a:endParaRPr>
          </a:p>
        </p:txBody>
      </p:sp>
      <p:sp useBgFill="1">
        <p:nvSpPr>
          <p:cNvPr id="46" name="Oval 45"/>
          <p:cNvSpPr/>
          <p:nvPr/>
        </p:nvSpPr>
        <p:spPr>
          <a:xfrm>
            <a:off x="4363086" y="4304244"/>
            <a:ext cx="1048881" cy="1127192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Non-linear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SVM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47" name="Oval 46"/>
          <p:cNvSpPr/>
          <p:nvPr/>
        </p:nvSpPr>
        <p:spPr>
          <a:xfrm>
            <a:off x="5989142" y="3121793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Linear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SVM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4" grpId="0" animBg="1"/>
          <p:bldP spid="43" grpId="0" animBg="1"/>
          <p:bldP spid="45" grpId="0" animBg="1"/>
          <p:bldP spid="46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4" grpId="0" animBg="1"/>
          <p:bldP spid="43" grpId="0" animBg="1"/>
          <p:bldP spid="45" grpId="0" animBg="1"/>
          <p:bldP spid="46" grpId="0" animBg="1"/>
          <p:bldP spid="4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75598"/>
              </p:ext>
            </p:extLst>
          </p:nvPr>
        </p:nvGraphicFramePr>
        <p:xfrm>
          <a:off x="539552" y="1104642"/>
          <a:ext cx="8064896" cy="5436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117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46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467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FEATURES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ALGORITHMS</a:t>
                      </a:r>
                      <a:endParaRPr lang="en-US" sz="1200" b="0" cap="none" spc="-20" baseline="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ERROR RATE (CV)</a:t>
                      </a:r>
                      <a:endParaRPr lang="en-US" sz="1200" b="0" cap="none" spc="-20" baseline="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RUNNING TIME</a:t>
                      </a:r>
                      <a:endParaRPr lang="en-US" sz="1200" b="0" cap="none" spc="-20" baseline="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Gradient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Boosting Machine (GBM)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27.1%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18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Random Forest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27.3%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5-6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XGBoost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23.8%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49.39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24.6%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~30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Non-linear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21.4%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~30</a:t>
                      </a:r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Gradient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Boosting Machine (GBM)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14%</a:t>
                      </a:r>
                      <a:endParaRPr lang="en-US" sz="1200" b="0" kern="120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Random Forest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14.8%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1-2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XGBoost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14.2%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4.45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14.5%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~10</a:t>
                      </a:r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Non-linear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15.1%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~10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Model Comparison</a:t>
            </a:r>
            <a:endParaRPr lang="en-US" sz="25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71641" y="4666840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771642" y="5193196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771642" y="5729786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773815" y="4140484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28700" y="5049180"/>
            <a:ext cx="7486600" cy="41888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85390" y="6165304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82" y="846347"/>
            <a:ext cx="7772400" cy="81756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Final Model  VS Baseline Model</a:t>
            </a:r>
            <a:br>
              <a:rPr lang="en-US" sz="2500" dirty="0" smtClean="0"/>
            </a:br>
            <a:endParaRPr lang="en-US" sz="2500" dirty="0"/>
          </a:p>
        </p:txBody>
      </p:sp>
      <p:graphicFrame>
        <p:nvGraphicFramePr>
          <p:cNvPr id="86" name="Chart 85"/>
          <p:cNvGraphicFramePr/>
          <p:nvPr>
            <p:extLst>
              <p:ext uri="{D42A27DB-BD31-4B8C-83A1-F6EECF244321}">
                <p14:modId xmlns:p14="http://schemas.microsoft.com/office/powerpoint/2010/main" val="1965251816"/>
              </p:ext>
            </p:extLst>
          </p:nvPr>
        </p:nvGraphicFramePr>
        <p:xfrm>
          <a:off x="2555776" y="2168860"/>
          <a:ext cx="612068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1224" y="260899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Running time</a:t>
            </a:r>
            <a:endParaRPr lang="en-US"/>
          </a:p>
        </p:txBody>
      </p:sp>
      <p:sp>
        <p:nvSpPr>
          <p:cNvPr id="88" name="Freeform 17"/>
          <p:cNvSpPr>
            <a:spLocks noEditPoints="1"/>
          </p:cNvSpPr>
          <p:nvPr/>
        </p:nvSpPr>
        <p:spPr bwMode="auto">
          <a:xfrm>
            <a:off x="2210188" y="2700004"/>
            <a:ext cx="344259" cy="335479"/>
          </a:xfrm>
          <a:custGeom>
            <a:avLst/>
            <a:gdLst>
              <a:gd name="T0" fmla="*/ 199 w 800"/>
              <a:gd name="T1" fmla="*/ 146 h 778"/>
              <a:gd name="T2" fmla="*/ 153 w 800"/>
              <a:gd name="T3" fmla="*/ 146 h 778"/>
              <a:gd name="T4" fmla="*/ 94 w 800"/>
              <a:gd name="T5" fmla="*/ 389 h 778"/>
              <a:gd name="T6" fmla="*/ 153 w 800"/>
              <a:gd name="T7" fmla="*/ 632 h 778"/>
              <a:gd name="T8" fmla="*/ 199 w 800"/>
              <a:gd name="T9" fmla="*/ 632 h 778"/>
              <a:gd name="T10" fmla="*/ 257 w 800"/>
              <a:gd name="T11" fmla="*/ 389 h 778"/>
              <a:gd name="T12" fmla="*/ 176 w 800"/>
              <a:gd name="T13" fmla="*/ 425 h 778"/>
              <a:gd name="T14" fmla="*/ 176 w 800"/>
              <a:gd name="T15" fmla="*/ 353 h 778"/>
              <a:gd name="T16" fmla="*/ 176 w 800"/>
              <a:gd name="T17" fmla="*/ 425 h 778"/>
              <a:gd name="T18" fmla="*/ 318 w 800"/>
              <a:gd name="T19" fmla="*/ 184 h 778"/>
              <a:gd name="T20" fmla="*/ 377 w 800"/>
              <a:gd name="T21" fmla="*/ 632 h 778"/>
              <a:gd name="T22" fmla="*/ 422 w 800"/>
              <a:gd name="T23" fmla="*/ 632 h 778"/>
              <a:gd name="T24" fmla="*/ 481 w 800"/>
              <a:gd name="T25" fmla="*/ 184 h 778"/>
              <a:gd name="T26" fmla="*/ 400 w 800"/>
              <a:gd name="T27" fmla="*/ 220 h 778"/>
              <a:gd name="T28" fmla="*/ 400 w 800"/>
              <a:gd name="T29" fmla="*/ 148 h 778"/>
              <a:gd name="T30" fmla="*/ 400 w 800"/>
              <a:gd name="T31" fmla="*/ 220 h 778"/>
              <a:gd name="T32" fmla="*/ 119 w 800"/>
              <a:gd name="T33" fmla="*/ 0 h 778"/>
              <a:gd name="T34" fmla="*/ 0 w 800"/>
              <a:gd name="T35" fmla="*/ 659 h 778"/>
              <a:gd name="T36" fmla="*/ 681 w 800"/>
              <a:gd name="T37" fmla="*/ 778 h 778"/>
              <a:gd name="T38" fmla="*/ 800 w 800"/>
              <a:gd name="T39" fmla="*/ 119 h 778"/>
              <a:gd name="T40" fmla="*/ 754 w 800"/>
              <a:gd name="T41" fmla="*/ 659 h 778"/>
              <a:gd name="T42" fmla="*/ 119 w 800"/>
              <a:gd name="T43" fmla="*/ 732 h 778"/>
              <a:gd name="T44" fmla="*/ 45 w 800"/>
              <a:gd name="T45" fmla="*/ 119 h 778"/>
              <a:gd name="T46" fmla="*/ 681 w 800"/>
              <a:gd name="T47" fmla="*/ 45 h 778"/>
              <a:gd name="T48" fmla="*/ 754 w 800"/>
              <a:gd name="T49" fmla="*/ 659 h 778"/>
              <a:gd name="T50" fmla="*/ 646 w 800"/>
              <a:gd name="T51" fmla="*/ 146 h 778"/>
              <a:gd name="T52" fmla="*/ 601 w 800"/>
              <a:gd name="T53" fmla="*/ 146 h 778"/>
              <a:gd name="T54" fmla="*/ 542 w 800"/>
              <a:gd name="T55" fmla="*/ 478 h 778"/>
              <a:gd name="T56" fmla="*/ 601 w 800"/>
              <a:gd name="T57" fmla="*/ 632 h 778"/>
              <a:gd name="T58" fmla="*/ 646 w 800"/>
              <a:gd name="T59" fmla="*/ 632 h 778"/>
              <a:gd name="T60" fmla="*/ 705 w 800"/>
              <a:gd name="T61" fmla="*/ 478 h 778"/>
              <a:gd name="T62" fmla="*/ 623 w 800"/>
              <a:gd name="T63" fmla="*/ 514 h 778"/>
              <a:gd name="T64" fmla="*/ 623 w 800"/>
              <a:gd name="T65" fmla="*/ 442 h 778"/>
              <a:gd name="T66" fmla="*/ 623 w 800"/>
              <a:gd name="T67" fmla="*/ 514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0" h="778">
                <a:moveTo>
                  <a:pt x="199" y="311"/>
                </a:moveTo>
                <a:cubicBezTo>
                  <a:pt x="199" y="146"/>
                  <a:pt x="199" y="146"/>
                  <a:pt x="199" y="146"/>
                </a:cubicBezTo>
                <a:cubicBezTo>
                  <a:pt x="199" y="133"/>
                  <a:pt x="188" y="123"/>
                  <a:pt x="176" y="123"/>
                </a:cubicBezTo>
                <a:cubicBezTo>
                  <a:pt x="163" y="123"/>
                  <a:pt x="153" y="133"/>
                  <a:pt x="153" y="146"/>
                </a:cubicBezTo>
                <a:cubicBezTo>
                  <a:pt x="153" y="311"/>
                  <a:pt x="153" y="311"/>
                  <a:pt x="153" y="311"/>
                </a:cubicBezTo>
                <a:cubicBezTo>
                  <a:pt x="119" y="320"/>
                  <a:pt x="94" y="352"/>
                  <a:pt x="94" y="389"/>
                </a:cubicBezTo>
                <a:cubicBezTo>
                  <a:pt x="94" y="426"/>
                  <a:pt x="119" y="457"/>
                  <a:pt x="153" y="467"/>
                </a:cubicBezTo>
                <a:cubicBezTo>
                  <a:pt x="153" y="632"/>
                  <a:pt x="153" y="632"/>
                  <a:pt x="153" y="632"/>
                </a:cubicBezTo>
                <a:cubicBezTo>
                  <a:pt x="153" y="644"/>
                  <a:pt x="163" y="654"/>
                  <a:pt x="176" y="654"/>
                </a:cubicBezTo>
                <a:cubicBezTo>
                  <a:pt x="188" y="654"/>
                  <a:pt x="199" y="644"/>
                  <a:pt x="199" y="632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233" y="457"/>
                  <a:pt x="257" y="426"/>
                  <a:pt x="257" y="389"/>
                </a:cubicBezTo>
                <a:cubicBezTo>
                  <a:pt x="257" y="352"/>
                  <a:pt x="233" y="320"/>
                  <a:pt x="199" y="311"/>
                </a:cubicBezTo>
                <a:close/>
                <a:moveTo>
                  <a:pt x="176" y="425"/>
                </a:moveTo>
                <a:cubicBezTo>
                  <a:pt x="156" y="425"/>
                  <a:pt x="140" y="408"/>
                  <a:pt x="140" y="389"/>
                </a:cubicBezTo>
                <a:cubicBezTo>
                  <a:pt x="140" y="369"/>
                  <a:pt x="156" y="353"/>
                  <a:pt x="176" y="353"/>
                </a:cubicBezTo>
                <a:cubicBezTo>
                  <a:pt x="196" y="353"/>
                  <a:pt x="212" y="369"/>
                  <a:pt x="212" y="389"/>
                </a:cubicBezTo>
                <a:cubicBezTo>
                  <a:pt x="212" y="408"/>
                  <a:pt x="196" y="425"/>
                  <a:pt x="176" y="425"/>
                </a:cubicBezTo>
                <a:close/>
                <a:moveTo>
                  <a:pt x="400" y="103"/>
                </a:moveTo>
                <a:cubicBezTo>
                  <a:pt x="355" y="103"/>
                  <a:pt x="318" y="139"/>
                  <a:pt x="318" y="184"/>
                </a:cubicBezTo>
                <a:cubicBezTo>
                  <a:pt x="318" y="221"/>
                  <a:pt x="343" y="252"/>
                  <a:pt x="377" y="262"/>
                </a:cubicBezTo>
                <a:cubicBezTo>
                  <a:pt x="377" y="632"/>
                  <a:pt x="377" y="632"/>
                  <a:pt x="377" y="632"/>
                </a:cubicBezTo>
                <a:cubicBezTo>
                  <a:pt x="377" y="644"/>
                  <a:pt x="387" y="654"/>
                  <a:pt x="400" y="654"/>
                </a:cubicBezTo>
                <a:cubicBezTo>
                  <a:pt x="412" y="654"/>
                  <a:pt x="422" y="644"/>
                  <a:pt x="422" y="632"/>
                </a:cubicBezTo>
                <a:cubicBezTo>
                  <a:pt x="422" y="262"/>
                  <a:pt x="422" y="262"/>
                  <a:pt x="422" y="262"/>
                </a:cubicBezTo>
                <a:cubicBezTo>
                  <a:pt x="456" y="252"/>
                  <a:pt x="481" y="221"/>
                  <a:pt x="481" y="184"/>
                </a:cubicBezTo>
                <a:cubicBezTo>
                  <a:pt x="481" y="139"/>
                  <a:pt x="445" y="103"/>
                  <a:pt x="400" y="103"/>
                </a:cubicBezTo>
                <a:close/>
                <a:moveTo>
                  <a:pt x="400" y="220"/>
                </a:moveTo>
                <a:cubicBezTo>
                  <a:pt x="380" y="220"/>
                  <a:pt x="364" y="204"/>
                  <a:pt x="364" y="184"/>
                </a:cubicBezTo>
                <a:cubicBezTo>
                  <a:pt x="364" y="164"/>
                  <a:pt x="380" y="148"/>
                  <a:pt x="400" y="148"/>
                </a:cubicBezTo>
                <a:cubicBezTo>
                  <a:pt x="419" y="148"/>
                  <a:pt x="436" y="164"/>
                  <a:pt x="436" y="184"/>
                </a:cubicBezTo>
                <a:cubicBezTo>
                  <a:pt x="436" y="204"/>
                  <a:pt x="419" y="220"/>
                  <a:pt x="400" y="220"/>
                </a:cubicBezTo>
                <a:close/>
                <a:moveTo>
                  <a:pt x="681" y="0"/>
                </a:moveTo>
                <a:cubicBezTo>
                  <a:pt x="119" y="0"/>
                  <a:pt x="119" y="0"/>
                  <a:pt x="119" y="0"/>
                </a:cubicBezTo>
                <a:cubicBezTo>
                  <a:pt x="53" y="0"/>
                  <a:pt x="0" y="53"/>
                  <a:pt x="0" y="119"/>
                </a:cubicBezTo>
                <a:cubicBezTo>
                  <a:pt x="0" y="659"/>
                  <a:pt x="0" y="659"/>
                  <a:pt x="0" y="659"/>
                </a:cubicBezTo>
                <a:cubicBezTo>
                  <a:pt x="0" y="724"/>
                  <a:pt x="53" y="778"/>
                  <a:pt x="119" y="778"/>
                </a:cubicBezTo>
                <a:cubicBezTo>
                  <a:pt x="681" y="778"/>
                  <a:pt x="681" y="778"/>
                  <a:pt x="681" y="778"/>
                </a:cubicBezTo>
                <a:cubicBezTo>
                  <a:pt x="746" y="778"/>
                  <a:pt x="800" y="724"/>
                  <a:pt x="800" y="659"/>
                </a:cubicBezTo>
                <a:cubicBezTo>
                  <a:pt x="800" y="119"/>
                  <a:pt x="800" y="119"/>
                  <a:pt x="800" y="119"/>
                </a:cubicBezTo>
                <a:cubicBezTo>
                  <a:pt x="800" y="53"/>
                  <a:pt x="746" y="0"/>
                  <a:pt x="681" y="0"/>
                </a:cubicBezTo>
                <a:close/>
                <a:moveTo>
                  <a:pt x="754" y="659"/>
                </a:moveTo>
                <a:cubicBezTo>
                  <a:pt x="754" y="699"/>
                  <a:pt x="721" y="732"/>
                  <a:pt x="681" y="732"/>
                </a:cubicBezTo>
                <a:cubicBezTo>
                  <a:pt x="119" y="732"/>
                  <a:pt x="119" y="732"/>
                  <a:pt x="119" y="732"/>
                </a:cubicBezTo>
                <a:cubicBezTo>
                  <a:pt x="78" y="732"/>
                  <a:pt x="45" y="699"/>
                  <a:pt x="45" y="659"/>
                </a:cubicBezTo>
                <a:cubicBezTo>
                  <a:pt x="45" y="119"/>
                  <a:pt x="45" y="119"/>
                  <a:pt x="45" y="119"/>
                </a:cubicBezTo>
                <a:cubicBezTo>
                  <a:pt x="45" y="78"/>
                  <a:pt x="78" y="45"/>
                  <a:pt x="119" y="45"/>
                </a:cubicBezTo>
                <a:cubicBezTo>
                  <a:pt x="681" y="45"/>
                  <a:pt x="681" y="45"/>
                  <a:pt x="681" y="45"/>
                </a:cubicBezTo>
                <a:cubicBezTo>
                  <a:pt x="721" y="45"/>
                  <a:pt x="754" y="78"/>
                  <a:pt x="754" y="119"/>
                </a:cubicBezTo>
                <a:lnTo>
                  <a:pt x="754" y="659"/>
                </a:lnTo>
                <a:close/>
                <a:moveTo>
                  <a:pt x="646" y="400"/>
                </a:moveTo>
                <a:cubicBezTo>
                  <a:pt x="646" y="146"/>
                  <a:pt x="646" y="146"/>
                  <a:pt x="646" y="146"/>
                </a:cubicBezTo>
                <a:cubicBezTo>
                  <a:pt x="646" y="133"/>
                  <a:pt x="636" y="123"/>
                  <a:pt x="623" y="123"/>
                </a:cubicBezTo>
                <a:cubicBezTo>
                  <a:pt x="611" y="123"/>
                  <a:pt x="601" y="133"/>
                  <a:pt x="601" y="146"/>
                </a:cubicBezTo>
                <a:cubicBezTo>
                  <a:pt x="601" y="400"/>
                  <a:pt x="601" y="400"/>
                  <a:pt x="601" y="400"/>
                </a:cubicBezTo>
                <a:cubicBezTo>
                  <a:pt x="567" y="410"/>
                  <a:pt x="542" y="441"/>
                  <a:pt x="542" y="478"/>
                </a:cubicBezTo>
                <a:cubicBezTo>
                  <a:pt x="542" y="515"/>
                  <a:pt x="567" y="546"/>
                  <a:pt x="601" y="556"/>
                </a:cubicBezTo>
                <a:cubicBezTo>
                  <a:pt x="601" y="632"/>
                  <a:pt x="601" y="632"/>
                  <a:pt x="601" y="632"/>
                </a:cubicBezTo>
                <a:cubicBezTo>
                  <a:pt x="601" y="644"/>
                  <a:pt x="611" y="654"/>
                  <a:pt x="623" y="654"/>
                </a:cubicBezTo>
                <a:cubicBezTo>
                  <a:pt x="636" y="654"/>
                  <a:pt x="646" y="644"/>
                  <a:pt x="646" y="632"/>
                </a:cubicBezTo>
                <a:cubicBezTo>
                  <a:pt x="646" y="556"/>
                  <a:pt x="646" y="556"/>
                  <a:pt x="646" y="556"/>
                </a:cubicBezTo>
                <a:cubicBezTo>
                  <a:pt x="680" y="546"/>
                  <a:pt x="705" y="515"/>
                  <a:pt x="705" y="478"/>
                </a:cubicBezTo>
                <a:cubicBezTo>
                  <a:pt x="705" y="441"/>
                  <a:pt x="680" y="410"/>
                  <a:pt x="646" y="400"/>
                </a:cubicBezTo>
                <a:close/>
                <a:moveTo>
                  <a:pt x="623" y="514"/>
                </a:moveTo>
                <a:cubicBezTo>
                  <a:pt x="604" y="514"/>
                  <a:pt x="588" y="498"/>
                  <a:pt x="588" y="478"/>
                </a:cubicBezTo>
                <a:cubicBezTo>
                  <a:pt x="588" y="458"/>
                  <a:pt x="604" y="442"/>
                  <a:pt x="623" y="442"/>
                </a:cubicBezTo>
                <a:cubicBezTo>
                  <a:pt x="643" y="442"/>
                  <a:pt x="659" y="458"/>
                  <a:pt x="659" y="478"/>
                </a:cubicBezTo>
                <a:cubicBezTo>
                  <a:pt x="659" y="498"/>
                  <a:pt x="643" y="514"/>
                  <a:pt x="623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33"/>
          <p:cNvSpPr>
            <a:spLocks/>
          </p:cNvSpPr>
          <p:nvPr/>
        </p:nvSpPr>
        <p:spPr bwMode="auto">
          <a:xfrm>
            <a:off x="2174321" y="3874974"/>
            <a:ext cx="380126" cy="354334"/>
          </a:xfrm>
          <a:custGeom>
            <a:avLst/>
            <a:gdLst>
              <a:gd name="T0" fmla="*/ 557 w 838"/>
              <a:gd name="T1" fmla="*/ 310 h 929"/>
              <a:gd name="T2" fmla="*/ 528 w 838"/>
              <a:gd name="T3" fmla="*/ 281 h 929"/>
              <a:gd name="T4" fmla="*/ 172 w 838"/>
              <a:gd name="T5" fmla="*/ 636 h 929"/>
              <a:gd name="T6" fmla="*/ 172 w 838"/>
              <a:gd name="T7" fmla="*/ 754 h 929"/>
              <a:gd name="T8" fmla="*/ 289 w 838"/>
              <a:gd name="T9" fmla="*/ 754 h 929"/>
              <a:gd name="T10" fmla="*/ 779 w 838"/>
              <a:gd name="T11" fmla="*/ 264 h 929"/>
              <a:gd name="T12" fmla="*/ 779 w 838"/>
              <a:gd name="T13" fmla="*/ 59 h 929"/>
              <a:gd name="T14" fmla="*/ 570 w 838"/>
              <a:gd name="T15" fmla="*/ 59 h 929"/>
              <a:gd name="T16" fmla="*/ 84 w 838"/>
              <a:gd name="T17" fmla="*/ 549 h 929"/>
              <a:gd name="T18" fmla="*/ 84 w 838"/>
              <a:gd name="T19" fmla="*/ 846 h 929"/>
              <a:gd name="T20" fmla="*/ 381 w 838"/>
              <a:gd name="T21" fmla="*/ 846 h 929"/>
              <a:gd name="T22" fmla="*/ 737 w 838"/>
              <a:gd name="T23" fmla="*/ 490 h 929"/>
              <a:gd name="T24" fmla="*/ 704 w 838"/>
              <a:gd name="T25" fmla="*/ 457 h 929"/>
              <a:gd name="T26" fmla="*/ 348 w 838"/>
              <a:gd name="T27" fmla="*/ 812 h 929"/>
              <a:gd name="T28" fmla="*/ 109 w 838"/>
              <a:gd name="T29" fmla="*/ 812 h 929"/>
              <a:gd name="T30" fmla="*/ 109 w 838"/>
              <a:gd name="T31" fmla="*/ 574 h 929"/>
              <a:gd name="T32" fmla="*/ 599 w 838"/>
              <a:gd name="T33" fmla="*/ 88 h 929"/>
              <a:gd name="T34" fmla="*/ 746 w 838"/>
              <a:gd name="T35" fmla="*/ 88 h 929"/>
              <a:gd name="T36" fmla="*/ 746 w 838"/>
              <a:gd name="T37" fmla="*/ 235 h 929"/>
              <a:gd name="T38" fmla="*/ 260 w 838"/>
              <a:gd name="T39" fmla="*/ 724 h 929"/>
              <a:gd name="T40" fmla="*/ 201 w 838"/>
              <a:gd name="T41" fmla="*/ 724 h 929"/>
              <a:gd name="T42" fmla="*/ 201 w 838"/>
              <a:gd name="T43" fmla="*/ 666 h 929"/>
              <a:gd name="T44" fmla="*/ 557 w 838"/>
              <a:gd name="T45" fmla="*/ 310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8" h="929">
                <a:moveTo>
                  <a:pt x="557" y="310"/>
                </a:moveTo>
                <a:cubicBezTo>
                  <a:pt x="528" y="281"/>
                  <a:pt x="528" y="281"/>
                  <a:pt x="528" y="281"/>
                </a:cubicBezTo>
                <a:cubicBezTo>
                  <a:pt x="172" y="636"/>
                  <a:pt x="172" y="636"/>
                  <a:pt x="172" y="636"/>
                </a:cubicBezTo>
                <a:cubicBezTo>
                  <a:pt x="139" y="670"/>
                  <a:pt x="139" y="720"/>
                  <a:pt x="172" y="754"/>
                </a:cubicBezTo>
                <a:cubicBezTo>
                  <a:pt x="206" y="787"/>
                  <a:pt x="256" y="787"/>
                  <a:pt x="289" y="754"/>
                </a:cubicBezTo>
                <a:cubicBezTo>
                  <a:pt x="779" y="264"/>
                  <a:pt x="779" y="264"/>
                  <a:pt x="779" y="264"/>
                </a:cubicBezTo>
                <a:cubicBezTo>
                  <a:pt x="838" y="205"/>
                  <a:pt x="838" y="113"/>
                  <a:pt x="779" y="59"/>
                </a:cubicBezTo>
                <a:cubicBezTo>
                  <a:pt x="720" y="0"/>
                  <a:pt x="628" y="0"/>
                  <a:pt x="570" y="59"/>
                </a:cubicBezTo>
                <a:cubicBezTo>
                  <a:pt x="84" y="549"/>
                  <a:pt x="84" y="549"/>
                  <a:pt x="84" y="549"/>
                </a:cubicBezTo>
                <a:cubicBezTo>
                  <a:pt x="0" y="632"/>
                  <a:pt x="5" y="762"/>
                  <a:pt x="84" y="846"/>
                </a:cubicBezTo>
                <a:cubicBezTo>
                  <a:pt x="168" y="929"/>
                  <a:pt x="298" y="929"/>
                  <a:pt x="381" y="846"/>
                </a:cubicBezTo>
                <a:cubicBezTo>
                  <a:pt x="737" y="490"/>
                  <a:pt x="737" y="490"/>
                  <a:pt x="737" y="490"/>
                </a:cubicBezTo>
                <a:cubicBezTo>
                  <a:pt x="704" y="457"/>
                  <a:pt x="704" y="457"/>
                  <a:pt x="704" y="457"/>
                </a:cubicBezTo>
                <a:cubicBezTo>
                  <a:pt x="348" y="812"/>
                  <a:pt x="348" y="812"/>
                  <a:pt x="348" y="812"/>
                </a:cubicBezTo>
                <a:cubicBezTo>
                  <a:pt x="281" y="879"/>
                  <a:pt x="176" y="879"/>
                  <a:pt x="109" y="812"/>
                </a:cubicBezTo>
                <a:cubicBezTo>
                  <a:pt x="42" y="745"/>
                  <a:pt x="42" y="641"/>
                  <a:pt x="109" y="574"/>
                </a:cubicBezTo>
                <a:cubicBezTo>
                  <a:pt x="599" y="88"/>
                  <a:pt x="599" y="88"/>
                  <a:pt x="599" y="88"/>
                </a:cubicBezTo>
                <a:cubicBezTo>
                  <a:pt x="641" y="46"/>
                  <a:pt x="708" y="46"/>
                  <a:pt x="746" y="88"/>
                </a:cubicBezTo>
                <a:cubicBezTo>
                  <a:pt x="787" y="130"/>
                  <a:pt x="787" y="197"/>
                  <a:pt x="746" y="235"/>
                </a:cubicBezTo>
                <a:cubicBezTo>
                  <a:pt x="260" y="724"/>
                  <a:pt x="260" y="724"/>
                  <a:pt x="260" y="724"/>
                </a:cubicBezTo>
                <a:cubicBezTo>
                  <a:pt x="243" y="741"/>
                  <a:pt x="218" y="741"/>
                  <a:pt x="201" y="724"/>
                </a:cubicBezTo>
                <a:cubicBezTo>
                  <a:pt x="185" y="708"/>
                  <a:pt x="185" y="683"/>
                  <a:pt x="201" y="666"/>
                </a:cubicBezTo>
                <a:lnTo>
                  <a:pt x="557" y="3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3903" y="3767643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6" grpId="0">
        <p:bldAsOne/>
      </p:bldGraphic>
      <p:bldP spid="88" grpId="0" animBg="1"/>
      <p:bldP spid="89" grpId="0" animBg="1"/>
    </p:bldLst>
  </p:timing>
</p:sld>
</file>

<file path=ppt/theme/theme1.xml><?xml version="1.0" encoding="utf-8"?>
<a:theme xmlns:a="http://schemas.openxmlformats.org/drawingml/2006/main" name="Carbon - 4x3">
  <a:themeElements>
    <a:clrScheme name="i9_Storm Dark">
      <a:dk1>
        <a:srgbClr val="FFFFFF"/>
      </a:dk1>
      <a:lt1>
        <a:srgbClr val="2B2B2D"/>
      </a:lt1>
      <a:dk2>
        <a:srgbClr val="387390"/>
      </a:dk2>
      <a:lt2>
        <a:srgbClr val="46768C"/>
      </a:lt2>
      <a:accent1>
        <a:srgbClr val="97AEA0"/>
      </a:accent1>
      <a:accent2>
        <a:srgbClr val="7D9892"/>
      </a:accent2>
      <a:accent3>
        <a:srgbClr val="688687"/>
      </a:accent3>
      <a:accent4>
        <a:srgbClr val="5C818A"/>
      </a:accent4>
      <a:accent5>
        <a:srgbClr val="567C8A"/>
      </a:accent5>
      <a:accent6>
        <a:srgbClr val="4E798C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151657</TotalTime>
  <Words>442</Words>
  <Application>Microsoft Macintosh PowerPoint</Application>
  <PresentationFormat>On-screen Show (4:3)</PresentationFormat>
  <Paragraphs>124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Helvetica</vt:lpstr>
      <vt:lpstr>Open Sans</vt:lpstr>
      <vt:lpstr>Open Sans Light</vt:lpstr>
      <vt:lpstr>Open Sans Semibold</vt:lpstr>
      <vt:lpstr>Arial</vt:lpstr>
      <vt:lpstr>Carbon - 4x3</vt:lpstr>
      <vt:lpstr>2_Office Theme</vt:lpstr>
      <vt:lpstr>PowerPoint Presentation</vt:lpstr>
      <vt:lpstr>PowerPoint Presentation</vt:lpstr>
      <vt:lpstr>PowerPoint Presentation</vt:lpstr>
      <vt:lpstr>Features Extraction (GIST)</vt:lpstr>
      <vt:lpstr>Why do we use GIST?</vt:lpstr>
      <vt:lpstr>PowerPoint Presentation</vt:lpstr>
      <vt:lpstr>Model Comparison</vt:lpstr>
      <vt:lpstr>Model Comparison</vt:lpstr>
      <vt:lpstr>Final Model  VS Baseline Model </vt:lpstr>
      <vt:lpstr>About Us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(youexec.com) Pitch Deck</dc:title>
  <dc:creator>You Exec (youexec.com)</dc:creator>
  <cp:lastModifiedBy>Chenyun Zhu</cp:lastModifiedBy>
  <cp:revision>1583</cp:revision>
  <dcterms:created xsi:type="dcterms:W3CDTF">2014-10-08T23:03:32Z</dcterms:created>
  <dcterms:modified xsi:type="dcterms:W3CDTF">2017-03-24T16:41:37Z</dcterms:modified>
</cp:coreProperties>
</file>