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62"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660"/>
  </p:normalViewPr>
  <p:slideViewPr>
    <p:cSldViewPr snapToGrid="0">
      <p:cViewPr varScale="1">
        <p:scale>
          <a:sx n="59" d="100"/>
          <a:sy n="59" d="100"/>
        </p:scale>
        <p:origin x="9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05:57:16.496"/>
    </inkml:context>
    <inkml:brush xml:id="br0">
      <inkml:brushProperty name="width" value="0.05" units="cm"/>
      <inkml:brushProperty name="height" value="0.05" units="cm"/>
      <inkml:brushProperty name="color" value="#E71224"/>
    </inkml:brush>
  </inkml:definitions>
  <inkml:trace contextRef="#ctx0" brushRef="#br0">1182 2816 24575,'-2'-39'0,"-10"-62"0,-2-5 0,12-169 0,1 12 0,-1 248 0,-1 0 0,0 0 0,-1 0 0,-1 1 0,-7-18 0,4 14 0,2 0 0,-7-31 0,2-10 0,2 12 0,2 1 0,-2-50 0,7 73 0,0 1 0,-2 0 0,-1 0 0,-10-29 0,6 22 0,-7-43 0,9-6 0,6-156 0,4 107 0,-3-593 0,0 709 0,-1 0 0,1 0 0,-5-19 0,4 26 0,0 1 0,0 0 0,0 0 0,0 0 0,-1 0 0,0 0 0,1 0 0,-1 0 0,0 1 0,0-1 0,0 0 0,-1 1 0,1 0 0,-1-1 0,1 1 0,-6-3 0,-18-7 0,1 0 0,-2 2 0,0 2 0,0 0 0,-37-6 0,-18 5 0,-1 2 0,-121 8 0,111 0 0,86-1 0,-3 0 0,0 0 0,0 1 0,0 0 0,-11 3 0,18-3 0,0 0 0,0 0 0,0 0 0,0 0 0,1 1 0,-1-1 0,1 1 0,-1 0 0,1 0 0,-1 0 0,1 0 0,0 0 0,0 0 0,0 1 0,0-1 0,0 1 0,-2 4 0,-10 20 0,2 1 0,1 0 0,-11 45 0,4 9 0,-47 177 0,51-208 0,3 2 0,3-1 0,1 1 0,3 0 0,4 77 0,3 822 0,-4-542 0,1-386 0,0 0 0,2 1 0,1-1 0,1 0 0,1 0 0,1-1 0,1 0 0,1 0 0,22 44 0,30 59 0,-7-10 0,-44-101 0,1 0 0,0-1 0,1-1 0,1 0 0,0 0 0,0-1 0,1-1 0,1 0 0,0-1 0,0 0 0,24 11 0,-8-6 0,1-2 0,0-2 0,0 0 0,1-2 0,37 5 0,-27-8 0,0-2 0,0-2 0,73-5 0,-81-2 0,46-12 0,-65 13 0,-2 0 0,0 0 0,0-1 0,0-1 0,-1 0 0,0 0 0,0-1 0,-1-1 0,0 0 0,17-16 0,-7 3 0,0-1 0,-2-1 0,22-34 0,-34 45 49,-1 1 0,0-1 0,-1 0-1,0-1 1,-1 1 0,4-18 0,-1-4-903,2-39 1,-6 27-5973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1T23:32:58.172"/>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34,'11'-5,"0"1,0 0,0 1,1 0,19-2,62-1,-73 6,558-3,-300 5,340-2,-583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1T23:33:00.230"/>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1,'573'0,"-553"1,0 1,0 1,-1 1,0 1,27 9,25 7,155 15,95-29,-196-9,-104 3,1 2,0 0,-1 1,37 13,9 1,-30-10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1T23:33:07.308"/>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0,'1872'0,"-1830"0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1T23:33:09.537"/>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1,'13'1,"-1"0,1 2,0-1,-1 2,1 0,16 7,-12-4,0-1,26 5,27-3,1-3,103-6,-80-1,289 2,-346 2,0 2,-1 1,53 15,-49-10,0-1,59 4,23-12,-57-1,71 9,10 3,159-6,-269-6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06:01:47.951"/>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05:57:20.509"/>
    </inkml:context>
    <inkml:brush xml:id="br0">
      <inkml:brushProperty name="width" value="0.05" units="cm"/>
      <inkml:brushProperty name="height" value="0.05" units="cm"/>
      <inkml:brushProperty name="color" value="#E71224"/>
    </inkml:brush>
  </inkml:definitions>
  <inkml:trace contextRef="#ctx0" brushRef="#br0">2032 2 24575,'-128'-1'0,"-146"3"0,76 20 0,145-15 0,0 2 0,-75 22 0,-60 12 0,128-36 0,23-3 0,0 1 0,-54 16 0,68-14 0,-35 11 0,-93 18 0,122-30 0,1 1 0,0 1 0,0 2 0,1 0 0,0 2 0,1 1 0,-33 22 0,3 3 0,2 2 0,-50 49 0,95-79 0,1-1 0,0 1 0,0 0 0,1 0 0,1 1 0,0 0 0,0 0 0,1 1 0,0-1 0,1 1 0,0 0 0,1 1 0,1-1 0,0 1 0,0-1 0,1 1 0,1 12 0,0-9 0,1 0 0,1-1 0,0 1 0,1-1 0,0 1 0,1-1 0,1 0 0,1-1 0,0 1 0,1-1 0,0 0 0,1-1 0,12 16 0,-2-7 0,1-1 0,1-1 0,1-1 0,1 0 0,0-2 0,2 0 0,0-2 0,44 22 0,-13-11 0,-40-18 0,0-1 0,1 0 0,0-1 0,1 0 0,-1-1 0,31 4 0,233-6 0,21 2 0,10 48 0,-131-17 0,-89-20 0,-14-1 0,-1-3 0,103 1 0,1191-15 0,-1316-1 0,60-9 0,-5-1 0,-94 12 0,-1-1 0,0-1 0,0 0 0,-1-1 0,1 0 0,0-1 0,-1 0 0,0-1 0,-1-1 0,1 0 0,-1-1 0,-1 0 0,1-1 0,12-13 0,-6 7 0,0 1 0,1 1 0,0 0 0,1 2 0,0 0 0,24-8 0,131-38 0,-5 1 0,-148 46 0,-1-2 0,-1-1 0,0-1 0,-1 0 0,0-1 0,28-30 0,-2 2 0,-32 32 0,-2-1 0,1 0 0,-1-1 0,-1 0 0,0-1 0,-1 0 0,9-19 0,-13 21 0,0 0 0,-1 0 0,0-1 0,-1 1 0,-1-1 0,0 0 0,0 0 0,-1 0 0,-2-24 0,0 31 0,0 0 0,-1 0 0,0 0 0,0 0 0,0 0 0,-1 0 0,0 1 0,0-1 0,0 1 0,-1 0 0,0 0 0,0 0 0,0 0 0,0 1 0,-1 0 0,0-1 0,0 2 0,0-1 0,-7-4 0,-13-6 0,-1 1 0,-49-19 0,69 30 0,-41-13 0,0 3 0,-1 1 0,-52-4 0,93 14 0,-178-27 0,114 19 0,46 7 0,-44-10 0,-39-15 0,-124-36 0,188 49 0,0 3 0,-1 1 0,0 2 0,-47-1 0,-4 0 0,1-4 0,-103-28 0,-237-36 0,346 69-38,-130 7-1,130 2-1249,46-1-5538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05:57:40.199"/>
    </inkml:context>
    <inkml:brush xml:id="br0">
      <inkml:brushProperty name="width" value="0.05" units="cm"/>
      <inkml:brushProperty name="height" value="0.05" units="cm"/>
      <inkml:brushProperty name="color" value="#E71224"/>
    </inkml:brush>
  </inkml:definitions>
  <inkml:trace contextRef="#ctx0" brushRef="#br0">1125 0 24575,'-671'0'0,"653"1"0,1 1 0,0 0 0,0 1 0,0 1 0,0 0 0,0 2 0,-23 10 0,16-5 0,1 2 0,0 0 0,1 1 0,-27 24 0,35-27 0,1 2 0,0 0 0,1 0 0,1 1 0,0 0 0,0 1 0,2 1 0,0-1 0,1 2 0,0-1 0,1 1 0,1 0 0,1 0 0,0 1 0,2 0 0,0-1 0,-1 22 0,3-26 0,2 0 0,-1-1 0,2 1 0,0 0 0,0-1 0,1 1 0,5 12 0,-5-19 0,0 1 0,0-1 0,1 0 0,0 0 0,0 0 0,0-1 0,1 1 0,0-1 0,0 0 0,0 0 0,1-1 0,-1 1 0,1-1 0,7 3 0,39 22 0,118 62 0,-90-59 0,-50-21 0,48 25 0,-61-27 0,0 1 0,1-2 0,0 0 0,1-2 0,32 9 0,-23-8 0,0 2 0,0 1 0,-2 2 0,41 22 0,-43-20 0,0-2 0,1-1 0,0 0 0,0-2 0,41 9 0,-9-12 0,1-3 0,88-6 0,-40 0 0,14 4 0,97-3 0,-210 1 0,0 1 0,0-2 0,0 1 0,0-1 0,0 0 0,0 0 0,-1-1 0,1 0 0,-1 0 0,1 0 0,-1-1 0,0 0 0,0 0 0,-1-1 0,0 0 0,1 0 0,-1 0 0,-1 0 0,8-11 0,-6 5 0,0 0 0,-1 0 0,0 0 0,0 0 0,-1-1 0,-1 0 0,0 0 0,-1 0 0,0 0 0,0-21 0,-6-177 0,3 199 0,-1 0 0,0 0 0,0 0 0,-1 0 0,-1 0 0,0 1 0,0-1 0,-1 1 0,-7-11 0,2 7 0,0 0 0,-1 1 0,0 1 0,0-1 0,-21-14 0,-4 0 0,-2 2 0,0 2 0,-71-31 0,77 41 0,-1 2 0,-41-9 0,-22-7 0,74 19 0,-11-5 0,-1 2 0,1 1 0,-2 2 0,-63-6 0,57 13-1365,3 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06:01:34.792"/>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1T23:32:30.9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1,'2029'0,"-2003"0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1T23:32:33.9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0,'458'0,"-431"2,-1 1,42 9,-12-1,-30-5,-1 2,1 1,-1 1,31 17,7 2,-17-10,2-1,0-3,1-2,0-2,1-3,0-1,94-1,123-9,-236 5,1 1,0 2,57 16,-50-11,72 10,79-17,-177-3,17-1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1T23:32:43.64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0,'2287'0,"-2254"0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1T23:32:45.90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0,'2501'0,"-2459"0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1T23:32:48.24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0,'530'0,"-484"2,61 12,24 1,-109-15,3 1,-1 0,1 2,46 10,-27 0,0-3,1-2,1-1,-1-3,57-2,408-4,-483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1940E-DF7F-4C71-992A-6D540F58C4E7}" type="datetimeFigureOut">
              <a:rPr lang="zh-CN" altLang="en-US" smtClean="0"/>
              <a:t>2022/2/2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29A44E-E14B-4647-852A-F154CB601E48}" type="slidenum">
              <a:rPr lang="zh-CN" altLang="en-US" smtClean="0"/>
              <a:t>‹#›</a:t>
            </a:fld>
            <a:endParaRPr lang="zh-CN" altLang="en-US"/>
          </a:p>
        </p:txBody>
      </p:sp>
    </p:spTree>
    <p:extLst>
      <p:ext uri="{BB962C8B-B14F-4D97-AF65-F5344CB8AC3E}">
        <p14:creationId xmlns:p14="http://schemas.microsoft.com/office/powerpoint/2010/main" val="4222784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29A44E-E14B-4647-852A-F154CB601E48}" type="slidenum">
              <a:rPr lang="zh-CN" altLang="en-US" smtClean="0"/>
              <a:t>1</a:t>
            </a:fld>
            <a:endParaRPr lang="zh-CN" altLang="en-US"/>
          </a:p>
        </p:txBody>
      </p:sp>
    </p:spTree>
    <p:extLst>
      <p:ext uri="{BB962C8B-B14F-4D97-AF65-F5344CB8AC3E}">
        <p14:creationId xmlns:p14="http://schemas.microsoft.com/office/powerpoint/2010/main" val="814023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29A44E-E14B-4647-852A-F154CB601E48}" type="slidenum">
              <a:rPr lang="zh-CN" altLang="en-US" smtClean="0"/>
              <a:t>2</a:t>
            </a:fld>
            <a:endParaRPr lang="zh-CN" altLang="en-US"/>
          </a:p>
        </p:txBody>
      </p:sp>
    </p:spTree>
    <p:extLst>
      <p:ext uri="{BB962C8B-B14F-4D97-AF65-F5344CB8AC3E}">
        <p14:creationId xmlns:p14="http://schemas.microsoft.com/office/powerpoint/2010/main" val="3016323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EFAB89C-9F81-4242-8E52-B85014E79D8D}" type="datetimeFigureOut">
              <a:rPr lang="zh-CN" altLang="en-US" smtClean="0"/>
              <a:t>2022/2/1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2DA6F2-4B48-4472-98B0-4BFF8E45E61F}" type="slidenum">
              <a:rPr lang="zh-CN" altLang="en-US" smtClean="0"/>
              <a:t>‹#›</a:t>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6645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FEFAB89C-9F81-4242-8E52-B85014E79D8D}" type="datetimeFigureOut">
              <a:rPr lang="zh-CN" altLang="en-US" smtClean="0"/>
              <a:t>2022/2/1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2DA6F2-4B48-4472-98B0-4BFF8E45E61F}" type="slidenum">
              <a:rPr lang="zh-CN" altLang="en-US" smtClean="0"/>
              <a:t>‹#›</a:t>
            </a:fld>
            <a:endParaRPr lang="zh-CN" altLang="en-US"/>
          </a:p>
        </p:txBody>
      </p:sp>
    </p:spTree>
    <p:extLst>
      <p:ext uri="{BB962C8B-B14F-4D97-AF65-F5344CB8AC3E}">
        <p14:creationId xmlns:p14="http://schemas.microsoft.com/office/powerpoint/2010/main" val="76220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FAB89C-9F81-4242-8E52-B85014E79D8D}" type="datetimeFigureOut">
              <a:rPr lang="zh-CN" altLang="en-US" smtClean="0"/>
              <a:t>2022/2/1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2DA6F2-4B48-4472-98B0-4BFF8E45E61F}" type="slidenum">
              <a:rPr lang="zh-CN" altLang="en-US" smtClean="0"/>
              <a:t>‹#›</a:t>
            </a:fld>
            <a:endParaRPr lang="zh-CN" altLang="en-US"/>
          </a:p>
        </p:txBody>
      </p:sp>
    </p:spTree>
    <p:extLst>
      <p:ext uri="{BB962C8B-B14F-4D97-AF65-F5344CB8AC3E}">
        <p14:creationId xmlns:p14="http://schemas.microsoft.com/office/powerpoint/2010/main" val="1229775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FAB89C-9F81-4242-8E52-B85014E79D8D}" type="datetimeFigureOut">
              <a:rPr lang="zh-CN" altLang="en-US" smtClean="0"/>
              <a:t>2022/2/1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2DA6F2-4B48-4472-98B0-4BFF8E45E61F}" type="slidenum">
              <a:rPr lang="zh-CN" altLang="en-US" smtClean="0"/>
              <a:t>‹#›</a:t>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88527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FAB89C-9F81-4242-8E52-B85014E79D8D}" type="datetimeFigureOut">
              <a:rPr lang="zh-CN" altLang="en-US" smtClean="0"/>
              <a:t>2022/2/1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2DA6F2-4B48-4472-98B0-4BFF8E45E61F}" type="slidenum">
              <a:rPr lang="zh-CN" altLang="en-US" smtClean="0"/>
              <a:t>‹#›</a:t>
            </a:fld>
            <a:endParaRPr lang="zh-CN" altLang="en-US"/>
          </a:p>
        </p:txBody>
      </p:sp>
    </p:spTree>
    <p:extLst>
      <p:ext uri="{BB962C8B-B14F-4D97-AF65-F5344CB8AC3E}">
        <p14:creationId xmlns:p14="http://schemas.microsoft.com/office/powerpoint/2010/main" val="3020800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FAB89C-9F81-4242-8E52-B85014E79D8D}" type="datetimeFigureOut">
              <a:rPr lang="zh-CN" altLang="en-US" smtClean="0"/>
              <a:t>2022/2/1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2DA6F2-4B48-4472-98B0-4BFF8E45E61F}" type="slidenum">
              <a:rPr lang="zh-CN" altLang="en-US" smtClean="0"/>
              <a:t>‹#›</a:t>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78191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FAB89C-9F81-4242-8E52-B85014E79D8D}" type="datetimeFigureOut">
              <a:rPr lang="zh-CN" altLang="en-US" smtClean="0"/>
              <a:t>2022/2/1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2DA6F2-4B48-4472-98B0-4BFF8E45E61F}" type="slidenum">
              <a:rPr lang="zh-CN" altLang="en-US" smtClean="0"/>
              <a:t>‹#›</a:t>
            </a:fld>
            <a:endParaRPr lang="zh-CN" altLang="en-US"/>
          </a:p>
        </p:txBody>
      </p:sp>
    </p:spTree>
    <p:extLst>
      <p:ext uri="{BB962C8B-B14F-4D97-AF65-F5344CB8AC3E}">
        <p14:creationId xmlns:p14="http://schemas.microsoft.com/office/powerpoint/2010/main" val="2287319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FAB89C-9F81-4242-8E52-B85014E79D8D}" type="datetimeFigureOut">
              <a:rPr lang="zh-CN" altLang="en-US" smtClean="0"/>
              <a:t>2022/2/1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2DA6F2-4B48-4472-98B0-4BFF8E45E61F}" type="slidenum">
              <a:rPr lang="zh-CN" altLang="en-US" smtClean="0"/>
              <a:t>‹#›</a:t>
            </a:fld>
            <a:endParaRPr lang="zh-CN" altLang="en-US"/>
          </a:p>
        </p:txBody>
      </p:sp>
    </p:spTree>
    <p:extLst>
      <p:ext uri="{BB962C8B-B14F-4D97-AF65-F5344CB8AC3E}">
        <p14:creationId xmlns:p14="http://schemas.microsoft.com/office/powerpoint/2010/main" val="916701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FAB89C-9F81-4242-8E52-B85014E79D8D}" type="datetimeFigureOut">
              <a:rPr lang="zh-CN" altLang="en-US" smtClean="0"/>
              <a:t>2022/2/1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2DA6F2-4B48-4472-98B0-4BFF8E45E61F}" type="slidenum">
              <a:rPr lang="zh-CN" altLang="en-US" smtClean="0"/>
              <a:t>‹#›</a:t>
            </a:fld>
            <a:endParaRPr lang="zh-CN" altLang="en-US"/>
          </a:p>
        </p:txBody>
      </p:sp>
    </p:spTree>
    <p:extLst>
      <p:ext uri="{BB962C8B-B14F-4D97-AF65-F5344CB8AC3E}">
        <p14:creationId xmlns:p14="http://schemas.microsoft.com/office/powerpoint/2010/main" val="2765139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FAB89C-9F81-4242-8E52-B85014E79D8D}" type="datetimeFigureOut">
              <a:rPr lang="zh-CN" altLang="en-US" smtClean="0"/>
              <a:t>2022/2/1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2DA6F2-4B48-4472-98B0-4BFF8E45E61F}" type="slidenum">
              <a:rPr lang="zh-CN" altLang="en-US" smtClean="0"/>
              <a:t>‹#›</a:t>
            </a:fld>
            <a:endParaRPr lang="zh-CN" altLang="en-US"/>
          </a:p>
        </p:txBody>
      </p:sp>
    </p:spTree>
    <p:extLst>
      <p:ext uri="{BB962C8B-B14F-4D97-AF65-F5344CB8AC3E}">
        <p14:creationId xmlns:p14="http://schemas.microsoft.com/office/powerpoint/2010/main" val="315179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FAB89C-9F81-4242-8E52-B85014E79D8D}" type="datetimeFigureOut">
              <a:rPr lang="zh-CN" altLang="en-US" smtClean="0"/>
              <a:t>2022/2/1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2DA6F2-4B48-4472-98B0-4BFF8E45E61F}" type="slidenum">
              <a:rPr lang="zh-CN" altLang="en-US" smtClean="0"/>
              <a:t>‹#›</a:t>
            </a:fld>
            <a:endParaRPr lang="zh-CN" altLang="en-US"/>
          </a:p>
        </p:txBody>
      </p:sp>
    </p:spTree>
    <p:extLst>
      <p:ext uri="{BB962C8B-B14F-4D97-AF65-F5344CB8AC3E}">
        <p14:creationId xmlns:p14="http://schemas.microsoft.com/office/powerpoint/2010/main" val="59776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EFAB89C-9F81-4242-8E52-B85014E79D8D}" type="datetimeFigureOut">
              <a:rPr lang="zh-CN" altLang="en-US" smtClean="0"/>
              <a:t>2022/2/1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2DA6F2-4B48-4472-98B0-4BFF8E45E61F}" type="slidenum">
              <a:rPr lang="zh-CN" altLang="en-US" smtClean="0"/>
              <a:t>‹#›</a:t>
            </a:fld>
            <a:endParaRPr lang="zh-CN" altLang="en-US"/>
          </a:p>
        </p:txBody>
      </p:sp>
    </p:spTree>
    <p:extLst>
      <p:ext uri="{BB962C8B-B14F-4D97-AF65-F5344CB8AC3E}">
        <p14:creationId xmlns:p14="http://schemas.microsoft.com/office/powerpoint/2010/main" val="206378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EFAB89C-9F81-4242-8E52-B85014E79D8D}" type="datetimeFigureOut">
              <a:rPr lang="zh-CN" altLang="en-US" smtClean="0"/>
              <a:t>2022/2/1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2DA6F2-4B48-4472-98B0-4BFF8E45E61F}" type="slidenum">
              <a:rPr lang="zh-CN" altLang="en-US" smtClean="0"/>
              <a:t>‹#›</a:t>
            </a:fld>
            <a:endParaRPr lang="zh-CN" altLang="en-US"/>
          </a:p>
        </p:txBody>
      </p:sp>
    </p:spTree>
    <p:extLst>
      <p:ext uri="{BB962C8B-B14F-4D97-AF65-F5344CB8AC3E}">
        <p14:creationId xmlns:p14="http://schemas.microsoft.com/office/powerpoint/2010/main" val="416701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EFAB89C-9F81-4242-8E52-B85014E79D8D}" type="datetimeFigureOut">
              <a:rPr lang="zh-CN" altLang="en-US" smtClean="0"/>
              <a:t>2022/2/1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2DA6F2-4B48-4472-98B0-4BFF8E45E61F}" type="slidenum">
              <a:rPr lang="zh-CN" altLang="en-US" smtClean="0"/>
              <a:t>‹#›</a:t>
            </a:fld>
            <a:endParaRPr lang="zh-CN" altLang="en-US"/>
          </a:p>
        </p:txBody>
      </p:sp>
    </p:spTree>
    <p:extLst>
      <p:ext uri="{BB962C8B-B14F-4D97-AF65-F5344CB8AC3E}">
        <p14:creationId xmlns:p14="http://schemas.microsoft.com/office/powerpoint/2010/main" val="171273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AB89C-9F81-4242-8E52-B85014E79D8D}" type="datetimeFigureOut">
              <a:rPr lang="zh-CN" altLang="en-US" smtClean="0"/>
              <a:t>2022/2/1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2DA6F2-4B48-4472-98B0-4BFF8E45E61F}" type="slidenum">
              <a:rPr lang="zh-CN" altLang="en-US" smtClean="0"/>
              <a:t>‹#›</a:t>
            </a:fld>
            <a:endParaRPr lang="zh-CN" altLang="en-US"/>
          </a:p>
        </p:txBody>
      </p:sp>
    </p:spTree>
    <p:extLst>
      <p:ext uri="{BB962C8B-B14F-4D97-AF65-F5344CB8AC3E}">
        <p14:creationId xmlns:p14="http://schemas.microsoft.com/office/powerpoint/2010/main" val="4229432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EFAB89C-9F81-4242-8E52-B85014E79D8D}" type="datetimeFigureOut">
              <a:rPr lang="zh-CN" altLang="en-US" smtClean="0"/>
              <a:t>2022/2/1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2DA6F2-4B48-4472-98B0-4BFF8E45E61F}" type="slidenum">
              <a:rPr lang="zh-CN" altLang="en-US" smtClean="0"/>
              <a:t>‹#›</a:t>
            </a:fld>
            <a:endParaRPr lang="zh-CN" altLang="en-US"/>
          </a:p>
        </p:txBody>
      </p:sp>
    </p:spTree>
    <p:extLst>
      <p:ext uri="{BB962C8B-B14F-4D97-AF65-F5344CB8AC3E}">
        <p14:creationId xmlns:p14="http://schemas.microsoft.com/office/powerpoint/2010/main" val="3755408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EFAB89C-9F81-4242-8E52-B85014E79D8D}" type="datetimeFigureOut">
              <a:rPr lang="zh-CN" altLang="en-US" smtClean="0"/>
              <a:t>2022/2/1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2DA6F2-4B48-4472-98B0-4BFF8E45E61F}" type="slidenum">
              <a:rPr lang="zh-CN" altLang="en-US" smtClean="0"/>
              <a:t>‹#›</a:t>
            </a:fld>
            <a:endParaRPr lang="zh-CN" altLang="en-US"/>
          </a:p>
        </p:txBody>
      </p:sp>
    </p:spTree>
    <p:extLst>
      <p:ext uri="{BB962C8B-B14F-4D97-AF65-F5344CB8AC3E}">
        <p14:creationId xmlns:p14="http://schemas.microsoft.com/office/powerpoint/2010/main" val="205580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EFAB89C-9F81-4242-8E52-B85014E79D8D}" type="datetimeFigureOut">
              <a:rPr lang="zh-CN" altLang="en-US" smtClean="0"/>
              <a:t>2022/2/1</a:t>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22DA6F2-4B48-4472-98B0-4BFF8E45E61F}" type="slidenum">
              <a:rPr lang="zh-CN" altLang="en-US" smtClean="0"/>
              <a:t>‹#›</a:t>
            </a:fld>
            <a:endParaRPr lang="zh-CN" altLang="en-US"/>
          </a:p>
        </p:txBody>
      </p:sp>
    </p:spTree>
    <p:extLst>
      <p:ext uri="{BB962C8B-B14F-4D97-AF65-F5344CB8AC3E}">
        <p14:creationId xmlns:p14="http://schemas.microsoft.com/office/powerpoint/2010/main" val="28005057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10.xml"/><Relationship Id="rId18" Type="http://schemas.openxmlformats.org/officeDocument/2006/relationships/image" Target="../media/image30.png"/><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image" Target="../media/image27.png"/><Relationship Id="rId17" Type="http://schemas.openxmlformats.org/officeDocument/2006/relationships/customXml" Target="../ink/ink12.xml"/><Relationship Id="rId2" Type="http://schemas.openxmlformats.org/officeDocument/2006/relationships/image" Target="../media/image22.png"/><Relationship Id="rId16" Type="http://schemas.openxmlformats.org/officeDocument/2006/relationships/image" Target="../media/image29.png"/><Relationship Id="rId20"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24.png"/><Relationship Id="rId11" Type="http://schemas.openxmlformats.org/officeDocument/2006/relationships/customXml" Target="../ink/ink9.xml"/><Relationship Id="rId5" Type="http://schemas.openxmlformats.org/officeDocument/2006/relationships/customXml" Target="../ink/ink6.xml"/><Relationship Id="rId15" Type="http://schemas.openxmlformats.org/officeDocument/2006/relationships/customXml" Target="../ink/ink11.xml"/><Relationship Id="rId10" Type="http://schemas.openxmlformats.org/officeDocument/2006/relationships/image" Target="../media/image26.png"/><Relationship Id="rId19" Type="http://schemas.openxmlformats.org/officeDocument/2006/relationships/customXml" Target="../ink/ink13.xml"/><Relationship Id="rId4" Type="http://schemas.openxmlformats.org/officeDocument/2006/relationships/image" Target="../media/image23.png"/><Relationship Id="rId9" Type="http://schemas.openxmlformats.org/officeDocument/2006/relationships/customXml" Target="../ink/ink8.xml"/><Relationship Id="rId1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32.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4.xml"/><Relationship Id="rId6" Type="http://schemas.openxmlformats.org/officeDocument/2006/relationships/customXml" Target="../ink/ink3.xml"/><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customXml" Target="../ink/ink2.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16878-B713-443A-8BFB-ABE8B6E4FB35}"/>
              </a:ext>
            </a:extLst>
          </p:cNvPr>
          <p:cNvSpPr>
            <a:spLocks noGrp="1"/>
          </p:cNvSpPr>
          <p:nvPr>
            <p:ph type="ctrTitle"/>
          </p:nvPr>
        </p:nvSpPr>
        <p:spPr/>
        <p:txBody>
          <a:bodyPr/>
          <a:lstStyle/>
          <a:p>
            <a:r>
              <a:rPr lang="en-US" altLang="zh-CN" dirty="0"/>
              <a:t>Philosophy in Wikipedia</a:t>
            </a:r>
            <a:br>
              <a:rPr lang="en-US" altLang="zh-CN" dirty="0"/>
            </a:br>
            <a:r>
              <a:rPr lang="en-US" altLang="zh-CN" dirty="0"/>
              <a:t>vs</a:t>
            </a:r>
            <a:br>
              <a:rPr lang="en-US" altLang="zh-CN" dirty="0"/>
            </a:br>
            <a:r>
              <a:rPr lang="en-US" altLang="zh-CN" dirty="0"/>
              <a:t>philosophy in data</a:t>
            </a:r>
            <a:endParaRPr lang="zh-CN" altLang="en-US" dirty="0"/>
          </a:p>
        </p:txBody>
      </p:sp>
      <p:sp>
        <p:nvSpPr>
          <p:cNvPr id="3" name="副标题 2">
            <a:extLst>
              <a:ext uri="{FF2B5EF4-FFF2-40B4-BE49-F238E27FC236}">
                <a16:creationId xmlns:a16="http://schemas.microsoft.com/office/drawing/2014/main" id="{374C4837-A2E8-42CA-9FD7-E588259D3786}"/>
              </a:ext>
            </a:extLst>
          </p:cNvPr>
          <p:cNvSpPr>
            <a:spLocks noGrp="1"/>
          </p:cNvSpPr>
          <p:nvPr>
            <p:ph type="subTitle" idx="1"/>
          </p:nvPr>
        </p:nvSpPr>
        <p:spPr/>
        <p:txBody>
          <a:bodyPr/>
          <a:lstStyle/>
          <a:p>
            <a:endParaRPr lang="en-US" altLang="zh-CN" dirty="0"/>
          </a:p>
          <a:p>
            <a:endParaRPr lang="en-US" altLang="zh-CN" dirty="0"/>
          </a:p>
          <a:p>
            <a:r>
              <a:rPr lang="en-US" altLang="zh-CN" dirty="0"/>
              <a:t>Jun Ding</a:t>
            </a:r>
          </a:p>
          <a:p>
            <a:r>
              <a:rPr lang="en-US" altLang="zh-CN" dirty="0"/>
              <a:t>jd3716</a:t>
            </a:r>
            <a:endParaRPr lang="zh-CN" altLang="en-US" dirty="0"/>
          </a:p>
        </p:txBody>
      </p:sp>
    </p:spTree>
    <p:extLst>
      <p:ext uri="{BB962C8B-B14F-4D97-AF65-F5344CB8AC3E}">
        <p14:creationId xmlns:p14="http://schemas.microsoft.com/office/powerpoint/2010/main" val="352062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a:extLst>
              <a:ext uri="{FF2B5EF4-FFF2-40B4-BE49-F238E27FC236}">
                <a16:creationId xmlns:a16="http://schemas.microsoft.com/office/drawing/2014/main" id="{B39401C2-4046-4020-B030-3DBB9D8EF69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794657" y="804979"/>
            <a:ext cx="4419600" cy="4306999"/>
          </a:xfrm>
        </p:spPr>
      </p:pic>
      <p:sp>
        <p:nvSpPr>
          <p:cNvPr id="6" name="内容占位符 5">
            <a:extLst>
              <a:ext uri="{FF2B5EF4-FFF2-40B4-BE49-F238E27FC236}">
                <a16:creationId xmlns:a16="http://schemas.microsoft.com/office/drawing/2014/main" id="{CCF0C2AB-2D82-44E4-A4CC-A19C8CD9A671}"/>
              </a:ext>
            </a:extLst>
          </p:cNvPr>
          <p:cNvSpPr>
            <a:spLocks noGrp="1"/>
          </p:cNvSpPr>
          <p:nvPr>
            <p:ph sz="quarter" idx="4"/>
          </p:nvPr>
        </p:nvSpPr>
        <p:spPr>
          <a:xfrm>
            <a:off x="5806545" y="985157"/>
            <a:ext cx="4929188" cy="4054929"/>
          </a:xfrm>
        </p:spPr>
        <p:txBody>
          <a:bodyPr/>
          <a:lstStyle/>
          <a:p>
            <a:r>
              <a:rPr lang="en-US" altLang="zh-CN" b="1" dirty="0"/>
              <a:t>In philosophy, empiricism is a theory that states that knowledge comes only or primarily from sensory experience.</a:t>
            </a:r>
          </a:p>
          <a:p>
            <a:r>
              <a:rPr lang="en-US" altLang="zh-CN" b="1" dirty="0"/>
              <a:t>Empiricism emphasizes the role of empirical evidence in the formation of ideas, rather than innate ideas or traditions.</a:t>
            </a:r>
            <a:endParaRPr lang="zh-CN" altLang="en-US" b="1" dirty="0"/>
          </a:p>
        </p:txBody>
      </p:sp>
      <p:sp>
        <p:nvSpPr>
          <p:cNvPr id="12" name="标题 1">
            <a:extLst>
              <a:ext uri="{FF2B5EF4-FFF2-40B4-BE49-F238E27FC236}">
                <a16:creationId xmlns:a16="http://schemas.microsoft.com/office/drawing/2014/main" id="{764374B9-3BAB-4415-A122-3B8A823EE7C3}"/>
              </a:ext>
            </a:extLst>
          </p:cNvPr>
          <p:cNvSpPr>
            <a:spLocks noGrp="1"/>
          </p:cNvSpPr>
          <p:nvPr>
            <p:ph type="title"/>
          </p:nvPr>
        </p:nvSpPr>
        <p:spPr>
          <a:xfrm>
            <a:off x="684212" y="5040086"/>
            <a:ext cx="9972902" cy="954313"/>
          </a:xfrm>
        </p:spPr>
        <p:txBody>
          <a:bodyPr/>
          <a:lstStyle/>
          <a:p>
            <a:r>
              <a:rPr lang="en-US" altLang="zh-CN" dirty="0"/>
              <a:t>              data            vs.            wiki</a:t>
            </a:r>
            <a:endParaRPr lang="zh-CN" altLang="en-US" dirty="0"/>
          </a:p>
        </p:txBody>
      </p:sp>
      <p:sp>
        <p:nvSpPr>
          <p:cNvPr id="13" name="标题 1">
            <a:extLst>
              <a:ext uri="{FF2B5EF4-FFF2-40B4-BE49-F238E27FC236}">
                <a16:creationId xmlns:a16="http://schemas.microsoft.com/office/drawing/2014/main" id="{B3813F53-2DEA-4941-B65B-9AB7108AD0D9}"/>
              </a:ext>
            </a:extLst>
          </p:cNvPr>
          <p:cNvSpPr txBox="1">
            <a:spLocks/>
          </p:cNvSpPr>
          <p:nvPr/>
        </p:nvSpPr>
        <p:spPr>
          <a:xfrm>
            <a:off x="9078685" y="386443"/>
            <a:ext cx="2875687" cy="598714"/>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t>empiricism</a:t>
            </a:r>
            <a:endParaRPr lang="zh-CN" altLang="en-US" b="1" dirty="0"/>
          </a:p>
        </p:txBody>
      </p:sp>
    </p:spTree>
    <p:extLst>
      <p:ext uri="{BB962C8B-B14F-4D97-AF65-F5344CB8AC3E}">
        <p14:creationId xmlns:p14="http://schemas.microsoft.com/office/powerpoint/2010/main" val="465527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a:extLst>
              <a:ext uri="{FF2B5EF4-FFF2-40B4-BE49-F238E27FC236}">
                <a16:creationId xmlns:a16="http://schemas.microsoft.com/office/drawing/2014/main" id="{923781A1-C6B8-4C28-8B31-DC96EF7697D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323850" y="707572"/>
            <a:ext cx="5349120" cy="4332514"/>
          </a:xfrm>
        </p:spPr>
      </p:pic>
      <p:sp>
        <p:nvSpPr>
          <p:cNvPr id="6" name="内容占位符 5">
            <a:extLst>
              <a:ext uri="{FF2B5EF4-FFF2-40B4-BE49-F238E27FC236}">
                <a16:creationId xmlns:a16="http://schemas.microsoft.com/office/drawing/2014/main" id="{CCF0C2AB-2D82-44E4-A4CC-A19C8CD9A671}"/>
              </a:ext>
            </a:extLst>
          </p:cNvPr>
          <p:cNvSpPr>
            <a:spLocks noGrp="1"/>
          </p:cNvSpPr>
          <p:nvPr>
            <p:ph sz="quarter" idx="4"/>
          </p:nvPr>
        </p:nvSpPr>
        <p:spPr>
          <a:xfrm>
            <a:off x="5806545" y="985157"/>
            <a:ext cx="4929188" cy="4054929"/>
          </a:xfrm>
        </p:spPr>
        <p:txBody>
          <a:bodyPr/>
          <a:lstStyle/>
          <a:p>
            <a:r>
              <a:rPr lang="en-US" altLang="zh-CN" b="1" dirty="0"/>
              <a:t>German idealism was a philosophical movement that emerged in Germany. It was closely linked both with Romanticism and the revolutionary politics of the Enlightenment.</a:t>
            </a:r>
          </a:p>
          <a:p>
            <a:endParaRPr lang="zh-CN" altLang="en-US" b="1" dirty="0"/>
          </a:p>
        </p:txBody>
      </p:sp>
      <p:sp>
        <p:nvSpPr>
          <p:cNvPr id="12" name="标题 1">
            <a:extLst>
              <a:ext uri="{FF2B5EF4-FFF2-40B4-BE49-F238E27FC236}">
                <a16:creationId xmlns:a16="http://schemas.microsoft.com/office/drawing/2014/main" id="{764374B9-3BAB-4415-A122-3B8A823EE7C3}"/>
              </a:ext>
            </a:extLst>
          </p:cNvPr>
          <p:cNvSpPr>
            <a:spLocks noGrp="1"/>
          </p:cNvSpPr>
          <p:nvPr>
            <p:ph type="title"/>
          </p:nvPr>
        </p:nvSpPr>
        <p:spPr>
          <a:xfrm>
            <a:off x="684212" y="5040086"/>
            <a:ext cx="9972902" cy="954313"/>
          </a:xfrm>
        </p:spPr>
        <p:txBody>
          <a:bodyPr/>
          <a:lstStyle/>
          <a:p>
            <a:r>
              <a:rPr lang="en-US" altLang="zh-CN" dirty="0"/>
              <a:t>              data            vs.            wiki</a:t>
            </a:r>
            <a:endParaRPr lang="zh-CN" altLang="en-US" dirty="0"/>
          </a:p>
        </p:txBody>
      </p:sp>
      <p:sp>
        <p:nvSpPr>
          <p:cNvPr id="13" name="标题 1">
            <a:extLst>
              <a:ext uri="{FF2B5EF4-FFF2-40B4-BE49-F238E27FC236}">
                <a16:creationId xmlns:a16="http://schemas.microsoft.com/office/drawing/2014/main" id="{B3813F53-2DEA-4941-B65B-9AB7108AD0D9}"/>
              </a:ext>
            </a:extLst>
          </p:cNvPr>
          <p:cNvSpPr txBox="1">
            <a:spLocks/>
          </p:cNvSpPr>
          <p:nvPr/>
        </p:nvSpPr>
        <p:spPr>
          <a:xfrm>
            <a:off x="7511143" y="386443"/>
            <a:ext cx="4443229" cy="598714"/>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t>German idealism</a:t>
            </a:r>
            <a:endParaRPr lang="zh-CN" altLang="en-US" b="1" dirty="0"/>
          </a:p>
        </p:txBody>
      </p:sp>
    </p:spTree>
    <p:extLst>
      <p:ext uri="{BB962C8B-B14F-4D97-AF65-F5344CB8AC3E}">
        <p14:creationId xmlns:p14="http://schemas.microsoft.com/office/powerpoint/2010/main" val="2814035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a:extLst>
              <a:ext uri="{FF2B5EF4-FFF2-40B4-BE49-F238E27FC236}">
                <a16:creationId xmlns:a16="http://schemas.microsoft.com/office/drawing/2014/main" id="{FB0A8E3E-6126-4DC4-A3D6-1B650744244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506477" y="746646"/>
            <a:ext cx="5221449" cy="4291976"/>
          </a:xfrm>
        </p:spPr>
      </p:pic>
      <p:sp>
        <p:nvSpPr>
          <p:cNvPr id="6" name="内容占位符 5">
            <a:extLst>
              <a:ext uri="{FF2B5EF4-FFF2-40B4-BE49-F238E27FC236}">
                <a16:creationId xmlns:a16="http://schemas.microsoft.com/office/drawing/2014/main" id="{CCF0C2AB-2D82-44E4-A4CC-A19C8CD9A671}"/>
              </a:ext>
            </a:extLst>
          </p:cNvPr>
          <p:cNvSpPr>
            <a:spLocks noGrp="1"/>
          </p:cNvSpPr>
          <p:nvPr>
            <p:ph sz="quarter" idx="4"/>
          </p:nvPr>
        </p:nvSpPr>
        <p:spPr>
          <a:xfrm>
            <a:off x="5806545" y="985157"/>
            <a:ext cx="4929188" cy="4054929"/>
          </a:xfrm>
        </p:spPr>
        <p:txBody>
          <a:bodyPr/>
          <a:lstStyle/>
          <a:p>
            <a:r>
              <a:rPr lang="en-US" altLang="zh-CN" b="1" dirty="0"/>
              <a:t>Capitalism is an economic system based on the private ownership and control of the means of production and their operation for profit. Central characteristics of capitalism include capital accumulation, competitive markets, a price system determined by supply and demand, private property, property rights recognition, voluntary exchange, and wage labor.</a:t>
            </a:r>
            <a:endParaRPr lang="zh-CN" altLang="en-US" b="1" dirty="0"/>
          </a:p>
        </p:txBody>
      </p:sp>
      <p:sp>
        <p:nvSpPr>
          <p:cNvPr id="12" name="标题 1">
            <a:extLst>
              <a:ext uri="{FF2B5EF4-FFF2-40B4-BE49-F238E27FC236}">
                <a16:creationId xmlns:a16="http://schemas.microsoft.com/office/drawing/2014/main" id="{764374B9-3BAB-4415-A122-3B8A823EE7C3}"/>
              </a:ext>
            </a:extLst>
          </p:cNvPr>
          <p:cNvSpPr>
            <a:spLocks noGrp="1"/>
          </p:cNvSpPr>
          <p:nvPr>
            <p:ph type="title"/>
          </p:nvPr>
        </p:nvSpPr>
        <p:spPr>
          <a:xfrm>
            <a:off x="684212" y="5040086"/>
            <a:ext cx="9972902" cy="954313"/>
          </a:xfrm>
        </p:spPr>
        <p:txBody>
          <a:bodyPr/>
          <a:lstStyle/>
          <a:p>
            <a:r>
              <a:rPr lang="en-US" altLang="zh-CN" dirty="0"/>
              <a:t>              data            vs.            wiki</a:t>
            </a:r>
            <a:endParaRPr lang="zh-CN" altLang="en-US" dirty="0"/>
          </a:p>
        </p:txBody>
      </p:sp>
      <p:sp>
        <p:nvSpPr>
          <p:cNvPr id="13" name="标题 1">
            <a:extLst>
              <a:ext uri="{FF2B5EF4-FFF2-40B4-BE49-F238E27FC236}">
                <a16:creationId xmlns:a16="http://schemas.microsoft.com/office/drawing/2014/main" id="{B3813F53-2DEA-4941-B65B-9AB7108AD0D9}"/>
              </a:ext>
            </a:extLst>
          </p:cNvPr>
          <p:cNvSpPr txBox="1">
            <a:spLocks/>
          </p:cNvSpPr>
          <p:nvPr/>
        </p:nvSpPr>
        <p:spPr>
          <a:xfrm>
            <a:off x="9274629" y="386443"/>
            <a:ext cx="2679743" cy="598714"/>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t>capitalism</a:t>
            </a:r>
            <a:endParaRPr lang="zh-CN" altLang="en-US" b="1" dirty="0"/>
          </a:p>
        </p:txBody>
      </p:sp>
    </p:spTree>
    <p:extLst>
      <p:ext uri="{BB962C8B-B14F-4D97-AF65-F5344CB8AC3E}">
        <p14:creationId xmlns:p14="http://schemas.microsoft.com/office/powerpoint/2010/main" val="1393300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a:extLst>
              <a:ext uri="{FF2B5EF4-FFF2-40B4-BE49-F238E27FC236}">
                <a16:creationId xmlns:a16="http://schemas.microsoft.com/office/drawing/2014/main" id="{EFC0710E-93BC-43C5-B5E9-0897854E64B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967516" y="892018"/>
            <a:ext cx="4611134" cy="3998093"/>
          </a:xfrm>
        </p:spPr>
      </p:pic>
      <p:sp>
        <p:nvSpPr>
          <p:cNvPr id="6" name="内容占位符 5">
            <a:extLst>
              <a:ext uri="{FF2B5EF4-FFF2-40B4-BE49-F238E27FC236}">
                <a16:creationId xmlns:a16="http://schemas.microsoft.com/office/drawing/2014/main" id="{CCF0C2AB-2D82-44E4-A4CC-A19C8CD9A671}"/>
              </a:ext>
            </a:extLst>
          </p:cNvPr>
          <p:cNvSpPr>
            <a:spLocks noGrp="1"/>
          </p:cNvSpPr>
          <p:nvPr>
            <p:ph sz="quarter" idx="4"/>
          </p:nvPr>
        </p:nvSpPr>
        <p:spPr>
          <a:xfrm>
            <a:off x="5806545" y="985157"/>
            <a:ext cx="4929188" cy="4054929"/>
          </a:xfrm>
        </p:spPr>
        <p:txBody>
          <a:bodyPr/>
          <a:lstStyle/>
          <a:p>
            <a:r>
              <a:rPr lang="en-US" altLang="zh-CN" b="1" dirty="0"/>
              <a:t>Communism is a philosophical, social, political, and economic ideology and movement whose goal is the establishment of a communist society, namely a socioeconomic order structured upon the ideas of common ownership of the means of production and the absence of social classes, money, and the state.</a:t>
            </a:r>
            <a:endParaRPr lang="zh-CN" altLang="en-US" b="1" dirty="0"/>
          </a:p>
        </p:txBody>
      </p:sp>
      <p:sp>
        <p:nvSpPr>
          <p:cNvPr id="12" name="标题 1">
            <a:extLst>
              <a:ext uri="{FF2B5EF4-FFF2-40B4-BE49-F238E27FC236}">
                <a16:creationId xmlns:a16="http://schemas.microsoft.com/office/drawing/2014/main" id="{764374B9-3BAB-4415-A122-3B8A823EE7C3}"/>
              </a:ext>
            </a:extLst>
          </p:cNvPr>
          <p:cNvSpPr>
            <a:spLocks noGrp="1"/>
          </p:cNvSpPr>
          <p:nvPr>
            <p:ph type="title"/>
          </p:nvPr>
        </p:nvSpPr>
        <p:spPr>
          <a:xfrm>
            <a:off x="684212" y="5040086"/>
            <a:ext cx="9972902" cy="954313"/>
          </a:xfrm>
        </p:spPr>
        <p:txBody>
          <a:bodyPr/>
          <a:lstStyle/>
          <a:p>
            <a:r>
              <a:rPr lang="en-US" altLang="zh-CN" dirty="0"/>
              <a:t>              data            vs.            wiki</a:t>
            </a:r>
            <a:endParaRPr lang="zh-CN" altLang="en-US" dirty="0"/>
          </a:p>
        </p:txBody>
      </p:sp>
      <p:sp>
        <p:nvSpPr>
          <p:cNvPr id="13" name="标题 1">
            <a:extLst>
              <a:ext uri="{FF2B5EF4-FFF2-40B4-BE49-F238E27FC236}">
                <a16:creationId xmlns:a16="http://schemas.microsoft.com/office/drawing/2014/main" id="{B3813F53-2DEA-4941-B65B-9AB7108AD0D9}"/>
              </a:ext>
            </a:extLst>
          </p:cNvPr>
          <p:cNvSpPr txBox="1">
            <a:spLocks/>
          </p:cNvSpPr>
          <p:nvPr/>
        </p:nvSpPr>
        <p:spPr>
          <a:xfrm>
            <a:off x="9067800" y="386443"/>
            <a:ext cx="2886572" cy="598714"/>
          </a:xfrm>
          <a:prstGeom prst="rect">
            <a:avLst/>
          </a:prstGeom>
          <a:effectLst/>
        </p:spPr>
        <p:txBody>
          <a:bodyPr vert="horz" lIns="91440" tIns="45720" rIns="91440" bIns="45720" rtlCol="0" anchor="ctr">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t>communism</a:t>
            </a:r>
            <a:endParaRPr lang="zh-CN" altLang="en-US" b="1" dirty="0"/>
          </a:p>
        </p:txBody>
      </p:sp>
    </p:spTree>
    <p:extLst>
      <p:ext uri="{BB962C8B-B14F-4D97-AF65-F5344CB8AC3E}">
        <p14:creationId xmlns:p14="http://schemas.microsoft.com/office/powerpoint/2010/main" val="946206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a:extLst>
              <a:ext uri="{FF2B5EF4-FFF2-40B4-BE49-F238E27FC236}">
                <a16:creationId xmlns:a16="http://schemas.microsoft.com/office/drawing/2014/main" id="{0477B263-936E-47CE-8822-84EF26E3457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001487" y="791754"/>
            <a:ext cx="4506684" cy="4094042"/>
          </a:xfrm>
        </p:spPr>
      </p:pic>
      <p:sp>
        <p:nvSpPr>
          <p:cNvPr id="6" name="内容占位符 5">
            <a:extLst>
              <a:ext uri="{FF2B5EF4-FFF2-40B4-BE49-F238E27FC236}">
                <a16:creationId xmlns:a16="http://schemas.microsoft.com/office/drawing/2014/main" id="{CCF0C2AB-2D82-44E4-A4CC-A19C8CD9A671}"/>
              </a:ext>
            </a:extLst>
          </p:cNvPr>
          <p:cNvSpPr>
            <a:spLocks noGrp="1"/>
          </p:cNvSpPr>
          <p:nvPr>
            <p:ph sz="quarter" idx="4"/>
          </p:nvPr>
        </p:nvSpPr>
        <p:spPr>
          <a:xfrm>
            <a:off x="5806544" y="985157"/>
            <a:ext cx="5167845" cy="4402622"/>
          </a:xfrm>
        </p:spPr>
        <p:txBody>
          <a:bodyPr>
            <a:normAutofit/>
          </a:bodyPr>
          <a:lstStyle/>
          <a:p>
            <a:r>
              <a:rPr lang="en-US" altLang="zh-CN" b="1" dirty="0"/>
              <a:t>Prominent elements of Nietzsche philosophy include his radical critique of truth in favor of perspectivism; a genealogical critique of religion and Christian morality and a related theory of master–slave morality; the aesthetic affirmation of life in response to both the "death of God" and the profound crisis of nihilism; the notion of Apollonian and Dionysian forces; and a characterization of the human subject as the expression of competing wills, collectively understood as the will to power.</a:t>
            </a:r>
            <a:endParaRPr lang="zh-CN" altLang="en-US" b="1" dirty="0"/>
          </a:p>
        </p:txBody>
      </p:sp>
      <p:sp>
        <p:nvSpPr>
          <p:cNvPr id="12" name="标题 1">
            <a:extLst>
              <a:ext uri="{FF2B5EF4-FFF2-40B4-BE49-F238E27FC236}">
                <a16:creationId xmlns:a16="http://schemas.microsoft.com/office/drawing/2014/main" id="{764374B9-3BAB-4415-A122-3B8A823EE7C3}"/>
              </a:ext>
            </a:extLst>
          </p:cNvPr>
          <p:cNvSpPr>
            <a:spLocks noGrp="1"/>
          </p:cNvSpPr>
          <p:nvPr>
            <p:ph type="title"/>
          </p:nvPr>
        </p:nvSpPr>
        <p:spPr>
          <a:xfrm>
            <a:off x="684212" y="5040086"/>
            <a:ext cx="9972902" cy="954313"/>
          </a:xfrm>
        </p:spPr>
        <p:txBody>
          <a:bodyPr/>
          <a:lstStyle/>
          <a:p>
            <a:r>
              <a:rPr lang="en-US" altLang="zh-CN" dirty="0"/>
              <a:t>              data            vs.            wiki</a:t>
            </a:r>
            <a:endParaRPr lang="zh-CN" altLang="en-US" dirty="0"/>
          </a:p>
        </p:txBody>
      </p:sp>
      <p:sp>
        <p:nvSpPr>
          <p:cNvPr id="13" name="标题 1">
            <a:extLst>
              <a:ext uri="{FF2B5EF4-FFF2-40B4-BE49-F238E27FC236}">
                <a16:creationId xmlns:a16="http://schemas.microsoft.com/office/drawing/2014/main" id="{B3813F53-2DEA-4941-B65B-9AB7108AD0D9}"/>
              </a:ext>
            </a:extLst>
          </p:cNvPr>
          <p:cNvSpPr txBox="1">
            <a:spLocks/>
          </p:cNvSpPr>
          <p:nvPr/>
        </p:nvSpPr>
        <p:spPr>
          <a:xfrm>
            <a:off x="9416143" y="386443"/>
            <a:ext cx="2538229" cy="598714"/>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err="1"/>
              <a:t>nietzsche</a:t>
            </a:r>
            <a:endParaRPr lang="zh-CN" altLang="en-US" b="1" dirty="0"/>
          </a:p>
        </p:txBody>
      </p:sp>
    </p:spTree>
    <p:extLst>
      <p:ext uri="{BB962C8B-B14F-4D97-AF65-F5344CB8AC3E}">
        <p14:creationId xmlns:p14="http://schemas.microsoft.com/office/powerpoint/2010/main" val="2366180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a:extLst>
              <a:ext uri="{FF2B5EF4-FFF2-40B4-BE49-F238E27FC236}">
                <a16:creationId xmlns:a16="http://schemas.microsoft.com/office/drawing/2014/main" id="{33CEA58F-9C35-4ED0-8B39-0FD98843CB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514858" y="982030"/>
            <a:ext cx="5162358" cy="3589970"/>
          </a:xfrm>
        </p:spPr>
      </p:pic>
      <p:sp>
        <p:nvSpPr>
          <p:cNvPr id="6" name="内容占位符 5">
            <a:extLst>
              <a:ext uri="{FF2B5EF4-FFF2-40B4-BE49-F238E27FC236}">
                <a16:creationId xmlns:a16="http://schemas.microsoft.com/office/drawing/2014/main" id="{CCF0C2AB-2D82-44E4-A4CC-A19C8CD9A671}"/>
              </a:ext>
            </a:extLst>
          </p:cNvPr>
          <p:cNvSpPr>
            <a:spLocks noGrp="1"/>
          </p:cNvSpPr>
          <p:nvPr>
            <p:ph sz="quarter" idx="4"/>
          </p:nvPr>
        </p:nvSpPr>
        <p:spPr>
          <a:xfrm>
            <a:off x="5806545" y="985157"/>
            <a:ext cx="4929188" cy="4054929"/>
          </a:xfrm>
        </p:spPr>
        <p:txBody>
          <a:bodyPr/>
          <a:lstStyle/>
          <a:p>
            <a:r>
              <a:rPr lang="en-US" altLang="zh-CN" b="1" dirty="0"/>
              <a:t>Feminism is a range of socio-political movements and ideologies that aim to define and establish the political, economic, personal, and social equality of the sexes. Feminism incorporates the position that societies prioritize the male point of view, and that women are treated unjustly within those societies.</a:t>
            </a:r>
            <a:endParaRPr lang="zh-CN" altLang="en-US" b="1" dirty="0"/>
          </a:p>
        </p:txBody>
      </p:sp>
      <p:sp>
        <p:nvSpPr>
          <p:cNvPr id="12" name="标题 1">
            <a:extLst>
              <a:ext uri="{FF2B5EF4-FFF2-40B4-BE49-F238E27FC236}">
                <a16:creationId xmlns:a16="http://schemas.microsoft.com/office/drawing/2014/main" id="{764374B9-3BAB-4415-A122-3B8A823EE7C3}"/>
              </a:ext>
            </a:extLst>
          </p:cNvPr>
          <p:cNvSpPr>
            <a:spLocks noGrp="1"/>
          </p:cNvSpPr>
          <p:nvPr>
            <p:ph type="title"/>
          </p:nvPr>
        </p:nvSpPr>
        <p:spPr>
          <a:xfrm>
            <a:off x="684212" y="5040086"/>
            <a:ext cx="9972902" cy="954313"/>
          </a:xfrm>
        </p:spPr>
        <p:txBody>
          <a:bodyPr/>
          <a:lstStyle/>
          <a:p>
            <a:r>
              <a:rPr lang="en-US" altLang="zh-CN" dirty="0"/>
              <a:t>              data            vs.            wiki</a:t>
            </a:r>
            <a:endParaRPr lang="zh-CN" altLang="en-US" dirty="0"/>
          </a:p>
        </p:txBody>
      </p:sp>
      <p:sp>
        <p:nvSpPr>
          <p:cNvPr id="13" name="标题 1">
            <a:extLst>
              <a:ext uri="{FF2B5EF4-FFF2-40B4-BE49-F238E27FC236}">
                <a16:creationId xmlns:a16="http://schemas.microsoft.com/office/drawing/2014/main" id="{B3813F53-2DEA-4941-B65B-9AB7108AD0D9}"/>
              </a:ext>
            </a:extLst>
          </p:cNvPr>
          <p:cNvSpPr txBox="1">
            <a:spLocks/>
          </p:cNvSpPr>
          <p:nvPr/>
        </p:nvSpPr>
        <p:spPr>
          <a:xfrm>
            <a:off x="9530852" y="386443"/>
            <a:ext cx="2423520" cy="598714"/>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t>feminism</a:t>
            </a:r>
            <a:endParaRPr lang="zh-CN" altLang="en-US" b="1" dirty="0"/>
          </a:p>
        </p:txBody>
      </p:sp>
    </p:spTree>
    <p:extLst>
      <p:ext uri="{BB962C8B-B14F-4D97-AF65-F5344CB8AC3E}">
        <p14:creationId xmlns:p14="http://schemas.microsoft.com/office/powerpoint/2010/main" val="2424513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a:extLst>
              <a:ext uri="{FF2B5EF4-FFF2-40B4-BE49-F238E27FC236}">
                <a16:creationId xmlns:a16="http://schemas.microsoft.com/office/drawing/2014/main" id="{7E274494-7E27-4481-9714-A64ADBE81FC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827313" y="560872"/>
            <a:ext cx="4667363" cy="4465233"/>
          </a:xfrm>
        </p:spPr>
      </p:pic>
      <p:sp>
        <p:nvSpPr>
          <p:cNvPr id="6" name="内容占位符 5">
            <a:extLst>
              <a:ext uri="{FF2B5EF4-FFF2-40B4-BE49-F238E27FC236}">
                <a16:creationId xmlns:a16="http://schemas.microsoft.com/office/drawing/2014/main" id="{CCF0C2AB-2D82-44E4-A4CC-A19C8CD9A671}"/>
              </a:ext>
            </a:extLst>
          </p:cNvPr>
          <p:cNvSpPr>
            <a:spLocks noGrp="1"/>
          </p:cNvSpPr>
          <p:nvPr>
            <p:ph sz="quarter" idx="4"/>
          </p:nvPr>
        </p:nvSpPr>
        <p:spPr>
          <a:xfrm>
            <a:off x="5806545" y="985157"/>
            <a:ext cx="4929188" cy="4054929"/>
          </a:xfrm>
        </p:spPr>
        <p:txBody>
          <a:bodyPr/>
          <a:lstStyle/>
          <a:p>
            <a:r>
              <a:rPr lang="en-US" altLang="zh-CN" b="1" dirty="0"/>
              <a:t>Phenomenology is the philosophical study of the structures of experience and consciousness.</a:t>
            </a:r>
            <a:endParaRPr lang="zh-CN" altLang="en-US" b="1" dirty="0"/>
          </a:p>
          <a:p>
            <a:r>
              <a:rPr lang="en-US" altLang="zh-CN" b="1" dirty="0"/>
              <a:t>Phenomenology is not a unified movement; rather, different authors share a common family resemblance but also with many significant differences.</a:t>
            </a:r>
            <a:endParaRPr lang="zh-CN" altLang="en-US" b="1" dirty="0"/>
          </a:p>
        </p:txBody>
      </p:sp>
      <p:sp>
        <p:nvSpPr>
          <p:cNvPr id="12" name="标题 1">
            <a:extLst>
              <a:ext uri="{FF2B5EF4-FFF2-40B4-BE49-F238E27FC236}">
                <a16:creationId xmlns:a16="http://schemas.microsoft.com/office/drawing/2014/main" id="{764374B9-3BAB-4415-A122-3B8A823EE7C3}"/>
              </a:ext>
            </a:extLst>
          </p:cNvPr>
          <p:cNvSpPr>
            <a:spLocks noGrp="1"/>
          </p:cNvSpPr>
          <p:nvPr>
            <p:ph type="title"/>
          </p:nvPr>
        </p:nvSpPr>
        <p:spPr>
          <a:xfrm>
            <a:off x="684212" y="5040086"/>
            <a:ext cx="9972902" cy="954313"/>
          </a:xfrm>
        </p:spPr>
        <p:txBody>
          <a:bodyPr/>
          <a:lstStyle/>
          <a:p>
            <a:r>
              <a:rPr lang="en-US" altLang="zh-CN" dirty="0"/>
              <a:t>              data            vs.            wiki</a:t>
            </a:r>
            <a:endParaRPr lang="zh-CN" altLang="en-US" dirty="0"/>
          </a:p>
        </p:txBody>
      </p:sp>
      <p:sp>
        <p:nvSpPr>
          <p:cNvPr id="13" name="标题 1">
            <a:extLst>
              <a:ext uri="{FF2B5EF4-FFF2-40B4-BE49-F238E27FC236}">
                <a16:creationId xmlns:a16="http://schemas.microsoft.com/office/drawing/2014/main" id="{B3813F53-2DEA-4941-B65B-9AB7108AD0D9}"/>
              </a:ext>
            </a:extLst>
          </p:cNvPr>
          <p:cNvSpPr txBox="1">
            <a:spLocks/>
          </p:cNvSpPr>
          <p:nvPr/>
        </p:nvSpPr>
        <p:spPr>
          <a:xfrm>
            <a:off x="7848600" y="386443"/>
            <a:ext cx="4343400" cy="598714"/>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t>phenomenology</a:t>
            </a:r>
            <a:endParaRPr lang="zh-CN" altLang="en-US" b="1" dirty="0"/>
          </a:p>
        </p:txBody>
      </p:sp>
    </p:spTree>
    <p:extLst>
      <p:ext uri="{BB962C8B-B14F-4D97-AF65-F5344CB8AC3E}">
        <p14:creationId xmlns:p14="http://schemas.microsoft.com/office/powerpoint/2010/main" val="2572625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a:extLst>
              <a:ext uri="{FF2B5EF4-FFF2-40B4-BE49-F238E27FC236}">
                <a16:creationId xmlns:a16="http://schemas.microsoft.com/office/drawing/2014/main" id="{141D540F-14E5-4D93-8515-3D757A0458B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716903" y="814127"/>
            <a:ext cx="4841723" cy="4273318"/>
          </a:xfrm>
        </p:spPr>
      </p:pic>
      <p:sp>
        <p:nvSpPr>
          <p:cNvPr id="6" name="内容占位符 5">
            <a:extLst>
              <a:ext uri="{FF2B5EF4-FFF2-40B4-BE49-F238E27FC236}">
                <a16:creationId xmlns:a16="http://schemas.microsoft.com/office/drawing/2014/main" id="{CCF0C2AB-2D82-44E4-A4CC-A19C8CD9A671}"/>
              </a:ext>
            </a:extLst>
          </p:cNvPr>
          <p:cNvSpPr>
            <a:spLocks noGrp="1"/>
          </p:cNvSpPr>
          <p:nvPr>
            <p:ph sz="quarter" idx="4"/>
          </p:nvPr>
        </p:nvSpPr>
        <p:spPr>
          <a:xfrm>
            <a:off x="5806545" y="985157"/>
            <a:ext cx="4929188" cy="4054929"/>
          </a:xfrm>
        </p:spPr>
        <p:txBody>
          <a:bodyPr/>
          <a:lstStyle/>
          <a:p>
            <a:r>
              <a:rPr lang="en-US" altLang="zh-CN" b="1" dirty="0"/>
              <a:t>Analytic philosophy is a branch and tradition of philosophy using analysis.</a:t>
            </a:r>
          </a:p>
          <a:p>
            <a:r>
              <a:rPr lang="en-US" altLang="zh-CN" b="1" dirty="0"/>
              <a:t>Analytic philosophy is characterized by an emphasis on language, known as the linguistic turn, and for its clarity and rigor in arguments, making use of formal logic and mathematics, and, to a lesser degree, the natural sciences.</a:t>
            </a:r>
            <a:endParaRPr lang="zh-CN" altLang="en-US" b="1" dirty="0"/>
          </a:p>
        </p:txBody>
      </p:sp>
      <p:sp>
        <p:nvSpPr>
          <p:cNvPr id="12" name="标题 1">
            <a:extLst>
              <a:ext uri="{FF2B5EF4-FFF2-40B4-BE49-F238E27FC236}">
                <a16:creationId xmlns:a16="http://schemas.microsoft.com/office/drawing/2014/main" id="{764374B9-3BAB-4415-A122-3B8A823EE7C3}"/>
              </a:ext>
            </a:extLst>
          </p:cNvPr>
          <p:cNvSpPr>
            <a:spLocks noGrp="1"/>
          </p:cNvSpPr>
          <p:nvPr>
            <p:ph type="title"/>
          </p:nvPr>
        </p:nvSpPr>
        <p:spPr>
          <a:xfrm>
            <a:off x="684212" y="5040086"/>
            <a:ext cx="9972902" cy="954313"/>
          </a:xfrm>
        </p:spPr>
        <p:txBody>
          <a:bodyPr/>
          <a:lstStyle/>
          <a:p>
            <a:r>
              <a:rPr lang="en-US" altLang="zh-CN" dirty="0"/>
              <a:t>              data            vs.            wiki</a:t>
            </a:r>
            <a:endParaRPr lang="zh-CN" altLang="en-US" dirty="0"/>
          </a:p>
        </p:txBody>
      </p:sp>
      <p:sp>
        <p:nvSpPr>
          <p:cNvPr id="13" name="标题 1">
            <a:extLst>
              <a:ext uri="{FF2B5EF4-FFF2-40B4-BE49-F238E27FC236}">
                <a16:creationId xmlns:a16="http://schemas.microsoft.com/office/drawing/2014/main" id="{B3813F53-2DEA-4941-B65B-9AB7108AD0D9}"/>
              </a:ext>
            </a:extLst>
          </p:cNvPr>
          <p:cNvSpPr txBox="1">
            <a:spLocks/>
          </p:cNvSpPr>
          <p:nvPr/>
        </p:nvSpPr>
        <p:spPr>
          <a:xfrm>
            <a:off x="9530852" y="386443"/>
            <a:ext cx="2423520" cy="598714"/>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t>analytic</a:t>
            </a:r>
            <a:endParaRPr lang="zh-CN" altLang="en-US" b="1" dirty="0"/>
          </a:p>
        </p:txBody>
      </p:sp>
    </p:spTree>
    <p:extLst>
      <p:ext uri="{BB962C8B-B14F-4D97-AF65-F5344CB8AC3E}">
        <p14:creationId xmlns:p14="http://schemas.microsoft.com/office/powerpoint/2010/main" val="914172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a:extLst>
              <a:ext uri="{FF2B5EF4-FFF2-40B4-BE49-F238E27FC236}">
                <a16:creationId xmlns:a16="http://schemas.microsoft.com/office/drawing/2014/main" id="{34758F22-EA35-4E32-AD62-4CCEB231106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84211" y="887205"/>
            <a:ext cx="5021055" cy="3891624"/>
          </a:xfrm>
        </p:spPr>
      </p:pic>
      <p:sp>
        <p:nvSpPr>
          <p:cNvPr id="6" name="内容占位符 5">
            <a:extLst>
              <a:ext uri="{FF2B5EF4-FFF2-40B4-BE49-F238E27FC236}">
                <a16:creationId xmlns:a16="http://schemas.microsoft.com/office/drawing/2014/main" id="{CCF0C2AB-2D82-44E4-A4CC-A19C8CD9A671}"/>
              </a:ext>
            </a:extLst>
          </p:cNvPr>
          <p:cNvSpPr>
            <a:spLocks noGrp="1"/>
          </p:cNvSpPr>
          <p:nvPr>
            <p:ph sz="quarter" idx="4"/>
          </p:nvPr>
        </p:nvSpPr>
        <p:spPr>
          <a:xfrm>
            <a:off x="5806544" y="985157"/>
            <a:ext cx="5449285" cy="4211813"/>
          </a:xfrm>
        </p:spPr>
        <p:txBody>
          <a:bodyPr/>
          <a:lstStyle/>
          <a:p>
            <a:r>
              <a:rPr lang="en-US" altLang="zh-CN" b="1" dirty="0"/>
              <a:t>This term originated among English-speaking philosophers, who used it to refer to a range of thinkers and traditions outside the analytic movement.</a:t>
            </a:r>
          </a:p>
          <a:p>
            <a:r>
              <a:rPr lang="en-US" altLang="zh-CN" b="1" dirty="0"/>
              <a:t>It includes German idealism, phenomenology, Nietzsche, and French feminism.</a:t>
            </a:r>
          </a:p>
          <a:p>
            <a:r>
              <a:rPr lang="en-US" altLang="zh-CN" b="1" dirty="0"/>
              <a:t>The term continental philosophy, like analytic philosophy, lacks clear definition and may mark merely a family resemblance across disparate philosophical views.</a:t>
            </a:r>
            <a:endParaRPr lang="zh-CN" altLang="en-US" b="1" dirty="0"/>
          </a:p>
        </p:txBody>
      </p:sp>
      <p:sp>
        <p:nvSpPr>
          <p:cNvPr id="12" name="标题 1">
            <a:extLst>
              <a:ext uri="{FF2B5EF4-FFF2-40B4-BE49-F238E27FC236}">
                <a16:creationId xmlns:a16="http://schemas.microsoft.com/office/drawing/2014/main" id="{764374B9-3BAB-4415-A122-3B8A823EE7C3}"/>
              </a:ext>
            </a:extLst>
          </p:cNvPr>
          <p:cNvSpPr>
            <a:spLocks noGrp="1"/>
          </p:cNvSpPr>
          <p:nvPr>
            <p:ph type="title"/>
          </p:nvPr>
        </p:nvSpPr>
        <p:spPr>
          <a:xfrm>
            <a:off x="684212" y="5040086"/>
            <a:ext cx="9972902" cy="954313"/>
          </a:xfrm>
        </p:spPr>
        <p:txBody>
          <a:bodyPr/>
          <a:lstStyle/>
          <a:p>
            <a:r>
              <a:rPr lang="en-US" altLang="zh-CN" dirty="0"/>
              <a:t>              data            vs.            wiki</a:t>
            </a:r>
            <a:endParaRPr lang="zh-CN" altLang="en-US" dirty="0"/>
          </a:p>
        </p:txBody>
      </p:sp>
      <p:sp>
        <p:nvSpPr>
          <p:cNvPr id="13" name="标题 1">
            <a:extLst>
              <a:ext uri="{FF2B5EF4-FFF2-40B4-BE49-F238E27FC236}">
                <a16:creationId xmlns:a16="http://schemas.microsoft.com/office/drawing/2014/main" id="{B3813F53-2DEA-4941-B65B-9AB7108AD0D9}"/>
              </a:ext>
            </a:extLst>
          </p:cNvPr>
          <p:cNvSpPr txBox="1">
            <a:spLocks/>
          </p:cNvSpPr>
          <p:nvPr/>
        </p:nvSpPr>
        <p:spPr>
          <a:xfrm>
            <a:off x="8719457" y="386443"/>
            <a:ext cx="3234915" cy="598714"/>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t>continental</a:t>
            </a:r>
            <a:endParaRPr lang="zh-CN" altLang="en-US" b="1" dirty="0"/>
          </a:p>
        </p:txBody>
      </p:sp>
    </p:spTree>
    <p:extLst>
      <p:ext uri="{BB962C8B-B14F-4D97-AF65-F5344CB8AC3E}">
        <p14:creationId xmlns:p14="http://schemas.microsoft.com/office/powerpoint/2010/main" val="3452747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5">
            <a:extLst>
              <a:ext uri="{FF2B5EF4-FFF2-40B4-BE49-F238E27FC236}">
                <a16:creationId xmlns:a16="http://schemas.microsoft.com/office/drawing/2014/main" id="{0F4B0EEF-4583-4D32-9687-BD78AA36D8F3}"/>
              </a:ext>
            </a:extLst>
          </p:cNvPr>
          <p:cNvSpPr txBox="1">
            <a:spLocks/>
          </p:cNvSpPr>
          <p:nvPr/>
        </p:nvSpPr>
        <p:spPr>
          <a:xfrm>
            <a:off x="820887" y="582386"/>
            <a:ext cx="8693227" cy="5731328"/>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altLang="zh-CN" sz="2800" b="1" dirty="0"/>
              <a:t>Not every </a:t>
            </a:r>
            <a:r>
              <a:rPr lang="en-US" altLang="zh-CN" sz="2800" b="1" dirty="0" err="1"/>
              <a:t>WordCloud</a:t>
            </a:r>
            <a:r>
              <a:rPr lang="en-US" altLang="zh-CN" sz="2800" b="1" dirty="0"/>
              <a:t> shares commonalities with its corresponding description in Wikipedia.</a:t>
            </a:r>
          </a:p>
          <a:p>
            <a:r>
              <a:rPr lang="en-US" altLang="zh-CN" sz="2800" b="1" dirty="0"/>
              <a:t>Some schools’ </a:t>
            </a:r>
            <a:r>
              <a:rPr lang="en-US" altLang="zh-CN" sz="2800" b="1" dirty="0" err="1"/>
              <a:t>WordCloud</a:t>
            </a:r>
            <a:r>
              <a:rPr lang="en-US" altLang="zh-CN" sz="2800" b="1" dirty="0"/>
              <a:t> work well, like Empiricism, German Idealism, Capitalism, Communism and Feminism.</a:t>
            </a:r>
          </a:p>
          <a:p>
            <a:r>
              <a:rPr lang="en-US" altLang="zh-CN" sz="2800" b="1" dirty="0"/>
              <a:t>For the rest, I would like to first check if there is any obvious distinction between schools in ancient and modern eras by showing the overall </a:t>
            </a:r>
            <a:r>
              <a:rPr lang="en-US" altLang="zh-CN" sz="2800" b="1" dirty="0" err="1"/>
              <a:t>WordCloud</a:t>
            </a:r>
            <a:r>
              <a:rPr lang="en-US" altLang="zh-CN" sz="2800" b="1" dirty="0"/>
              <a:t> and 10 most frequent words.</a:t>
            </a:r>
            <a:endParaRPr lang="zh-CN" altLang="en-US" sz="2800" b="1" dirty="0"/>
          </a:p>
        </p:txBody>
      </p:sp>
    </p:spTree>
    <p:extLst>
      <p:ext uri="{BB962C8B-B14F-4D97-AF65-F5344CB8AC3E}">
        <p14:creationId xmlns:p14="http://schemas.microsoft.com/office/powerpoint/2010/main" val="283724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文字占位符 2">
            <a:extLst>
              <a:ext uri="{FF2B5EF4-FFF2-40B4-BE49-F238E27FC236}">
                <a16:creationId xmlns:a16="http://schemas.microsoft.com/office/drawing/2014/main" id="{BF402D50-A8BC-41F4-9795-56E9A8DBD5CB}"/>
              </a:ext>
            </a:extLst>
          </p:cNvPr>
          <p:cNvSpPr>
            <a:spLocks noGrp="1"/>
          </p:cNvSpPr>
          <p:nvPr>
            <p:ph type="body" orient="vert" idx="1"/>
          </p:nvPr>
        </p:nvSpPr>
        <p:spPr>
          <a:xfrm rot="16200000">
            <a:off x="1274445" y="-594360"/>
            <a:ext cx="6595110" cy="8046720"/>
          </a:xfrm>
        </p:spPr>
        <p:txBody>
          <a:bodyPr>
            <a:normAutofit/>
          </a:bodyPr>
          <a:lstStyle/>
          <a:p>
            <a:r>
              <a:rPr lang="en-US" altLang="zh-CN" sz="4000" b="1" dirty="0">
                <a:solidFill>
                  <a:schemeClr val="bg2">
                    <a:lumMod val="50000"/>
                  </a:schemeClr>
                </a:solidFill>
              </a:rPr>
              <a:t>Three Eras</a:t>
            </a:r>
          </a:p>
          <a:p>
            <a:r>
              <a:rPr lang="en-US" altLang="zh-CN" sz="2400" b="1" dirty="0">
                <a:solidFill>
                  <a:schemeClr val="bg2">
                    <a:lumMod val="50000"/>
                  </a:schemeClr>
                </a:solidFill>
              </a:rPr>
              <a:t>1. Ancient</a:t>
            </a:r>
            <a:r>
              <a:rPr lang="en-US" altLang="zh-CN" sz="2400" dirty="0">
                <a:solidFill>
                  <a:schemeClr val="bg2">
                    <a:lumMod val="50000"/>
                  </a:schemeClr>
                </a:solidFill>
              </a:rPr>
              <a:t> (Greco-Roman)</a:t>
            </a:r>
          </a:p>
          <a:p>
            <a:pPr marL="0" indent="0">
              <a:buNone/>
            </a:pPr>
            <a:r>
              <a:rPr lang="en-US" altLang="zh-CN" dirty="0">
                <a:solidFill>
                  <a:schemeClr val="bg2">
                    <a:lumMod val="50000"/>
                  </a:schemeClr>
                </a:solidFill>
              </a:rPr>
              <a:t>        before 5</a:t>
            </a:r>
            <a:r>
              <a:rPr lang="en-US" altLang="zh-CN" baseline="30000" dirty="0">
                <a:solidFill>
                  <a:schemeClr val="bg2">
                    <a:lumMod val="50000"/>
                  </a:schemeClr>
                </a:solidFill>
              </a:rPr>
              <a:t>th</a:t>
            </a:r>
            <a:r>
              <a:rPr lang="en-US" altLang="zh-CN" dirty="0">
                <a:solidFill>
                  <a:schemeClr val="bg2">
                    <a:lumMod val="50000"/>
                  </a:schemeClr>
                </a:solidFill>
              </a:rPr>
              <a:t> century</a:t>
            </a:r>
          </a:p>
          <a:p>
            <a:pPr marL="0" indent="0">
              <a:buNone/>
            </a:pPr>
            <a:r>
              <a:rPr lang="en-US" altLang="zh-CN" dirty="0">
                <a:solidFill>
                  <a:schemeClr val="bg2">
                    <a:lumMod val="50000"/>
                  </a:schemeClr>
                </a:solidFill>
              </a:rPr>
              <a:t>        metaphysics, cosmology, the nature of the well-lived life,</a:t>
            </a:r>
          </a:p>
          <a:p>
            <a:pPr marL="0" indent="0">
              <a:buNone/>
            </a:pPr>
            <a:r>
              <a:rPr lang="en-US" altLang="zh-CN" dirty="0">
                <a:solidFill>
                  <a:schemeClr val="bg2">
                    <a:lumMod val="50000"/>
                  </a:schemeClr>
                </a:solidFill>
              </a:rPr>
              <a:t>        the possibility of knowledge, and the nature of reason</a:t>
            </a:r>
          </a:p>
          <a:p>
            <a:r>
              <a:rPr lang="en-US" altLang="zh-CN" sz="2400" b="1" dirty="0">
                <a:solidFill>
                  <a:schemeClr val="bg2">
                    <a:lumMod val="50000"/>
                  </a:schemeClr>
                </a:solidFill>
              </a:rPr>
              <a:t>2. Medieval</a:t>
            </a:r>
            <a:r>
              <a:rPr lang="en-US" altLang="zh-CN" sz="2400" dirty="0">
                <a:solidFill>
                  <a:schemeClr val="bg2">
                    <a:lumMod val="50000"/>
                  </a:schemeClr>
                </a:solidFill>
              </a:rPr>
              <a:t> philosophy</a:t>
            </a:r>
          </a:p>
          <a:p>
            <a:pPr marL="0" indent="0">
              <a:buNone/>
            </a:pPr>
            <a:r>
              <a:rPr lang="en-US" altLang="zh-CN" dirty="0">
                <a:solidFill>
                  <a:schemeClr val="bg2">
                    <a:lumMod val="50000"/>
                  </a:schemeClr>
                </a:solidFill>
              </a:rPr>
              <a:t>        5</a:t>
            </a:r>
            <a:r>
              <a:rPr lang="en-US" altLang="zh-CN" baseline="30000" dirty="0">
                <a:solidFill>
                  <a:schemeClr val="bg2">
                    <a:lumMod val="50000"/>
                  </a:schemeClr>
                </a:solidFill>
              </a:rPr>
              <a:t>th</a:t>
            </a:r>
            <a:r>
              <a:rPr lang="en-US" altLang="zh-CN" dirty="0">
                <a:solidFill>
                  <a:schemeClr val="bg2">
                    <a:lumMod val="50000"/>
                  </a:schemeClr>
                </a:solidFill>
              </a:rPr>
              <a:t> century ~ 16</a:t>
            </a:r>
            <a:r>
              <a:rPr lang="en-US" altLang="zh-CN" baseline="30000" dirty="0">
                <a:solidFill>
                  <a:schemeClr val="bg2">
                    <a:lumMod val="50000"/>
                  </a:schemeClr>
                </a:solidFill>
              </a:rPr>
              <a:t>th</a:t>
            </a:r>
            <a:r>
              <a:rPr lang="en-US" altLang="zh-CN" dirty="0">
                <a:solidFill>
                  <a:schemeClr val="bg2">
                    <a:lumMod val="50000"/>
                  </a:schemeClr>
                </a:solidFill>
              </a:rPr>
              <a:t> century</a:t>
            </a:r>
          </a:p>
          <a:p>
            <a:pPr marL="0" indent="0">
              <a:buNone/>
            </a:pPr>
            <a:r>
              <a:rPr lang="en-US" altLang="zh-CN" dirty="0">
                <a:solidFill>
                  <a:schemeClr val="bg2">
                    <a:lumMod val="50000"/>
                  </a:schemeClr>
                </a:solidFill>
              </a:rPr>
              <a:t>        existence and nature of God, the nature of faith and</a:t>
            </a:r>
          </a:p>
          <a:p>
            <a:pPr marL="0" indent="0">
              <a:buNone/>
            </a:pPr>
            <a:r>
              <a:rPr lang="en-US" altLang="zh-CN" dirty="0">
                <a:solidFill>
                  <a:schemeClr val="bg2">
                    <a:lumMod val="50000"/>
                  </a:schemeClr>
                </a:solidFill>
              </a:rPr>
              <a:t>        reason, metaphysics, the problem of evil</a:t>
            </a:r>
          </a:p>
          <a:p>
            <a:r>
              <a:rPr lang="en-US" altLang="zh-CN" sz="2400" b="1" dirty="0">
                <a:solidFill>
                  <a:schemeClr val="bg2">
                    <a:lumMod val="50000"/>
                  </a:schemeClr>
                </a:solidFill>
              </a:rPr>
              <a:t>3. Modern</a:t>
            </a:r>
            <a:r>
              <a:rPr lang="en-US" altLang="zh-CN" sz="2400" dirty="0">
                <a:solidFill>
                  <a:schemeClr val="bg2">
                    <a:lumMod val="50000"/>
                  </a:schemeClr>
                </a:solidFill>
              </a:rPr>
              <a:t> philosophy</a:t>
            </a:r>
          </a:p>
          <a:p>
            <a:pPr marL="0" indent="0">
              <a:buNone/>
            </a:pPr>
            <a:r>
              <a:rPr lang="en-US" altLang="zh-CN" dirty="0">
                <a:solidFill>
                  <a:schemeClr val="bg2">
                    <a:lumMod val="50000"/>
                  </a:schemeClr>
                </a:solidFill>
              </a:rPr>
              <a:t>        17</a:t>
            </a:r>
            <a:r>
              <a:rPr lang="en-US" altLang="zh-CN" baseline="30000" dirty="0">
                <a:solidFill>
                  <a:schemeClr val="bg2">
                    <a:lumMod val="50000"/>
                  </a:schemeClr>
                </a:solidFill>
              </a:rPr>
              <a:t>th</a:t>
            </a:r>
            <a:r>
              <a:rPr lang="en-US" altLang="zh-CN" dirty="0">
                <a:solidFill>
                  <a:schemeClr val="bg2">
                    <a:lumMod val="50000"/>
                  </a:schemeClr>
                </a:solidFill>
              </a:rPr>
              <a:t> century ~ present</a:t>
            </a:r>
          </a:p>
          <a:p>
            <a:pPr marL="0" indent="0">
              <a:buNone/>
            </a:pPr>
            <a:r>
              <a:rPr lang="en-US" altLang="zh-CN" dirty="0">
                <a:solidFill>
                  <a:schemeClr val="bg2">
                    <a:lumMod val="50000"/>
                  </a:schemeClr>
                </a:solidFill>
              </a:rPr>
              <a:t>        develop a secular and rational foundation for knowledge </a:t>
            </a:r>
          </a:p>
          <a:p>
            <a:pPr marL="0" indent="0">
              <a:buNone/>
            </a:pPr>
            <a:r>
              <a:rPr lang="en-US" altLang="zh-CN" dirty="0">
                <a:solidFill>
                  <a:schemeClr val="bg2">
                    <a:lumMod val="50000"/>
                  </a:schemeClr>
                </a:solidFill>
              </a:rPr>
              <a:t>        move away from traditional structures of authority</a:t>
            </a:r>
          </a:p>
          <a:p>
            <a:endParaRPr lang="zh-CN" altLang="en-US" dirty="0"/>
          </a:p>
        </p:txBody>
      </p:sp>
      <p:pic>
        <p:nvPicPr>
          <p:cNvPr id="5" name="图片 4">
            <a:extLst>
              <a:ext uri="{FF2B5EF4-FFF2-40B4-BE49-F238E27FC236}">
                <a16:creationId xmlns:a16="http://schemas.microsoft.com/office/drawing/2014/main" id="{3ADB5E3E-C453-487C-B5F7-6AEE91A5C8D4}"/>
              </a:ext>
            </a:extLst>
          </p:cNvPr>
          <p:cNvPicPr>
            <a:picLocks noChangeAspect="1"/>
          </p:cNvPicPr>
          <p:nvPr/>
        </p:nvPicPr>
        <p:blipFill>
          <a:blip r:embed="rId3"/>
          <a:stretch>
            <a:fillRect/>
          </a:stretch>
        </p:blipFill>
        <p:spPr>
          <a:xfrm>
            <a:off x="8309611" y="599730"/>
            <a:ext cx="8718036" cy="2511770"/>
          </a:xfrm>
          <a:prstGeom prst="rect">
            <a:avLst/>
          </a:prstGeom>
        </p:spPr>
      </p:pic>
    </p:spTree>
    <p:extLst>
      <p:ext uri="{BB962C8B-B14F-4D97-AF65-F5344CB8AC3E}">
        <p14:creationId xmlns:p14="http://schemas.microsoft.com/office/powerpoint/2010/main" val="3634411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33031704-2E86-4F44-ABB8-509F7970646A}"/>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p:blipFill>
        <p:spPr>
          <a:xfrm>
            <a:off x="6140060" y="754633"/>
            <a:ext cx="5050905" cy="4458381"/>
          </a:xfrm>
        </p:spPr>
      </p:pic>
      <p:sp>
        <p:nvSpPr>
          <p:cNvPr id="12" name="标题 1">
            <a:extLst>
              <a:ext uri="{FF2B5EF4-FFF2-40B4-BE49-F238E27FC236}">
                <a16:creationId xmlns:a16="http://schemas.microsoft.com/office/drawing/2014/main" id="{764374B9-3BAB-4415-A122-3B8A823EE7C3}"/>
              </a:ext>
            </a:extLst>
          </p:cNvPr>
          <p:cNvSpPr>
            <a:spLocks noGrp="1"/>
          </p:cNvSpPr>
          <p:nvPr>
            <p:ph type="title"/>
          </p:nvPr>
        </p:nvSpPr>
        <p:spPr>
          <a:xfrm>
            <a:off x="684212" y="5040086"/>
            <a:ext cx="9972902" cy="954313"/>
          </a:xfrm>
        </p:spPr>
        <p:txBody>
          <a:bodyPr/>
          <a:lstStyle/>
          <a:p>
            <a:r>
              <a:rPr lang="en-US" altLang="zh-CN" dirty="0"/>
              <a:t>          ancient            vs.            modern</a:t>
            </a:r>
            <a:endParaRPr lang="zh-CN" altLang="en-US" dirty="0"/>
          </a:p>
        </p:txBody>
      </p:sp>
      <p:pic>
        <p:nvPicPr>
          <p:cNvPr id="7" name="内容占位符 6">
            <a:extLst>
              <a:ext uri="{FF2B5EF4-FFF2-40B4-BE49-F238E27FC236}">
                <a16:creationId xmlns:a16="http://schemas.microsoft.com/office/drawing/2014/main" id="{C674C1AA-FB10-444C-B40C-2D0E0D76D85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1035445" y="754633"/>
            <a:ext cx="4150785" cy="4442337"/>
          </a:xfrm>
        </p:spPr>
      </p:pic>
    </p:spTree>
    <p:extLst>
      <p:ext uri="{BB962C8B-B14F-4D97-AF65-F5344CB8AC3E}">
        <p14:creationId xmlns:p14="http://schemas.microsoft.com/office/powerpoint/2010/main" val="2521149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a:extLst>
              <a:ext uri="{FF2B5EF4-FFF2-40B4-BE49-F238E27FC236}">
                <a16:creationId xmlns:a16="http://schemas.microsoft.com/office/drawing/2014/main" id="{34758F22-EA35-4E32-AD62-4CCEB231106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5810282" y="576923"/>
            <a:ext cx="4718457" cy="3891624"/>
          </a:xfrm>
        </p:spPr>
      </p:pic>
      <p:sp>
        <p:nvSpPr>
          <p:cNvPr id="6" name="内容占位符 5">
            <a:extLst>
              <a:ext uri="{FF2B5EF4-FFF2-40B4-BE49-F238E27FC236}">
                <a16:creationId xmlns:a16="http://schemas.microsoft.com/office/drawing/2014/main" id="{CCF0C2AB-2D82-44E4-A4CC-A19C8CD9A671}"/>
              </a:ext>
            </a:extLst>
          </p:cNvPr>
          <p:cNvSpPr>
            <a:spLocks noGrp="1"/>
          </p:cNvSpPr>
          <p:nvPr>
            <p:ph sz="quarter" idx="4"/>
          </p:nvPr>
        </p:nvSpPr>
        <p:spPr>
          <a:xfrm>
            <a:off x="317277" y="520748"/>
            <a:ext cx="5449285" cy="5393872"/>
          </a:xfrm>
        </p:spPr>
        <p:txBody>
          <a:bodyPr/>
          <a:lstStyle/>
          <a:p>
            <a:r>
              <a:rPr lang="en-US" altLang="zh-CN" b="1" dirty="0"/>
              <a:t>Distinguishing the two eras is not easy. Most frequent words in both eras cannot clearly relate to philosophy, especially the ancient era. </a:t>
            </a:r>
          </a:p>
          <a:p>
            <a:endParaRPr lang="en-US" altLang="zh-CN" b="1" dirty="0"/>
          </a:p>
          <a:p>
            <a:r>
              <a:rPr lang="en-US" altLang="zh-CN" b="1" dirty="0"/>
              <a:t>After removing the overlapping frequent words, we can get two different lists of frequent words. Then given any sentence, we may count the frequent words. Based on the counting result, we may be able to distinguish the schools in different eras.</a:t>
            </a:r>
          </a:p>
          <a:p>
            <a:r>
              <a:rPr lang="en-US" altLang="zh-CN" b="1" dirty="0">
                <a:solidFill>
                  <a:schemeClr val="bg2">
                    <a:lumMod val="50000"/>
                  </a:schemeClr>
                </a:solidFill>
              </a:rPr>
              <a:t>(Furthermore, we can assign value to words on frequent-words list according to their number of appearance in the overall text.)</a:t>
            </a:r>
          </a:p>
        </p:txBody>
      </p:sp>
      <mc:AlternateContent xmlns:mc="http://schemas.openxmlformats.org/markup-compatibility/2006">
        <mc:Choice xmlns:p14="http://schemas.microsoft.com/office/powerpoint/2010/main" Requires="p14">
          <p:contentPart p14:bwMode="auto" r:id="rId3">
            <p14:nvContentPartPr>
              <p14:cNvPr id="8" name="墨迹 7">
                <a:extLst>
                  <a:ext uri="{FF2B5EF4-FFF2-40B4-BE49-F238E27FC236}">
                    <a16:creationId xmlns:a16="http://schemas.microsoft.com/office/drawing/2014/main" id="{EC6F7E8C-5A4B-4B9A-9CDB-728095F93B2C}"/>
                  </a:ext>
                </a:extLst>
              </p14:cNvPr>
              <p14:cNvContentPartPr/>
              <p14:nvPr/>
            </p14:nvContentPartPr>
            <p14:xfrm>
              <a:off x="7031829" y="1072084"/>
              <a:ext cx="739800" cy="360"/>
            </p14:xfrm>
          </p:contentPart>
        </mc:Choice>
        <mc:Fallback>
          <p:pic>
            <p:nvPicPr>
              <p:cNvPr id="8" name="墨迹 7">
                <a:extLst>
                  <a:ext uri="{FF2B5EF4-FFF2-40B4-BE49-F238E27FC236}">
                    <a16:creationId xmlns:a16="http://schemas.microsoft.com/office/drawing/2014/main" id="{EC6F7E8C-5A4B-4B9A-9CDB-728095F93B2C}"/>
                  </a:ext>
                </a:extLst>
              </p:cNvPr>
              <p:cNvPicPr/>
              <p:nvPr/>
            </p:nvPicPr>
            <p:blipFill>
              <a:blip r:embed="rId4"/>
              <a:stretch>
                <a:fillRect/>
              </a:stretch>
            </p:blipFill>
            <p:spPr>
              <a:xfrm>
                <a:off x="6977829" y="964444"/>
                <a:ext cx="8474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墨迹 8">
                <a:extLst>
                  <a:ext uri="{FF2B5EF4-FFF2-40B4-BE49-F238E27FC236}">
                    <a16:creationId xmlns:a16="http://schemas.microsoft.com/office/drawing/2014/main" id="{86A91558-4219-4596-B77A-ED2ABCF7A8E7}"/>
                  </a:ext>
                </a:extLst>
              </p14:cNvPr>
              <p14:cNvContentPartPr/>
              <p14:nvPr/>
            </p14:nvContentPartPr>
            <p14:xfrm>
              <a:off x="8425389" y="3118684"/>
              <a:ext cx="783000" cy="99000"/>
            </p14:xfrm>
          </p:contentPart>
        </mc:Choice>
        <mc:Fallback>
          <p:pic>
            <p:nvPicPr>
              <p:cNvPr id="9" name="墨迹 8">
                <a:extLst>
                  <a:ext uri="{FF2B5EF4-FFF2-40B4-BE49-F238E27FC236}">
                    <a16:creationId xmlns:a16="http://schemas.microsoft.com/office/drawing/2014/main" id="{86A91558-4219-4596-B77A-ED2ABCF7A8E7}"/>
                  </a:ext>
                </a:extLst>
              </p:cNvPr>
              <p:cNvPicPr/>
              <p:nvPr/>
            </p:nvPicPr>
            <p:blipFill>
              <a:blip r:embed="rId6"/>
              <a:stretch>
                <a:fillRect/>
              </a:stretch>
            </p:blipFill>
            <p:spPr>
              <a:xfrm>
                <a:off x="8371389" y="3010684"/>
                <a:ext cx="89064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墨迹 9">
                <a:extLst>
                  <a:ext uri="{FF2B5EF4-FFF2-40B4-BE49-F238E27FC236}">
                    <a16:creationId xmlns:a16="http://schemas.microsoft.com/office/drawing/2014/main" id="{F05F6BF9-4F36-4268-9BE2-1ABDFFDD5D99}"/>
                  </a:ext>
                </a:extLst>
              </p14:cNvPr>
              <p14:cNvContentPartPr/>
              <p14:nvPr/>
            </p14:nvContentPartPr>
            <p14:xfrm>
              <a:off x="6955869" y="1812244"/>
              <a:ext cx="835560" cy="360"/>
            </p14:xfrm>
          </p:contentPart>
        </mc:Choice>
        <mc:Fallback>
          <p:pic>
            <p:nvPicPr>
              <p:cNvPr id="10" name="墨迹 9">
                <a:extLst>
                  <a:ext uri="{FF2B5EF4-FFF2-40B4-BE49-F238E27FC236}">
                    <a16:creationId xmlns:a16="http://schemas.microsoft.com/office/drawing/2014/main" id="{F05F6BF9-4F36-4268-9BE2-1ABDFFDD5D99}"/>
                  </a:ext>
                </a:extLst>
              </p:cNvPr>
              <p:cNvPicPr/>
              <p:nvPr/>
            </p:nvPicPr>
            <p:blipFill>
              <a:blip r:embed="rId8"/>
              <a:stretch>
                <a:fillRect/>
              </a:stretch>
            </p:blipFill>
            <p:spPr>
              <a:xfrm>
                <a:off x="6901869" y="1704244"/>
                <a:ext cx="9432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墨迹 10">
                <a:extLst>
                  <a:ext uri="{FF2B5EF4-FFF2-40B4-BE49-F238E27FC236}">
                    <a16:creationId xmlns:a16="http://schemas.microsoft.com/office/drawing/2014/main" id="{EF295EC9-EA00-4CC4-947E-C821EB8AD90B}"/>
                  </a:ext>
                </a:extLst>
              </p14:cNvPr>
              <p14:cNvContentPartPr/>
              <p14:nvPr/>
            </p14:nvContentPartPr>
            <p14:xfrm>
              <a:off x="6934269" y="2171524"/>
              <a:ext cx="915480" cy="360"/>
            </p14:xfrm>
          </p:contentPart>
        </mc:Choice>
        <mc:Fallback>
          <p:pic>
            <p:nvPicPr>
              <p:cNvPr id="11" name="墨迹 10">
                <a:extLst>
                  <a:ext uri="{FF2B5EF4-FFF2-40B4-BE49-F238E27FC236}">
                    <a16:creationId xmlns:a16="http://schemas.microsoft.com/office/drawing/2014/main" id="{EF295EC9-EA00-4CC4-947E-C821EB8AD90B}"/>
                  </a:ext>
                </a:extLst>
              </p:cNvPr>
              <p:cNvPicPr/>
              <p:nvPr/>
            </p:nvPicPr>
            <p:blipFill>
              <a:blip r:embed="rId10"/>
              <a:stretch>
                <a:fillRect/>
              </a:stretch>
            </p:blipFill>
            <p:spPr>
              <a:xfrm>
                <a:off x="6880269" y="2063524"/>
                <a:ext cx="10231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墨迹 13">
                <a:extLst>
                  <a:ext uri="{FF2B5EF4-FFF2-40B4-BE49-F238E27FC236}">
                    <a16:creationId xmlns:a16="http://schemas.microsoft.com/office/drawing/2014/main" id="{3E371665-B48A-4151-B69B-0D08686F9888}"/>
                  </a:ext>
                </a:extLst>
              </p14:cNvPr>
              <p14:cNvContentPartPr/>
              <p14:nvPr/>
            </p14:nvContentPartPr>
            <p14:xfrm>
              <a:off x="8425389" y="1812244"/>
              <a:ext cx="664200" cy="33840"/>
            </p14:xfrm>
          </p:contentPart>
        </mc:Choice>
        <mc:Fallback>
          <p:pic>
            <p:nvPicPr>
              <p:cNvPr id="14" name="墨迹 13">
                <a:extLst>
                  <a:ext uri="{FF2B5EF4-FFF2-40B4-BE49-F238E27FC236}">
                    <a16:creationId xmlns:a16="http://schemas.microsoft.com/office/drawing/2014/main" id="{3E371665-B48A-4151-B69B-0D08686F9888}"/>
                  </a:ext>
                </a:extLst>
              </p:cNvPr>
              <p:cNvPicPr/>
              <p:nvPr/>
            </p:nvPicPr>
            <p:blipFill>
              <a:blip r:embed="rId12"/>
              <a:stretch>
                <a:fillRect/>
              </a:stretch>
            </p:blipFill>
            <p:spPr>
              <a:xfrm>
                <a:off x="8371389" y="1704244"/>
                <a:ext cx="77184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墨迹 14">
                <a:extLst>
                  <a:ext uri="{FF2B5EF4-FFF2-40B4-BE49-F238E27FC236}">
                    <a16:creationId xmlns:a16="http://schemas.microsoft.com/office/drawing/2014/main" id="{101AB021-E596-47C2-970C-07FCD6F451C6}"/>
                  </a:ext>
                </a:extLst>
              </p14:cNvPr>
              <p14:cNvContentPartPr/>
              <p14:nvPr/>
            </p14:nvContentPartPr>
            <p14:xfrm>
              <a:off x="7064229" y="2496964"/>
              <a:ext cx="615600" cy="12240"/>
            </p14:xfrm>
          </p:contentPart>
        </mc:Choice>
        <mc:Fallback>
          <p:pic>
            <p:nvPicPr>
              <p:cNvPr id="15" name="墨迹 14">
                <a:extLst>
                  <a:ext uri="{FF2B5EF4-FFF2-40B4-BE49-F238E27FC236}">
                    <a16:creationId xmlns:a16="http://schemas.microsoft.com/office/drawing/2014/main" id="{101AB021-E596-47C2-970C-07FCD6F451C6}"/>
                  </a:ext>
                </a:extLst>
              </p:cNvPr>
              <p:cNvPicPr/>
              <p:nvPr/>
            </p:nvPicPr>
            <p:blipFill>
              <a:blip r:embed="rId14"/>
              <a:stretch>
                <a:fillRect/>
              </a:stretch>
            </p:blipFill>
            <p:spPr>
              <a:xfrm>
                <a:off x="7010589" y="2389324"/>
                <a:ext cx="72324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6" name="墨迹 15">
                <a:extLst>
                  <a:ext uri="{FF2B5EF4-FFF2-40B4-BE49-F238E27FC236}">
                    <a16:creationId xmlns:a16="http://schemas.microsoft.com/office/drawing/2014/main" id="{223AAA56-40EF-4978-BE7D-B2BE3FB6D16E}"/>
                  </a:ext>
                </a:extLst>
              </p14:cNvPr>
              <p14:cNvContentPartPr/>
              <p14:nvPr/>
            </p14:nvContentPartPr>
            <p14:xfrm>
              <a:off x="8447349" y="2182324"/>
              <a:ext cx="615240" cy="52560"/>
            </p14:xfrm>
          </p:contentPart>
        </mc:Choice>
        <mc:Fallback>
          <p:pic>
            <p:nvPicPr>
              <p:cNvPr id="16" name="墨迹 15">
                <a:extLst>
                  <a:ext uri="{FF2B5EF4-FFF2-40B4-BE49-F238E27FC236}">
                    <a16:creationId xmlns:a16="http://schemas.microsoft.com/office/drawing/2014/main" id="{223AAA56-40EF-4978-BE7D-B2BE3FB6D16E}"/>
                  </a:ext>
                </a:extLst>
              </p:cNvPr>
              <p:cNvPicPr/>
              <p:nvPr/>
            </p:nvPicPr>
            <p:blipFill>
              <a:blip r:embed="rId16"/>
              <a:stretch>
                <a:fillRect/>
              </a:stretch>
            </p:blipFill>
            <p:spPr>
              <a:xfrm>
                <a:off x="8393709" y="2074684"/>
                <a:ext cx="72288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7" name="墨迹 16">
                <a:extLst>
                  <a:ext uri="{FF2B5EF4-FFF2-40B4-BE49-F238E27FC236}">
                    <a16:creationId xmlns:a16="http://schemas.microsoft.com/office/drawing/2014/main" id="{273FD150-A1CB-46BE-B0F5-7D68343697F5}"/>
                  </a:ext>
                </a:extLst>
              </p14:cNvPr>
              <p14:cNvContentPartPr/>
              <p14:nvPr/>
            </p14:nvContentPartPr>
            <p14:xfrm>
              <a:off x="7119309" y="3173044"/>
              <a:ext cx="689760" cy="360"/>
            </p14:xfrm>
          </p:contentPart>
        </mc:Choice>
        <mc:Fallback>
          <p:pic>
            <p:nvPicPr>
              <p:cNvPr id="17" name="墨迹 16">
                <a:extLst>
                  <a:ext uri="{FF2B5EF4-FFF2-40B4-BE49-F238E27FC236}">
                    <a16:creationId xmlns:a16="http://schemas.microsoft.com/office/drawing/2014/main" id="{273FD150-A1CB-46BE-B0F5-7D68343697F5}"/>
                  </a:ext>
                </a:extLst>
              </p:cNvPr>
              <p:cNvPicPr/>
              <p:nvPr/>
            </p:nvPicPr>
            <p:blipFill>
              <a:blip r:embed="rId18"/>
              <a:stretch>
                <a:fillRect/>
              </a:stretch>
            </p:blipFill>
            <p:spPr>
              <a:xfrm>
                <a:off x="7065669" y="3065044"/>
                <a:ext cx="7974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8" name="墨迹 17">
                <a:extLst>
                  <a:ext uri="{FF2B5EF4-FFF2-40B4-BE49-F238E27FC236}">
                    <a16:creationId xmlns:a16="http://schemas.microsoft.com/office/drawing/2014/main" id="{B48176E0-C460-49EF-B2F1-E017DEA2C510}"/>
                  </a:ext>
                </a:extLst>
              </p14:cNvPr>
              <p14:cNvContentPartPr/>
              <p14:nvPr/>
            </p14:nvContentPartPr>
            <p14:xfrm>
              <a:off x="8523309" y="1452964"/>
              <a:ext cx="779040" cy="54720"/>
            </p14:xfrm>
          </p:contentPart>
        </mc:Choice>
        <mc:Fallback>
          <p:pic>
            <p:nvPicPr>
              <p:cNvPr id="18" name="墨迹 17">
                <a:extLst>
                  <a:ext uri="{FF2B5EF4-FFF2-40B4-BE49-F238E27FC236}">
                    <a16:creationId xmlns:a16="http://schemas.microsoft.com/office/drawing/2014/main" id="{B48176E0-C460-49EF-B2F1-E017DEA2C510}"/>
                  </a:ext>
                </a:extLst>
              </p:cNvPr>
              <p:cNvPicPr/>
              <p:nvPr/>
            </p:nvPicPr>
            <p:blipFill>
              <a:blip r:embed="rId20"/>
              <a:stretch>
                <a:fillRect/>
              </a:stretch>
            </p:blipFill>
            <p:spPr>
              <a:xfrm>
                <a:off x="8469669" y="1345324"/>
                <a:ext cx="886680" cy="270360"/>
              </a:xfrm>
              <a:prstGeom prst="rect">
                <a:avLst/>
              </a:prstGeom>
            </p:spPr>
          </p:pic>
        </mc:Fallback>
      </mc:AlternateContent>
    </p:spTree>
    <p:extLst>
      <p:ext uri="{BB962C8B-B14F-4D97-AF65-F5344CB8AC3E}">
        <p14:creationId xmlns:p14="http://schemas.microsoft.com/office/powerpoint/2010/main" val="2050220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5">
            <a:extLst>
              <a:ext uri="{FF2B5EF4-FFF2-40B4-BE49-F238E27FC236}">
                <a16:creationId xmlns:a16="http://schemas.microsoft.com/office/drawing/2014/main" id="{0F4B0EEF-4583-4D32-9687-BD78AA36D8F3}"/>
              </a:ext>
            </a:extLst>
          </p:cNvPr>
          <p:cNvSpPr txBox="1">
            <a:spLocks/>
          </p:cNvSpPr>
          <p:nvPr/>
        </p:nvSpPr>
        <p:spPr>
          <a:xfrm>
            <a:off x="820887" y="582386"/>
            <a:ext cx="8693227" cy="5731328"/>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altLang="zh-CN" sz="2800" b="1" dirty="0"/>
              <a:t>According to Wikipedia, some modern schools are interrelated with each others. For instance, capitalism and communism; empiricism and rationalism.</a:t>
            </a:r>
          </a:p>
          <a:p>
            <a:r>
              <a:rPr lang="en-US" altLang="zh-CN" sz="2800" b="1" dirty="0"/>
              <a:t>I want to see whether such relationship can be shown in data.</a:t>
            </a:r>
            <a:endParaRPr lang="zh-CN" altLang="en-US" sz="2800" b="1" dirty="0"/>
          </a:p>
        </p:txBody>
      </p:sp>
    </p:spTree>
    <p:extLst>
      <p:ext uri="{BB962C8B-B14F-4D97-AF65-F5344CB8AC3E}">
        <p14:creationId xmlns:p14="http://schemas.microsoft.com/office/powerpoint/2010/main" val="874486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10" descr="图片包含 图示&#10;&#10;描述已自动生成">
            <a:extLst>
              <a:ext uri="{FF2B5EF4-FFF2-40B4-BE49-F238E27FC236}">
                <a16:creationId xmlns:a16="http://schemas.microsoft.com/office/drawing/2014/main" id="{AAE3414D-CC49-4F0A-A47D-C5A3AB0F8F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292" y="588319"/>
            <a:ext cx="6886310" cy="4255824"/>
          </a:xfrm>
        </p:spPr>
      </p:pic>
      <mc:AlternateContent xmlns:mc="http://schemas.openxmlformats.org/markup-compatibility/2006">
        <mc:Choice xmlns:p14="http://schemas.microsoft.com/office/powerpoint/2010/main" Requires="p14">
          <p:contentPart p14:bwMode="auto" r:id="rId3">
            <p14:nvContentPartPr>
              <p14:cNvPr id="5" name="墨迹 4">
                <a:extLst>
                  <a:ext uri="{FF2B5EF4-FFF2-40B4-BE49-F238E27FC236}">
                    <a16:creationId xmlns:a16="http://schemas.microsoft.com/office/drawing/2014/main" id="{E0D9D21C-E1AC-4EEC-A5CE-53A75DA6C312}"/>
                  </a:ext>
                </a:extLst>
              </p14:cNvPr>
              <p14:cNvContentPartPr/>
              <p14:nvPr/>
            </p14:nvContentPartPr>
            <p14:xfrm>
              <a:off x="8403857" y="1828766"/>
              <a:ext cx="360" cy="360"/>
            </p14:xfrm>
          </p:contentPart>
        </mc:Choice>
        <mc:Fallback>
          <p:pic>
            <p:nvPicPr>
              <p:cNvPr id="5" name="墨迹 4">
                <a:extLst>
                  <a:ext uri="{FF2B5EF4-FFF2-40B4-BE49-F238E27FC236}">
                    <a16:creationId xmlns:a16="http://schemas.microsoft.com/office/drawing/2014/main" id="{E0D9D21C-E1AC-4EEC-A5CE-53A75DA6C312}"/>
                  </a:ext>
                </a:extLst>
              </p:cNvPr>
              <p:cNvPicPr/>
              <p:nvPr/>
            </p:nvPicPr>
            <p:blipFill>
              <a:blip r:embed="rId4"/>
              <a:stretch>
                <a:fillRect/>
              </a:stretch>
            </p:blipFill>
            <p:spPr>
              <a:xfrm>
                <a:off x="8394857" y="1819766"/>
                <a:ext cx="18000" cy="18000"/>
              </a:xfrm>
              <a:prstGeom prst="rect">
                <a:avLst/>
              </a:prstGeom>
            </p:spPr>
          </p:pic>
        </mc:Fallback>
      </mc:AlternateContent>
      <p:sp>
        <p:nvSpPr>
          <p:cNvPr id="12" name="内容占位符 5">
            <a:extLst>
              <a:ext uri="{FF2B5EF4-FFF2-40B4-BE49-F238E27FC236}">
                <a16:creationId xmlns:a16="http://schemas.microsoft.com/office/drawing/2014/main" id="{DF562D4E-995D-4970-8966-79931BF6373F}"/>
              </a:ext>
            </a:extLst>
          </p:cNvPr>
          <p:cNvSpPr txBox="1">
            <a:spLocks/>
          </p:cNvSpPr>
          <p:nvPr/>
        </p:nvSpPr>
        <p:spPr>
          <a:xfrm>
            <a:off x="6969602" y="610581"/>
            <a:ext cx="4973180" cy="5393872"/>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altLang="zh-CN" sz="2400" b="1" dirty="0"/>
              <a:t>We can clearly see what we expect: capitalism and communism cluster together; empiricism and rationalism cluster together; continental and phenomenology cluster together.</a:t>
            </a:r>
          </a:p>
          <a:p>
            <a:r>
              <a:rPr lang="en-US" altLang="zh-CN" sz="2400" b="1" dirty="0">
                <a:solidFill>
                  <a:schemeClr val="bg2">
                    <a:lumMod val="50000"/>
                  </a:schemeClr>
                </a:solidFill>
              </a:rPr>
              <a:t>Some patterns are left unexplained. For example, the reason why the left 6 schools and the right 4 schools are considered as two group is still unclear.</a:t>
            </a:r>
          </a:p>
        </p:txBody>
      </p:sp>
    </p:spTree>
    <p:extLst>
      <p:ext uri="{BB962C8B-B14F-4D97-AF65-F5344CB8AC3E}">
        <p14:creationId xmlns:p14="http://schemas.microsoft.com/office/powerpoint/2010/main" val="2765699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5">
            <a:extLst>
              <a:ext uri="{FF2B5EF4-FFF2-40B4-BE49-F238E27FC236}">
                <a16:creationId xmlns:a16="http://schemas.microsoft.com/office/drawing/2014/main" id="{0F4B0EEF-4583-4D32-9687-BD78AA36D8F3}"/>
              </a:ext>
            </a:extLst>
          </p:cNvPr>
          <p:cNvSpPr txBox="1">
            <a:spLocks/>
          </p:cNvSpPr>
          <p:nvPr/>
        </p:nvSpPr>
        <p:spPr>
          <a:xfrm>
            <a:off x="733801" y="386443"/>
            <a:ext cx="8693227" cy="5731328"/>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altLang="zh-CN" sz="2800" b="1" dirty="0"/>
              <a:t>I am totally a layman of philosophy, but I could see that some stories the data tells me are the same as what Wikipedia tells me.</a:t>
            </a:r>
          </a:p>
          <a:p>
            <a:r>
              <a:rPr lang="en-US" altLang="zh-CN" sz="2800" b="1" dirty="0"/>
              <a:t>There are some questions that I cannot answer. Why the most frequent words of ancient-school text seem irrelevant to philosophy? Why the cluster analysis separate German Idealism, Analytics, Continental and Phenomenology from other 6 schools?</a:t>
            </a:r>
          </a:p>
          <a:p>
            <a:r>
              <a:rPr lang="en-US" altLang="zh-CN" sz="2800" b="1" dirty="0"/>
              <a:t>Perhaps, it is due to splitting all the sentences into words. Or, maybe a philosophy scholar could give us </a:t>
            </a:r>
            <a:r>
              <a:rPr lang="en-US" altLang="zh-CN" sz="2800" b="1"/>
              <a:t>the answer.</a:t>
            </a:r>
            <a:endParaRPr lang="en-US" altLang="zh-CN" sz="2800" b="1" dirty="0"/>
          </a:p>
        </p:txBody>
      </p:sp>
    </p:spTree>
    <p:extLst>
      <p:ext uri="{BB962C8B-B14F-4D97-AF65-F5344CB8AC3E}">
        <p14:creationId xmlns:p14="http://schemas.microsoft.com/office/powerpoint/2010/main" val="4095765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D794B64-9F70-4361-8147-57C3D0E5ADFA}"/>
              </a:ext>
            </a:extLst>
          </p:cNvPr>
          <p:cNvSpPr>
            <a:spLocks noGrp="1"/>
          </p:cNvSpPr>
          <p:nvPr>
            <p:ph type="title"/>
          </p:nvPr>
        </p:nvSpPr>
        <p:spPr>
          <a:xfrm>
            <a:off x="1575751" y="863600"/>
            <a:ext cx="8534401" cy="2281600"/>
          </a:xfrm>
        </p:spPr>
        <p:txBody>
          <a:bodyPr/>
          <a:lstStyle/>
          <a:p>
            <a:pPr algn="ctr"/>
            <a:r>
              <a:rPr lang="en-US" altLang="zh-CN" dirty="0"/>
              <a:t>What does data tell us</a:t>
            </a:r>
            <a:endParaRPr lang="zh-CN" altLang="en-US" dirty="0"/>
          </a:p>
        </p:txBody>
      </p:sp>
    </p:spTree>
    <p:extLst>
      <p:ext uri="{BB962C8B-B14F-4D97-AF65-F5344CB8AC3E}">
        <p14:creationId xmlns:p14="http://schemas.microsoft.com/office/powerpoint/2010/main" val="237173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竖排文字占位符 2">
            <a:extLst>
              <a:ext uri="{FF2B5EF4-FFF2-40B4-BE49-F238E27FC236}">
                <a16:creationId xmlns:a16="http://schemas.microsoft.com/office/drawing/2014/main" id="{1BCA9327-180B-4732-93D1-025228CBCF40}"/>
              </a:ext>
            </a:extLst>
          </p:cNvPr>
          <p:cNvSpPr txBox="1">
            <a:spLocks/>
          </p:cNvSpPr>
          <p:nvPr/>
        </p:nvSpPr>
        <p:spPr>
          <a:xfrm>
            <a:off x="989238" y="913311"/>
            <a:ext cx="7000875" cy="4453346"/>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altLang="zh-CN" sz="2400" b="1" dirty="0">
                <a:solidFill>
                  <a:schemeClr val="bg2">
                    <a:lumMod val="50000"/>
                  </a:schemeClr>
                </a:solidFill>
              </a:rPr>
              <a:t>1. Schools of Ancient Era</a:t>
            </a:r>
            <a:endParaRPr lang="en-US" altLang="zh-CN" sz="2400" dirty="0">
              <a:solidFill>
                <a:schemeClr val="bg2">
                  <a:lumMod val="50000"/>
                </a:schemeClr>
              </a:solidFill>
            </a:endParaRPr>
          </a:p>
          <a:p>
            <a:r>
              <a:rPr lang="en-US" altLang="zh-CN" dirty="0">
                <a:solidFill>
                  <a:schemeClr val="bg2">
                    <a:lumMod val="50000"/>
                  </a:schemeClr>
                </a:solidFill>
              </a:rPr>
              <a:t>        the possibility of knowledge, and the nature of reason</a:t>
            </a:r>
          </a:p>
          <a:p>
            <a:endParaRPr lang="en-US" altLang="zh-CN" dirty="0">
              <a:solidFill>
                <a:schemeClr val="bg2">
                  <a:lumMod val="50000"/>
                </a:schemeClr>
              </a:solidFill>
            </a:endParaRPr>
          </a:p>
          <a:p>
            <a:r>
              <a:rPr lang="en-US" altLang="zh-CN" sz="2400" b="1" dirty="0">
                <a:solidFill>
                  <a:schemeClr val="bg2">
                    <a:lumMod val="50000"/>
                  </a:schemeClr>
                </a:solidFill>
              </a:rPr>
              <a:t>2. Schools of Medieval Era</a:t>
            </a:r>
          </a:p>
          <a:p>
            <a:r>
              <a:rPr lang="en-US" altLang="zh-CN" dirty="0">
                <a:solidFill>
                  <a:schemeClr val="bg2">
                    <a:lumMod val="50000"/>
                  </a:schemeClr>
                </a:solidFill>
              </a:rPr>
              <a:t>        5</a:t>
            </a:r>
            <a:r>
              <a:rPr lang="en-US" altLang="zh-CN" baseline="30000" dirty="0">
                <a:solidFill>
                  <a:schemeClr val="bg2">
                    <a:lumMod val="50000"/>
                  </a:schemeClr>
                </a:solidFill>
              </a:rPr>
              <a:t>th</a:t>
            </a:r>
            <a:r>
              <a:rPr lang="en-US" altLang="zh-CN" dirty="0">
                <a:solidFill>
                  <a:schemeClr val="bg2">
                    <a:lumMod val="50000"/>
                  </a:schemeClr>
                </a:solidFill>
              </a:rPr>
              <a:t> century ~ 16</a:t>
            </a:r>
            <a:r>
              <a:rPr lang="en-US" altLang="zh-CN" baseline="30000" dirty="0">
                <a:solidFill>
                  <a:schemeClr val="bg2">
                    <a:lumMod val="50000"/>
                  </a:schemeClr>
                </a:solidFill>
              </a:rPr>
              <a:t>th</a:t>
            </a:r>
            <a:r>
              <a:rPr lang="en-US" altLang="zh-CN" dirty="0">
                <a:solidFill>
                  <a:schemeClr val="bg2">
                    <a:lumMod val="50000"/>
                  </a:schemeClr>
                </a:solidFill>
              </a:rPr>
              <a:t> century</a:t>
            </a:r>
          </a:p>
          <a:p>
            <a:endParaRPr lang="en-US" altLang="zh-CN" dirty="0">
              <a:solidFill>
                <a:schemeClr val="bg2">
                  <a:lumMod val="50000"/>
                </a:schemeClr>
              </a:solidFill>
            </a:endParaRPr>
          </a:p>
          <a:p>
            <a:r>
              <a:rPr lang="en-US" altLang="zh-CN" sz="2400" b="1" dirty="0">
                <a:solidFill>
                  <a:schemeClr val="bg2">
                    <a:lumMod val="50000"/>
                  </a:schemeClr>
                </a:solidFill>
              </a:rPr>
              <a:t>3. Schools of Modern Era</a:t>
            </a:r>
          </a:p>
          <a:p>
            <a:r>
              <a:rPr lang="en-US" altLang="zh-CN" dirty="0">
                <a:solidFill>
                  <a:schemeClr val="bg2">
                    <a:lumMod val="50000"/>
                  </a:schemeClr>
                </a:solidFill>
              </a:rPr>
              <a:t>        17</a:t>
            </a:r>
            <a:r>
              <a:rPr lang="en-US" altLang="zh-CN" baseline="30000" dirty="0">
                <a:solidFill>
                  <a:schemeClr val="bg2">
                    <a:lumMod val="50000"/>
                  </a:schemeClr>
                </a:solidFill>
              </a:rPr>
              <a:t>th</a:t>
            </a:r>
            <a:r>
              <a:rPr lang="en-US" altLang="zh-CN" dirty="0">
                <a:solidFill>
                  <a:schemeClr val="bg2">
                    <a:lumMod val="50000"/>
                  </a:schemeClr>
                </a:solidFill>
              </a:rPr>
              <a:t> century ~ present</a:t>
            </a:r>
          </a:p>
          <a:p>
            <a:endParaRPr lang="zh-CN" altLang="en-US" dirty="0"/>
          </a:p>
        </p:txBody>
      </p:sp>
    </p:spTree>
    <p:extLst>
      <p:ext uri="{BB962C8B-B14F-4D97-AF65-F5344CB8AC3E}">
        <p14:creationId xmlns:p14="http://schemas.microsoft.com/office/powerpoint/2010/main" val="2853181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文本&#10;&#10;描述已自动生成">
            <a:extLst>
              <a:ext uri="{FF2B5EF4-FFF2-40B4-BE49-F238E27FC236}">
                <a16:creationId xmlns:a16="http://schemas.microsoft.com/office/drawing/2014/main" id="{D5917C4D-0D92-4347-BEDA-5983994C62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30" y="720091"/>
            <a:ext cx="6376033" cy="4657452"/>
          </a:xfrm>
        </p:spPr>
      </p:pic>
      <p:sp>
        <p:nvSpPr>
          <p:cNvPr id="5" name="竖排文字占位符 2">
            <a:extLst>
              <a:ext uri="{FF2B5EF4-FFF2-40B4-BE49-F238E27FC236}">
                <a16:creationId xmlns:a16="http://schemas.microsoft.com/office/drawing/2014/main" id="{405E5C46-43A6-4E17-BE9A-BB4537A9AAD0}"/>
              </a:ext>
            </a:extLst>
          </p:cNvPr>
          <p:cNvSpPr txBox="1">
            <a:spLocks/>
          </p:cNvSpPr>
          <p:nvPr/>
        </p:nvSpPr>
        <p:spPr>
          <a:xfrm>
            <a:off x="6627813" y="720090"/>
            <a:ext cx="4421187" cy="545211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altLang="zh-CN" sz="2400" b="1" dirty="0">
                <a:solidFill>
                  <a:schemeClr val="bg2">
                    <a:lumMod val="50000"/>
                  </a:schemeClr>
                </a:solidFill>
              </a:rPr>
              <a:t>Schools “Aristotle”, “Plato” and “Stoicism” belong to ancient era; all the other schools belong to modern era.</a:t>
            </a:r>
          </a:p>
          <a:p>
            <a:endParaRPr lang="en-US" altLang="zh-CN" sz="2400" b="1" dirty="0">
              <a:solidFill>
                <a:schemeClr val="bg2">
                  <a:lumMod val="50000"/>
                </a:schemeClr>
              </a:solidFill>
            </a:endParaRPr>
          </a:p>
          <a:p>
            <a:r>
              <a:rPr lang="en-US" altLang="zh-CN" sz="2400" b="1" dirty="0">
                <a:solidFill>
                  <a:schemeClr val="bg2">
                    <a:lumMod val="50000"/>
                  </a:schemeClr>
                </a:solidFill>
              </a:rPr>
              <a:t>This classification does not work well.</a:t>
            </a:r>
          </a:p>
          <a:p>
            <a:endParaRPr lang="en-US" altLang="zh-CN" sz="2400" b="1" dirty="0">
              <a:solidFill>
                <a:schemeClr val="bg2">
                  <a:lumMod val="50000"/>
                </a:schemeClr>
              </a:solidFill>
            </a:endParaRPr>
          </a:p>
          <a:p>
            <a:r>
              <a:rPr lang="en-US" altLang="zh-CN" sz="2400" b="1" dirty="0">
                <a:solidFill>
                  <a:schemeClr val="bg2">
                    <a:lumMod val="50000"/>
                  </a:schemeClr>
                </a:solidFill>
              </a:rPr>
              <a:t>Let’s look at the </a:t>
            </a:r>
            <a:r>
              <a:rPr lang="en-US" altLang="zh-CN" sz="2400" b="1" dirty="0" err="1">
                <a:solidFill>
                  <a:schemeClr val="bg2">
                    <a:lumMod val="50000"/>
                  </a:schemeClr>
                </a:solidFill>
              </a:rPr>
              <a:t>WordCloud</a:t>
            </a:r>
            <a:r>
              <a:rPr lang="en-US" altLang="zh-CN" sz="2400" b="1" dirty="0">
                <a:solidFill>
                  <a:schemeClr val="bg2">
                    <a:lumMod val="50000"/>
                  </a:schemeClr>
                </a:solidFill>
              </a:rPr>
              <a:t> of each school.</a:t>
            </a:r>
            <a:endParaRPr lang="zh-CN" altLang="en-US" dirty="0"/>
          </a:p>
        </p:txBody>
      </p:sp>
    </p:spTree>
    <p:extLst>
      <p:ext uri="{BB962C8B-B14F-4D97-AF65-F5344CB8AC3E}">
        <p14:creationId xmlns:p14="http://schemas.microsoft.com/office/powerpoint/2010/main" val="1533334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3CFD1-E976-40F4-B008-91A3B336715F}"/>
              </a:ext>
            </a:extLst>
          </p:cNvPr>
          <p:cNvSpPr>
            <a:spLocks noGrp="1"/>
          </p:cNvSpPr>
          <p:nvPr>
            <p:ph type="title"/>
          </p:nvPr>
        </p:nvSpPr>
        <p:spPr>
          <a:xfrm>
            <a:off x="684212" y="5040086"/>
            <a:ext cx="9972902" cy="954313"/>
          </a:xfrm>
        </p:spPr>
        <p:txBody>
          <a:bodyPr/>
          <a:lstStyle/>
          <a:p>
            <a:r>
              <a:rPr lang="en-US" altLang="zh-CN" dirty="0"/>
              <a:t>              data            vs.            wiki</a:t>
            </a:r>
            <a:endParaRPr lang="zh-CN" altLang="en-US" dirty="0"/>
          </a:p>
        </p:txBody>
      </p:sp>
      <p:pic>
        <p:nvPicPr>
          <p:cNvPr id="6" name="内容占位符 5">
            <a:extLst>
              <a:ext uri="{FF2B5EF4-FFF2-40B4-BE49-F238E27FC236}">
                <a16:creationId xmlns:a16="http://schemas.microsoft.com/office/drawing/2014/main" id="{DBF9AC16-075B-425A-9D7D-CF021284F89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971095" y="725690"/>
            <a:ext cx="4700362" cy="4328881"/>
          </a:xfrm>
        </p:spPr>
      </p:pic>
      <p:sp>
        <p:nvSpPr>
          <p:cNvPr id="4" name="内容占位符 3">
            <a:extLst>
              <a:ext uri="{FF2B5EF4-FFF2-40B4-BE49-F238E27FC236}">
                <a16:creationId xmlns:a16="http://schemas.microsoft.com/office/drawing/2014/main" id="{736E3A17-FF69-458F-A452-5B1BACEF57F0}"/>
              </a:ext>
            </a:extLst>
          </p:cNvPr>
          <p:cNvSpPr>
            <a:spLocks noGrp="1"/>
          </p:cNvSpPr>
          <p:nvPr>
            <p:ph sz="half" idx="2"/>
          </p:nvPr>
        </p:nvSpPr>
        <p:spPr>
          <a:xfrm>
            <a:off x="5808133" y="685801"/>
            <a:ext cx="4934479" cy="4093028"/>
          </a:xfrm>
        </p:spPr>
        <p:txBody>
          <a:bodyPr/>
          <a:lstStyle/>
          <a:p>
            <a:r>
              <a:rPr lang="en-US" altLang="zh-CN" b="1" dirty="0"/>
              <a:t>In Plato's dialogues, Socrates and his company of disputants had something to say on many subjects, including several aspects of metaphysics. These include religion and science, human nature, love, and sexuality. More than one dialogue contrasts perception and reality, nature and custom, and body and soul.</a:t>
            </a:r>
            <a:endParaRPr lang="zh-CN" altLang="en-US" b="1" dirty="0"/>
          </a:p>
        </p:txBody>
      </p:sp>
      <p:sp>
        <p:nvSpPr>
          <p:cNvPr id="16" name="标题 1">
            <a:extLst>
              <a:ext uri="{FF2B5EF4-FFF2-40B4-BE49-F238E27FC236}">
                <a16:creationId xmlns:a16="http://schemas.microsoft.com/office/drawing/2014/main" id="{89F85849-E77E-4393-8218-4A0F4AA947CC}"/>
              </a:ext>
            </a:extLst>
          </p:cNvPr>
          <p:cNvSpPr txBox="1">
            <a:spLocks/>
          </p:cNvSpPr>
          <p:nvPr/>
        </p:nvSpPr>
        <p:spPr>
          <a:xfrm>
            <a:off x="9969727" y="386443"/>
            <a:ext cx="1786844" cy="598714"/>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a:t>Plato</a:t>
            </a:r>
            <a:endParaRPr lang="zh-CN" altLang="en-US" b="1" dirty="0"/>
          </a:p>
        </p:txBody>
      </p:sp>
    </p:spTree>
    <p:extLst>
      <p:ext uri="{BB962C8B-B14F-4D97-AF65-F5344CB8AC3E}">
        <p14:creationId xmlns:p14="http://schemas.microsoft.com/office/powerpoint/2010/main" val="3370149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3CFD1-E976-40F4-B008-91A3B336715F}"/>
              </a:ext>
            </a:extLst>
          </p:cNvPr>
          <p:cNvSpPr>
            <a:spLocks noGrp="1"/>
          </p:cNvSpPr>
          <p:nvPr>
            <p:ph type="title"/>
          </p:nvPr>
        </p:nvSpPr>
        <p:spPr>
          <a:xfrm>
            <a:off x="684212" y="5040086"/>
            <a:ext cx="9972902" cy="954313"/>
          </a:xfrm>
        </p:spPr>
        <p:txBody>
          <a:bodyPr/>
          <a:lstStyle/>
          <a:p>
            <a:r>
              <a:rPr lang="en-US" altLang="zh-CN" dirty="0"/>
              <a:t>              data            vs.            wiki</a:t>
            </a:r>
            <a:endParaRPr lang="zh-CN" altLang="en-US" dirty="0"/>
          </a:p>
        </p:txBody>
      </p:sp>
      <p:sp>
        <p:nvSpPr>
          <p:cNvPr id="4" name="内容占位符 3">
            <a:extLst>
              <a:ext uri="{FF2B5EF4-FFF2-40B4-BE49-F238E27FC236}">
                <a16:creationId xmlns:a16="http://schemas.microsoft.com/office/drawing/2014/main" id="{736E3A17-FF69-458F-A452-5B1BACEF57F0}"/>
              </a:ext>
            </a:extLst>
          </p:cNvPr>
          <p:cNvSpPr>
            <a:spLocks noGrp="1"/>
          </p:cNvSpPr>
          <p:nvPr>
            <p:ph sz="half" idx="2"/>
          </p:nvPr>
        </p:nvSpPr>
        <p:spPr>
          <a:xfrm>
            <a:off x="5808133" y="685800"/>
            <a:ext cx="4934479" cy="4485411"/>
          </a:xfrm>
        </p:spPr>
        <p:txBody>
          <a:bodyPr/>
          <a:lstStyle/>
          <a:p>
            <a:r>
              <a:rPr lang="en-US" altLang="zh-CN" b="1" dirty="0"/>
              <a:t>His writings cover many subjects including physics, biology, zoology, metaphysics, logic, ethics, aesthetics, poetry, theatre, music, rhetoric, psychology, linguistics, economics, politics, meteorology, geology and government.</a:t>
            </a:r>
          </a:p>
          <a:p>
            <a:r>
              <a:rPr lang="en-US" altLang="zh-CN" b="1" dirty="0"/>
              <a:t>His philosophy has exerted a unique influence on almost every form of knowledge in the West.</a:t>
            </a:r>
            <a:endParaRPr lang="zh-CN" altLang="en-US" b="1" dirty="0"/>
          </a:p>
        </p:txBody>
      </p:sp>
      <mc:AlternateContent xmlns:mc="http://schemas.openxmlformats.org/markup-compatibility/2006">
        <mc:Choice xmlns:p14="http://schemas.microsoft.com/office/powerpoint/2010/main" Requires="p14">
          <p:contentPart p14:bwMode="auto" r:id="rId2">
            <p14:nvContentPartPr>
              <p14:cNvPr id="7" name="墨迹 6">
                <a:extLst>
                  <a:ext uri="{FF2B5EF4-FFF2-40B4-BE49-F238E27FC236}">
                    <a16:creationId xmlns:a16="http://schemas.microsoft.com/office/drawing/2014/main" id="{AA0C43BD-8D6B-4590-A465-983EEFB56E0F}"/>
                  </a:ext>
                </a:extLst>
              </p14:cNvPr>
              <p14:cNvContentPartPr/>
              <p14:nvPr/>
            </p14:nvContentPartPr>
            <p14:xfrm>
              <a:off x="3863400" y="3079406"/>
              <a:ext cx="447840" cy="1102680"/>
            </p14:xfrm>
          </p:contentPart>
        </mc:Choice>
        <mc:Fallback>
          <p:pic>
            <p:nvPicPr>
              <p:cNvPr id="7" name="墨迹 6">
                <a:extLst>
                  <a:ext uri="{FF2B5EF4-FFF2-40B4-BE49-F238E27FC236}">
                    <a16:creationId xmlns:a16="http://schemas.microsoft.com/office/drawing/2014/main" id="{AA0C43BD-8D6B-4590-A465-983EEFB56E0F}"/>
                  </a:ext>
                </a:extLst>
              </p:cNvPr>
              <p:cNvPicPr/>
              <p:nvPr/>
            </p:nvPicPr>
            <p:blipFill>
              <a:blip r:embed="rId3"/>
              <a:stretch>
                <a:fillRect/>
              </a:stretch>
            </p:blipFill>
            <p:spPr>
              <a:xfrm>
                <a:off x="3854760" y="3070406"/>
                <a:ext cx="465480" cy="1120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墨迹 7">
                <a:extLst>
                  <a:ext uri="{FF2B5EF4-FFF2-40B4-BE49-F238E27FC236}">
                    <a16:creationId xmlns:a16="http://schemas.microsoft.com/office/drawing/2014/main" id="{1961EB65-8E3D-4E9B-977E-C8B6EC1C2AE9}"/>
                  </a:ext>
                </a:extLst>
              </p14:cNvPr>
              <p14:cNvContentPartPr/>
              <p14:nvPr/>
            </p14:nvContentPartPr>
            <p14:xfrm>
              <a:off x="2044320" y="3972566"/>
              <a:ext cx="1691280" cy="480960"/>
            </p14:xfrm>
          </p:contentPart>
        </mc:Choice>
        <mc:Fallback>
          <p:pic>
            <p:nvPicPr>
              <p:cNvPr id="8" name="墨迹 7">
                <a:extLst>
                  <a:ext uri="{FF2B5EF4-FFF2-40B4-BE49-F238E27FC236}">
                    <a16:creationId xmlns:a16="http://schemas.microsoft.com/office/drawing/2014/main" id="{1961EB65-8E3D-4E9B-977E-C8B6EC1C2AE9}"/>
                  </a:ext>
                </a:extLst>
              </p:cNvPr>
              <p:cNvPicPr/>
              <p:nvPr/>
            </p:nvPicPr>
            <p:blipFill>
              <a:blip r:embed="rId5"/>
              <a:stretch>
                <a:fillRect/>
              </a:stretch>
            </p:blipFill>
            <p:spPr>
              <a:xfrm>
                <a:off x="2035680" y="3963926"/>
                <a:ext cx="1708920" cy="498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墨迹 9">
                <a:extLst>
                  <a:ext uri="{FF2B5EF4-FFF2-40B4-BE49-F238E27FC236}">
                    <a16:creationId xmlns:a16="http://schemas.microsoft.com/office/drawing/2014/main" id="{B1278458-C40A-4B36-85DD-CA0CDD575706}"/>
                  </a:ext>
                </a:extLst>
              </p14:cNvPr>
              <p14:cNvContentPartPr/>
              <p14:nvPr/>
            </p14:nvContentPartPr>
            <p14:xfrm>
              <a:off x="4646040" y="2176886"/>
              <a:ext cx="679320" cy="372960"/>
            </p14:xfrm>
          </p:contentPart>
        </mc:Choice>
        <mc:Fallback>
          <p:pic>
            <p:nvPicPr>
              <p:cNvPr id="10" name="墨迹 9">
                <a:extLst>
                  <a:ext uri="{FF2B5EF4-FFF2-40B4-BE49-F238E27FC236}">
                    <a16:creationId xmlns:a16="http://schemas.microsoft.com/office/drawing/2014/main" id="{B1278458-C40A-4B36-85DD-CA0CDD575706}"/>
                  </a:ext>
                </a:extLst>
              </p:cNvPr>
              <p:cNvPicPr/>
              <p:nvPr/>
            </p:nvPicPr>
            <p:blipFill>
              <a:blip r:embed="rId7"/>
              <a:stretch>
                <a:fillRect/>
              </a:stretch>
            </p:blipFill>
            <p:spPr>
              <a:xfrm>
                <a:off x="4637040" y="2167886"/>
                <a:ext cx="69696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 name="墨迹 2">
                <a:extLst>
                  <a:ext uri="{FF2B5EF4-FFF2-40B4-BE49-F238E27FC236}">
                    <a16:creationId xmlns:a16="http://schemas.microsoft.com/office/drawing/2014/main" id="{59AA6A06-D615-4946-8B7B-AF0AECBDDF90}"/>
                  </a:ext>
                </a:extLst>
              </p14:cNvPr>
              <p14:cNvContentPartPr/>
              <p14:nvPr/>
            </p14:nvContentPartPr>
            <p14:xfrm>
              <a:off x="4354080" y="3940526"/>
              <a:ext cx="360" cy="360"/>
            </p14:xfrm>
          </p:contentPart>
        </mc:Choice>
        <mc:Fallback>
          <p:pic>
            <p:nvPicPr>
              <p:cNvPr id="3" name="墨迹 2">
                <a:extLst>
                  <a:ext uri="{FF2B5EF4-FFF2-40B4-BE49-F238E27FC236}">
                    <a16:creationId xmlns:a16="http://schemas.microsoft.com/office/drawing/2014/main" id="{59AA6A06-D615-4946-8B7B-AF0AECBDDF90}"/>
                  </a:ext>
                </a:extLst>
              </p:cNvPr>
              <p:cNvPicPr/>
              <p:nvPr/>
            </p:nvPicPr>
            <p:blipFill>
              <a:blip r:embed="rId9"/>
              <a:stretch>
                <a:fillRect/>
              </a:stretch>
            </p:blipFill>
            <p:spPr>
              <a:xfrm>
                <a:off x="4345440" y="3931886"/>
                <a:ext cx="18000" cy="18000"/>
              </a:xfrm>
              <a:prstGeom prst="rect">
                <a:avLst/>
              </a:prstGeom>
            </p:spPr>
          </p:pic>
        </mc:Fallback>
      </mc:AlternateContent>
      <p:pic>
        <p:nvPicPr>
          <p:cNvPr id="19" name="内容占位符 18">
            <a:extLst>
              <a:ext uri="{FF2B5EF4-FFF2-40B4-BE49-F238E27FC236}">
                <a16:creationId xmlns:a16="http://schemas.microsoft.com/office/drawing/2014/main" id="{F048A2D0-5318-4749-B4A0-3C2841F3AF35}"/>
              </a:ext>
            </a:extLst>
          </p:cNvPr>
          <p:cNvPicPr>
            <a:picLocks noGrp="1" noChangeAspect="1"/>
          </p:cNvPicPr>
          <p:nvPr>
            <p:ph sz="half" idx="1"/>
          </p:nvPr>
        </p:nvPicPr>
        <p:blipFill>
          <a:blip r:embed="rId10">
            <a:extLst>
              <a:ext uri="{28A0092B-C50C-407E-A947-70E740481C1C}">
                <a14:useLocalDpi xmlns:a14="http://schemas.microsoft.com/office/drawing/2010/main" val="0"/>
              </a:ext>
            </a:extLst>
          </a:blip>
          <a:srcRect/>
          <a:stretch/>
        </p:blipFill>
        <p:spPr>
          <a:xfrm>
            <a:off x="1116135" y="717256"/>
            <a:ext cx="4279121" cy="4144932"/>
          </a:xfrm>
        </p:spPr>
      </p:pic>
      <p:sp>
        <p:nvSpPr>
          <p:cNvPr id="31" name="标题 1">
            <a:extLst>
              <a:ext uri="{FF2B5EF4-FFF2-40B4-BE49-F238E27FC236}">
                <a16:creationId xmlns:a16="http://schemas.microsoft.com/office/drawing/2014/main" id="{1485014C-048C-403E-98F8-B4340B0ACC14}"/>
              </a:ext>
            </a:extLst>
          </p:cNvPr>
          <p:cNvSpPr txBox="1">
            <a:spLocks/>
          </p:cNvSpPr>
          <p:nvPr/>
        </p:nvSpPr>
        <p:spPr>
          <a:xfrm>
            <a:off x="9530852" y="386443"/>
            <a:ext cx="2423520" cy="598714"/>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err="1"/>
              <a:t>aristotle</a:t>
            </a:r>
            <a:endParaRPr lang="zh-CN" altLang="en-US" b="1" dirty="0"/>
          </a:p>
        </p:txBody>
      </p:sp>
    </p:spTree>
    <p:extLst>
      <p:ext uri="{BB962C8B-B14F-4D97-AF65-F5344CB8AC3E}">
        <p14:creationId xmlns:p14="http://schemas.microsoft.com/office/powerpoint/2010/main" val="3769985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内容占位符 14">
            <a:extLst>
              <a:ext uri="{FF2B5EF4-FFF2-40B4-BE49-F238E27FC236}">
                <a16:creationId xmlns:a16="http://schemas.microsoft.com/office/drawing/2014/main" id="{6A9370AD-181B-479B-9E34-2C9DCF8C010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132331" y="685800"/>
            <a:ext cx="4226096" cy="4453451"/>
          </a:xfrm>
        </p:spPr>
      </p:pic>
      <p:sp>
        <p:nvSpPr>
          <p:cNvPr id="6" name="内容占位符 5">
            <a:extLst>
              <a:ext uri="{FF2B5EF4-FFF2-40B4-BE49-F238E27FC236}">
                <a16:creationId xmlns:a16="http://schemas.microsoft.com/office/drawing/2014/main" id="{CCF0C2AB-2D82-44E4-A4CC-A19C8CD9A671}"/>
              </a:ext>
            </a:extLst>
          </p:cNvPr>
          <p:cNvSpPr>
            <a:spLocks noGrp="1"/>
          </p:cNvSpPr>
          <p:nvPr>
            <p:ph sz="quarter" idx="4"/>
          </p:nvPr>
        </p:nvSpPr>
        <p:spPr>
          <a:xfrm>
            <a:off x="5806545" y="985157"/>
            <a:ext cx="4929188" cy="4054929"/>
          </a:xfrm>
        </p:spPr>
        <p:txBody>
          <a:bodyPr/>
          <a:lstStyle/>
          <a:p>
            <a:r>
              <a:rPr lang="en-US" altLang="zh-CN" b="1" dirty="0"/>
              <a:t>It is a philosophy of personal eudemonic virtue ethics informed by its system of logic and its views on the natural world, asserting that the practice of virtue is both necessary and sufficient to achieve eudaimonia – flourishing, by means of living an ethical life.</a:t>
            </a:r>
            <a:endParaRPr lang="zh-CN" altLang="en-US" b="1" dirty="0"/>
          </a:p>
        </p:txBody>
      </p:sp>
      <p:sp>
        <p:nvSpPr>
          <p:cNvPr id="12" name="标题 1">
            <a:extLst>
              <a:ext uri="{FF2B5EF4-FFF2-40B4-BE49-F238E27FC236}">
                <a16:creationId xmlns:a16="http://schemas.microsoft.com/office/drawing/2014/main" id="{764374B9-3BAB-4415-A122-3B8A823EE7C3}"/>
              </a:ext>
            </a:extLst>
          </p:cNvPr>
          <p:cNvSpPr>
            <a:spLocks noGrp="1"/>
          </p:cNvSpPr>
          <p:nvPr>
            <p:ph type="title"/>
          </p:nvPr>
        </p:nvSpPr>
        <p:spPr>
          <a:xfrm>
            <a:off x="684212" y="5040086"/>
            <a:ext cx="9972902" cy="954313"/>
          </a:xfrm>
        </p:spPr>
        <p:txBody>
          <a:bodyPr/>
          <a:lstStyle/>
          <a:p>
            <a:r>
              <a:rPr lang="en-US" altLang="zh-CN" dirty="0"/>
              <a:t>              data            vs.            wiki</a:t>
            </a:r>
            <a:endParaRPr lang="zh-CN" altLang="en-US" dirty="0"/>
          </a:p>
        </p:txBody>
      </p:sp>
      <p:sp>
        <p:nvSpPr>
          <p:cNvPr id="13" name="标题 1">
            <a:extLst>
              <a:ext uri="{FF2B5EF4-FFF2-40B4-BE49-F238E27FC236}">
                <a16:creationId xmlns:a16="http://schemas.microsoft.com/office/drawing/2014/main" id="{B3813F53-2DEA-4941-B65B-9AB7108AD0D9}"/>
              </a:ext>
            </a:extLst>
          </p:cNvPr>
          <p:cNvSpPr txBox="1">
            <a:spLocks/>
          </p:cNvSpPr>
          <p:nvPr/>
        </p:nvSpPr>
        <p:spPr>
          <a:xfrm>
            <a:off x="9530852" y="386443"/>
            <a:ext cx="2423520" cy="598714"/>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t>stoicism</a:t>
            </a:r>
            <a:endParaRPr lang="zh-CN" altLang="en-US" b="1" dirty="0"/>
          </a:p>
        </p:txBody>
      </p:sp>
    </p:spTree>
    <p:extLst>
      <p:ext uri="{BB962C8B-B14F-4D97-AF65-F5344CB8AC3E}">
        <p14:creationId xmlns:p14="http://schemas.microsoft.com/office/powerpoint/2010/main" val="1562845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673CCBB3-FAB6-4BB3-938F-2D89E880AE4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947057" y="659769"/>
            <a:ext cx="4405463" cy="4244402"/>
          </a:xfrm>
        </p:spPr>
      </p:pic>
      <p:sp>
        <p:nvSpPr>
          <p:cNvPr id="6" name="内容占位符 5">
            <a:extLst>
              <a:ext uri="{FF2B5EF4-FFF2-40B4-BE49-F238E27FC236}">
                <a16:creationId xmlns:a16="http://schemas.microsoft.com/office/drawing/2014/main" id="{CCF0C2AB-2D82-44E4-A4CC-A19C8CD9A671}"/>
              </a:ext>
            </a:extLst>
          </p:cNvPr>
          <p:cNvSpPr>
            <a:spLocks noGrp="1"/>
          </p:cNvSpPr>
          <p:nvPr>
            <p:ph sz="quarter" idx="4"/>
          </p:nvPr>
        </p:nvSpPr>
        <p:spPr>
          <a:xfrm>
            <a:off x="5806545" y="985157"/>
            <a:ext cx="4929188" cy="4054929"/>
          </a:xfrm>
        </p:spPr>
        <p:txBody>
          <a:bodyPr/>
          <a:lstStyle/>
          <a:p>
            <a:r>
              <a:rPr lang="en-US" altLang="zh-CN" b="1" dirty="0"/>
              <a:t>Rationalism is defined as a methodology or a theory "in which the criterion of the truth is not sensory but intellectual and deductive".</a:t>
            </a:r>
            <a:endParaRPr lang="zh-CN" altLang="en-US" b="1" dirty="0"/>
          </a:p>
        </p:txBody>
      </p:sp>
      <p:sp>
        <p:nvSpPr>
          <p:cNvPr id="12" name="标题 1">
            <a:extLst>
              <a:ext uri="{FF2B5EF4-FFF2-40B4-BE49-F238E27FC236}">
                <a16:creationId xmlns:a16="http://schemas.microsoft.com/office/drawing/2014/main" id="{764374B9-3BAB-4415-A122-3B8A823EE7C3}"/>
              </a:ext>
            </a:extLst>
          </p:cNvPr>
          <p:cNvSpPr>
            <a:spLocks noGrp="1"/>
          </p:cNvSpPr>
          <p:nvPr>
            <p:ph type="title"/>
          </p:nvPr>
        </p:nvSpPr>
        <p:spPr>
          <a:xfrm>
            <a:off x="684212" y="5040086"/>
            <a:ext cx="9972902" cy="954313"/>
          </a:xfrm>
        </p:spPr>
        <p:txBody>
          <a:bodyPr/>
          <a:lstStyle/>
          <a:p>
            <a:r>
              <a:rPr lang="en-US" altLang="zh-CN" dirty="0"/>
              <a:t>              data            vs.            wiki</a:t>
            </a:r>
            <a:endParaRPr lang="zh-CN" altLang="en-US" dirty="0"/>
          </a:p>
        </p:txBody>
      </p:sp>
      <p:sp>
        <p:nvSpPr>
          <p:cNvPr id="13" name="标题 1">
            <a:extLst>
              <a:ext uri="{FF2B5EF4-FFF2-40B4-BE49-F238E27FC236}">
                <a16:creationId xmlns:a16="http://schemas.microsoft.com/office/drawing/2014/main" id="{B3813F53-2DEA-4941-B65B-9AB7108AD0D9}"/>
              </a:ext>
            </a:extLst>
          </p:cNvPr>
          <p:cNvSpPr txBox="1">
            <a:spLocks/>
          </p:cNvSpPr>
          <p:nvPr/>
        </p:nvSpPr>
        <p:spPr>
          <a:xfrm>
            <a:off x="8697687" y="386443"/>
            <a:ext cx="3256686" cy="598714"/>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t>rationalism</a:t>
            </a:r>
            <a:endParaRPr lang="zh-CN" altLang="en-US" b="1" dirty="0"/>
          </a:p>
        </p:txBody>
      </p:sp>
    </p:spTree>
    <p:extLst>
      <p:ext uri="{BB962C8B-B14F-4D97-AF65-F5344CB8AC3E}">
        <p14:creationId xmlns:p14="http://schemas.microsoft.com/office/powerpoint/2010/main" val="1604818070"/>
      </p:ext>
    </p:extLst>
  </p:cSld>
  <p:clrMapOvr>
    <a:masterClrMapping/>
  </p:clrMapOvr>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2517</TotalTime>
  <Words>1276</Words>
  <Application>Microsoft Office PowerPoint</Application>
  <PresentationFormat>宽屏</PresentationFormat>
  <Paragraphs>94</Paragraphs>
  <Slides>24</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等线</vt:lpstr>
      <vt:lpstr>Century Gothic</vt:lpstr>
      <vt:lpstr>Wingdings 3</vt:lpstr>
      <vt:lpstr>切片</vt:lpstr>
      <vt:lpstr>Philosophy in Wikipedia vs philosophy in data</vt:lpstr>
      <vt:lpstr>PowerPoint 演示文稿</vt:lpstr>
      <vt:lpstr>What does data tell us</vt:lpstr>
      <vt:lpstr>PowerPoint 演示文稿</vt:lpstr>
      <vt:lpstr>PowerPoint 演示文稿</vt:lpstr>
      <vt:lpstr>              data            vs.            wiki</vt:lpstr>
      <vt:lpstr>              data            vs.            wiki</vt:lpstr>
      <vt:lpstr>              data            vs.            wiki</vt:lpstr>
      <vt:lpstr>              data            vs.            wiki</vt:lpstr>
      <vt:lpstr>              data            vs.            wiki</vt:lpstr>
      <vt:lpstr>              data            vs.            wiki</vt:lpstr>
      <vt:lpstr>              data            vs.            wiki</vt:lpstr>
      <vt:lpstr>              data            vs.            wiki</vt:lpstr>
      <vt:lpstr>              data            vs.            wiki</vt:lpstr>
      <vt:lpstr>              data            vs.            wiki</vt:lpstr>
      <vt:lpstr>              data            vs.            wiki</vt:lpstr>
      <vt:lpstr>              data            vs.            wiki</vt:lpstr>
      <vt:lpstr>              data            vs.            wiki</vt:lpstr>
      <vt:lpstr>PowerPoint 演示文稿</vt:lpstr>
      <vt:lpstr>          ancient            vs.            modern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story: The development of western philosophy</dc:title>
  <dc:creator>Jun Ding (SSE,116010033)</dc:creator>
  <cp:lastModifiedBy>Jun Ding (SSE,116010033)</cp:lastModifiedBy>
  <cp:revision>9</cp:revision>
  <dcterms:created xsi:type="dcterms:W3CDTF">2022-01-30T03:53:18Z</dcterms:created>
  <dcterms:modified xsi:type="dcterms:W3CDTF">2022-02-02T01:27:21Z</dcterms:modified>
</cp:coreProperties>
</file>