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db852df7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db852df7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db852df79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db852df79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db852df79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db852df79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db852df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1db852df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db852df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1db852df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db852df79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1db852df79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db852df7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1db852df7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db852df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11db852df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db852df79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1db852df79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db852df7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1db852df7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6" name="Google Shape;206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1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7" name="Google Shape;247;p1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" name="Google Shape;254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1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1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Image </a:t>
            </a:r>
            <a:r>
              <a:rPr lang="en">
                <a:solidFill>
                  <a:schemeClr val="accent2"/>
                </a:solidFill>
              </a:rPr>
              <a:t>Classification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&lt;Marvin Limpijankit, Jiachen Liu,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Jiahao Shao, Nichole Zhang, Xile Zhang&gt;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641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Semi-supervised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Learning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4"/>
          <p:cNvGrpSpPr/>
          <p:nvPr/>
        </p:nvGrpSpPr>
        <p:grpSpPr>
          <a:xfrm>
            <a:off x="3278176" y="1107825"/>
            <a:ext cx="3896755" cy="3470104"/>
            <a:chOff x="2417605" y="165972"/>
            <a:chExt cx="4582800" cy="4818919"/>
          </a:xfrm>
        </p:grpSpPr>
        <p:sp>
          <p:nvSpPr>
            <p:cNvPr id="573" name="Google Shape;573;p34"/>
            <p:cNvSpPr/>
            <p:nvPr/>
          </p:nvSpPr>
          <p:spPr>
            <a:xfrm>
              <a:off x="2417605" y="165972"/>
              <a:ext cx="4582800" cy="4800000"/>
            </a:xfrm>
            <a:prstGeom prst="rect">
              <a:avLst/>
            </a:prstGeom>
            <a:solidFill>
              <a:srgbClr val="F8FAF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4" name="Google Shape;57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72411" y="216142"/>
              <a:ext cx="4473166" cy="4768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5" name="Google Shape;575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34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Baseline Model</a:t>
            </a:r>
            <a:r>
              <a:rPr lang="en" sz="2600"/>
              <a:t> </a:t>
            </a:r>
            <a:r>
              <a:rPr lang="en" sz="2600">
                <a:solidFill>
                  <a:schemeClr val="accent2"/>
                </a:solidFill>
              </a:rPr>
              <a:t>‘</a:t>
            </a:r>
            <a:r>
              <a:rPr lang="en" sz="2600">
                <a:solidFill>
                  <a:schemeClr val="accent2"/>
                </a:solidFill>
              </a:rPr>
              <a:t>Confusion</a:t>
            </a:r>
            <a:r>
              <a:rPr lang="en" sz="2600">
                <a:solidFill>
                  <a:schemeClr val="accent2"/>
                </a:solidFill>
              </a:rPr>
              <a:t>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579" name="Google Shape;579;p34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580" name="Google Shape;580;p34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1" name="Google Shape;581;p34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2" name="Google Shape;582;p34"/>
          <p:cNvSpPr txBox="1"/>
          <p:nvPr/>
        </p:nvSpPr>
        <p:spPr>
          <a:xfrm>
            <a:off x="1894928" y="1734950"/>
            <a:ext cx="1072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Chaotic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4"/>
          <p:cNvSpPr/>
          <p:nvPr/>
        </p:nvSpPr>
        <p:spPr>
          <a:xfrm>
            <a:off x="1784213" y="1858263"/>
            <a:ext cx="110700" cy="1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9" name="Google Shape;589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3346975" y="1107825"/>
            <a:ext cx="3896700" cy="3456600"/>
          </a:xfrm>
          <a:prstGeom prst="rect">
            <a:avLst/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2" name="Google Shape;592;p35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Model I </a:t>
            </a:r>
            <a:r>
              <a:rPr lang="en" sz="2600">
                <a:solidFill>
                  <a:schemeClr val="accent2"/>
                </a:solidFill>
              </a:rPr>
              <a:t>‘Confusion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593" name="Google Shape;593;p35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594" name="Google Shape;594;p35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5" name="Google Shape;595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96" name="Google Shape;5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21" y="1145576"/>
            <a:ext cx="3803700" cy="34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5"/>
          <p:cNvSpPr txBox="1"/>
          <p:nvPr/>
        </p:nvSpPr>
        <p:spPr>
          <a:xfrm>
            <a:off x="1656446" y="1505525"/>
            <a:ext cx="1739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Clear Concentration on diagonal!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1530302" y="1857438"/>
            <a:ext cx="1260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1656450" y="2503525"/>
            <a:ext cx="1739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Except Cat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and Dog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1530302" y="2710439"/>
            <a:ext cx="1260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"/>
          <p:cNvSpPr/>
          <p:nvPr/>
        </p:nvSpPr>
        <p:spPr>
          <a:xfrm>
            <a:off x="3263374" y="1107825"/>
            <a:ext cx="3896700" cy="3456600"/>
          </a:xfrm>
          <a:prstGeom prst="rect">
            <a:avLst/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36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Model II </a:t>
            </a:r>
            <a:r>
              <a:rPr lang="en" sz="2600">
                <a:solidFill>
                  <a:schemeClr val="accent2"/>
                </a:solidFill>
              </a:rPr>
              <a:t>‘Confusion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610" name="Google Shape;610;p36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611" name="Google Shape;611;p36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2" name="Google Shape;612;p3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13" name="Google Shape;6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899" y="1150626"/>
            <a:ext cx="3789150" cy="3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6"/>
          <p:cNvSpPr txBox="1"/>
          <p:nvPr/>
        </p:nvSpPr>
        <p:spPr>
          <a:xfrm>
            <a:off x="1625660" y="1705350"/>
            <a:ext cx="1651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Even more concentration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achieved!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1514937" y="1828663"/>
            <a:ext cx="110700" cy="11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/>
          <p:nvPr>
            <p:ph idx="2" type="subTitle"/>
          </p:nvPr>
        </p:nvSpPr>
        <p:spPr>
          <a:xfrm>
            <a:off x="1571138" y="2218724"/>
            <a:ext cx="172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</a:t>
            </a:r>
            <a:r>
              <a:rPr i="1" lang="en" sz="800"/>
              <a:t> Time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0.184s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Running Time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0.184</a:t>
            </a:r>
            <a:r>
              <a:rPr lang="en" sz="1600">
                <a:solidFill>
                  <a:schemeClr val="accent1"/>
                </a:solidFill>
              </a:rPr>
              <a:t>s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Training/</a:t>
            </a:r>
            <a:r>
              <a:rPr i="1" lang="en" sz="800"/>
              <a:t>Model Storage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—-MB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Accuracy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25%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621" name="Google Shape;621;p37"/>
          <p:cNvSpPr txBox="1"/>
          <p:nvPr>
            <p:ph idx="3" type="subTitle"/>
          </p:nvPr>
        </p:nvSpPr>
        <p:spPr>
          <a:xfrm>
            <a:off x="1267700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Baseline</a:t>
            </a:r>
            <a:endParaRPr sz="1800"/>
          </a:p>
        </p:txBody>
      </p:sp>
      <p:sp>
        <p:nvSpPr>
          <p:cNvPr id="622" name="Google Shape;622;p37"/>
          <p:cNvSpPr txBox="1"/>
          <p:nvPr>
            <p:ph idx="4" type="subTitle"/>
          </p:nvPr>
        </p:nvSpPr>
        <p:spPr>
          <a:xfrm>
            <a:off x="5000750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II</a:t>
            </a:r>
            <a:endParaRPr sz="1800"/>
          </a:p>
        </p:txBody>
      </p:sp>
      <p:sp>
        <p:nvSpPr>
          <p:cNvPr id="623" name="Google Shape;623;p37"/>
          <p:cNvSpPr txBox="1"/>
          <p:nvPr>
            <p:ph idx="7" type="subTitle"/>
          </p:nvPr>
        </p:nvSpPr>
        <p:spPr>
          <a:xfrm>
            <a:off x="3143014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</a:t>
            </a:r>
            <a:endParaRPr sz="1800"/>
          </a:p>
        </p:txBody>
      </p:sp>
      <p:sp>
        <p:nvSpPr>
          <p:cNvPr id="624" name="Google Shape;624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Examples About </a:t>
            </a:r>
            <a:r>
              <a:rPr lang="en">
                <a:solidFill>
                  <a:schemeClr val="accent2"/>
                </a:solidFill>
              </a:rPr>
              <a:t>‘The Topic’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7" name="Google Shape;627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8" name="Google Shape;628;p37"/>
          <p:cNvGrpSpPr/>
          <p:nvPr/>
        </p:nvGrpSpPr>
        <p:grpSpPr>
          <a:xfrm>
            <a:off x="2250179" y="1762949"/>
            <a:ext cx="365741" cy="365755"/>
            <a:chOff x="5165638" y="1291400"/>
            <a:chExt cx="431400" cy="431875"/>
          </a:xfrm>
        </p:grpSpPr>
        <p:sp>
          <p:nvSpPr>
            <p:cNvPr id="629" name="Google Shape;629;p37"/>
            <p:cNvSpPr/>
            <p:nvPr/>
          </p:nvSpPr>
          <p:spPr>
            <a:xfrm>
              <a:off x="5173688" y="1299925"/>
              <a:ext cx="414800" cy="252700"/>
            </a:xfrm>
            <a:custGeom>
              <a:rect b="b" l="l" r="r" t="t"/>
              <a:pathLst>
                <a:path extrusionOk="0" h="10108" w="16592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313538" y="1485300"/>
              <a:ext cx="135125" cy="229450"/>
            </a:xfrm>
            <a:custGeom>
              <a:rect b="b" l="l" r="r" t="t"/>
              <a:pathLst>
                <a:path extrusionOk="0" h="9178" w="5405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5406438" y="1426525"/>
              <a:ext cx="19925" cy="16650"/>
            </a:xfrm>
            <a:custGeom>
              <a:rect b="b" l="l" r="r" t="t"/>
              <a:pathLst>
                <a:path extrusionOk="0" h="666" w="797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5165638" y="1291400"/>
              <a:ext cx="431400" cy="431875"/>
            </a:xfrm>
            <a:custGeom>
              <a:rect b="b" l="l" r="r" t="t"/>
              <a:pathLst>
                <a:path extrusionOk="0" h="17275" w="17256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37"/>
          <p:cNvGrpSpPr/>
          <p:nvPr/>
        </p:nvGrpSpPr>
        <p:grpSpPr>
          <a:xfrm>
            <a:off x="5983246" y="1760931"/>
            <a:ext cx="365750" cy="302447"/>
            <a:chOff x="4667413" y="5261950"/>
            <a:chExt cx="475000" cy="389200"/>
          </a:xfrm>
        </p:grpSpPr>
        <p:sp>
          <p:nvSpPr>
            <p:cNvPr id="634" name="Google Shape;634;p37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7"/>
          <p:cNvGrpSpPr/>
          <p:nvPr/>
        </p:nvGrpSpPr>
        <p:grpSpPr>
          <a:xfrm>
            <a:off x="2143888" y="1702076"/>
            <a:ext cx="578325" cy="487500"/>
            <a:chOff x="1665363" y="1706700"/>
            <a:chExt cx="578325" cy="487500"/>
          </a:xfrm>
        </p:grpSpPr>
        <p:sp>
          <p:nvSpPr>
            <p:cNvPr id="647" name="Google Shape;647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37"/>
          <p:cNvGrpSpPr/>
          <p:nvPr/>
        </p:nvGrpSpPr>
        <p:grpSpPr>
          <a:xfrm>
            <a:off x="4010425" y="1673726"/>
            <a:ext cx="578325" cy="487500"/>
            <a:chOff x="4764875" y="1706700"/>
            <a:chExt cx="578325" cy="487500"/>
          </a:xfrm>
        </p:grpSpPr>
        <p:sp>
          <p:nvSpPr>
            <p:cNvPr id="650" name="Google Shape;650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7"/>
          <p:cNvGrpSpPr/>
          <p:nvPr/>
        </p:nvGrpSpPr>
        <p:grpSpPr>
          <a:xfrm>
            <a:off x="5876950" y="1668401"/>
            <a:ext cx="578325" cy="487500"/>
            <a:chOff x="2099175" y="3289450"/>
            <a:chExt cx="578325" cy="487500"/>
          </a:xfrm>
        </p:grpSpPr>
        <p:sp>
          <p:nvSpPr>
            <p:cNvPr id="653" name="Google Shape;653;p37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58" name="Google Shape;658;p37"/>
          <p:cNvGrpSpPr/>
          <p:nvPr/>
        </p:nvGrpSpPr>
        <p:grpSpPr>
          <a:xfrm>
            <a:off x="4125482" y="1763222"/>
            <a:ext cx="365778" cy="297855"/>
            <a:chOff x="5899913" y="4248925"/>
            <a:chExt cx="639025" cy="524300"/>
          </a:xfrm>
        </p:grpSpPr>
        <p:sp>
          <p:nvSpPr>
            <p:cNvPr id="659" name="Google Shape;659;p37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37"/>
          <p:cNvSpPr txBox="1"/>
          <p:nvPr>
            <p:ph idx="2" type="subTitle"/>
          </p:nvPr>
        </p:nvSpPr>
        <p:spPr>
          <a:xfrm>
            <a:off x="3446463" y="2218724"/>
            <a:ext cx="172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138.522s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20.943s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Training/Model S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torage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6.7MB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56%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669" name="Google Shape;669;p37"/>
          <p:cNvSpPr txBox="1"/>
          <p:nvPr>
            <p:ph idx="2" type="subTitle"/>
          </p:nvPr>
        </p:nvSpPr>
        <p:spPr>
          <a:xfrm>
            <a:off x="5259826" y="2218725"/>
            <a:ext cx="1812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1,073.510s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21.086s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Storage Including Label Correction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13.6MB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Model Storage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6.7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MB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66%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Thanks;)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5" name="Google Shape;675;p38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>
                <a:solidFill>
                  <a:schemeClr val="accent3"/>
                </a:solidFill>
              </a:rPr>
              <a:t>GitHub:</a:t>
            </a:r>
            <a:r>
              <a:rPr lang="en">
                <a:solidFill>
                  <a:schemeClr val="accent3"/>
                </a:solidFill>
              </a:rPr>
              <a:t> https://github.com/TZstatsADS/spring-2022-prj3-group11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6" name="Google Shape;676;p38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‘Do you have any questions?’</a:t>
            </a: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78" name="Google Shape;678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9" name="Google Shape;679;p3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0" name="Google Shape;680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1" name="Google Shape;681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2" name="Google Shape;682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6"/>
          <p:cNvSpPr txBox="1"/>
          <p:nvPr>
            <p:ph idx="1" type="subTitle"/>
          </p:nvPr>
        </p:nvSpPr>
        <p:spPr>
          <a:xfrm>
            <a:off x="2332550" y="1775125"/>
            <a:ext cx="2958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&lt;Use Logistic Regression, on noise data only.&gt;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 txBox="1"/>
          <p:nvPr>
            <p:ph idx="4294967295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chemeClr val="accent1"/>
                </a:solidFill>
              </a:rPr>
              <a:t>Baseline Model</a:t>
            </a:r>
            <a:endParaRPr/>
          </a:p>
        </p:txBody>
      </p:sp>
      <p:sp>
        <p:nvSpPr>
          <p:cNvPr id="473" name="Google Shape;473;p26"/>
          <p:cNvSpPr txBox="1"/>
          <p:nvPr>
            <p:ph idx="4294967295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26"/>
          <p:cNvSpPr txBox="1"/>
          <p:nvPr>
            <p:ph idx="4294967295" type="subTitle"/>
          </p:nvPr>
        </p:nvSpPr>
        <p:spPr>
          <a:xfrm>
            <a:off x="3722225" y="2755475"/>
            <a:ext cx="3308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&lt;Use CNN model, fit on noise data only.&gt;</a:t>
            </a:r>
            <a:endParaRPr/>
          </a:p>
        </p:txBody>
      </p:sp>
      <p:sp>
        <p:nvSpPr>
          <p:cNvPr id="475" name="Google Shape;475;p26"/>
          <p:cNvSpPr txBox="1"/>
          <p:nvPr>
            <p:ph idx="429496729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chemeClr val="lt2"/>
                </a:solidFill>
              </a:rPr>
              <a:t>Model I</a:t>
            </a:r>
            <a:endParaRPr/>
          </a:p>
        </p:txBody>
      </p:sp>
      <p:sp>
        <p:nvSpPr>
          <p:cNvPr id="476" name="Google Shape;476;p26"/>
          <p:cNvSpPr txBox="1"/>
          <p:nvPr>
            <p:ph idx="4294967295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26"/>
          <p:cNvSpPr txBox="1"/>
          <p:nvPr>
            <p:ph idx="4294967295" type="subTitle"/>
          </p:nvPr>
        </p:nvSpPr>
        <p:spPr>
          <a:xfrm>
            <a:off x="5114975" y="3738600"/>
            <a:ext cx="3084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&lt;Improving Model I with label correction process.&gt;</a:t>
            </a:r>
            <a:endParaRPr/>
          </a:p>
        </p:txBody>
      </p:sp>
      <p:sp>
        <p:nvSpPr>
          <p:cNvPr id="478" name="Google Shape;478;p26"/>
          <p:cNvSpPr txBox="1"/>
          <p:nvPr>
            <p:ph idx="4294967295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II</a:t>
            </a:r>
            <a:endParaRPr/>
          </a:p>
        </p:txBody>
      </p:sp>
      <p:sp>
        <p:nvSpPr>
          <p:cNvPr id="479" name="Google Shape;479;p26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‘Models’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0" name="Google Shape;480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1" name="Google Shape;481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2" name="Google Shape;482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1131500" y="621250"/>
            <a:ext cx="5539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Proposed Strategies;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89" name="Google Shape;489;p27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490" name="Google Shape;490;p27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1" name="Google Shape;491;p2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2" name="Google Shape;492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4294967295" type="title"/>
          </p:nvPr>
        </p:nvSpPr>
        <p:spPr>
          <a:xfrm>
            <a:off x="1883388" y="166227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Model II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1802400" y="233030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2"/>
                </a:solidFill>
              </a:rPr>
              <a:t>‘Higher accuracy, but relatively low increase in running cost and storage’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% higher accuracy compared to baseline model; 10</a:t>
            </a:r>
            <a:r>
              <a:rPr lang="en">
                <a:solidFill>
                  <a:schemeClr val="accent3"/>
                </a:solidFill>
              </a:rPr>
              <a:t>% higher accuracy compared to model I; lower running cost on test set</a:t>
            </a:r>
            <a:r>
              <a:rPr lang="en">
                <a:solidFill>
                  <a:schemeClr val="accent3"/>
                </a:solidFill>
              </a:rPr>
              <a:t>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2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Model Building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1" type="subTitle"/>
          </p:nvPr>
        </p:nvSpPr>
        <p:spPr>
          <a:xfrm>
            <a:off x="3038375" y="2448125"/>
            <a:ext cx="4110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Models are trained using the last 49,000 images. Saving rest for evaluation &gt;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28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‘Layers’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3" name="Google Shape;513;p29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14" name="Google Shape;514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5" name="Google Shape;515;p29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6" name="Google Shape;516;p29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tf.keras.layers.experimental.preprocessing.</a:t>
            </a:r>
            <a:r>
              <a:rPr lang="en" sz="1100">
                <a:solidFill>
                  <a:schemeClr val="lt2"/>
                </a:solidFill>
              </a:rPr>
              <a:t>Rescaling</a:t>
            </a:r>
            <a:r>
              <a:rPr lang="en" sz="1100">
                <a:solidFill>
                  <a:schemeClr val="accent6"/>
                </a:solidFill>
              </a:rPr>
              <a:t>(1. / 255),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Conv2D</a:t>
            </a:r>
            <a:r>
              <a:rPr lang="en" sz="1100">
                <a:solidFill>
                  <a:schemeClr val="accent6"/>
                </a:solidFill>
              </a:rPr>
              <a:t>(32, (3, 3), padding='same', activation="relu", input_shape=(32, 32, 3)),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MaxPooling2D</a:t>
            </a:r>
            <a:r>
              <a:rPr lang="en" sz="1100">
                <a:solidFill>
                  <a:schemeClr val="accent6"/>
                </a:solidFill>
              </a:rPr>
              <a:t>((2, 2), strides=2),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Dropout</a:t>
            </a:r>
            <a:r>
              <a:rPr lang="en" sz="1100">
                <a:solidFill>
                  <a:schemeClr val="accent6"/>
                </a:solidFill>
              </a:rPr>
              <a:t>(0.25),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Conv2D</a:t>
            </a:r>
            <a:r>
              <a:rPr lang="en" sz="1100">
                <a:solidFill>
                  <a:schemeClr val="accent6"/>
                </a:solidFill>
              </a:rPr>
              <a:t>(64, (3, 3), padding='same', activation="relu"),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MaxPooling2D</a:t>
            </a:r>
            <a:r>
              <a:rPr lang="en" sz="1100">
                <a:solidFill>
                  <a:schemeClr val="accent6"/>
                </a:solidFill>
              </a:rPr>
              <a:t>((2, 2), strides=2),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Dropout</a:t>
            </a:r>
            <a:r>
              <a:rPr lang="en" sz="1100">
                <a:solidFill>
                  <a:schemeClr val="accent6"/>
                </a:solidFill>
              </a:rPr>
              <a:t>(0.25),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Flatten</a:t>
            </a:r>
            <a:r>
              <a:rPr lang="en" sz="1100">
                <a:solidFill>
                  <a:schemeClr val="accent6"/>
                </a:solidFill>
              </a:rPr>
              <a:t>(),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Dense</a:t>
            </a:r>
            <a:r>
              <a:rPr lang="en" sz="1100">
                <a:solidFill>
                  <a:schemeClr val="accent6"/>
                </a:solidFill>
              </a:rPr>
              <a:t>(128, activation="relu"),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Dense</a:t>
            </a:r>
            <a:r>
              <a:rPr lang="en" sz="1100">
                <a:solidFill>
                  <a:schemeClr val="accent6"/>
                </a:solidFill>
              </a:rPr>
              <a:t>(10, activation="softmax")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7" name="Google Shape;517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8" name="Google Shape;518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 </a:t>
            </a:r>
            <a:r>
              <a:rPr lang="en">
                <a:solidFill>
                  <a:schemeClr val="accent2"/>
                </a:solidFill>
              </a:rPr>
              <a:t>‘Compile &amp; Fit’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26" name="Google Shape;526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7" name="Google Shape;527;p30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8" name="Google Shape;528;p30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modelI.compile(optimizer=tf.keras.optimizers.</a:t>
            </a:r>
            <a:r>
              <a:rPr lang="en" sz="1200">
                <a:solidFill>
                  <a:schemeClr val="lt2"/>
                </a:solidFill>
              </a:rPr>
              <a:t>Nadam(0.001)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          loss=tf.keras.losses.</a:t>
            </a:r>
            <a:r>
              <a:rPr lang="en" sz="1200">
                <a:solidFill>
                  <a:schemeClr val="lt2"/>
                </a:solidFill>
              </a:rPr>
              <a:t>CategoricalCrossentropy()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          metrics=['accuracy'])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history = modelI.fit(x_train, y_train, batch_size=</a:t>
            </a:r>
            <a:r>
              <a:rPr lang="en" sz="1200">
                <a:solidFill>
                  <a:schemeClr val="lt2"/>
                </a:solidFill>
              </a:rPr>
              <a:t>128</a:t>
            </a:r>
            <a:r>
              <a:rPr lang="en" sz="1200">
                <a:solidFill>
                  <a:schemeClr val="accent6"/>
                </a:solidFill>
              </a:rPr>
              <a:t>, epochs=</a:t>
            </a:r>
            <a:r>
              <a:rPr lang="en" sz="1200">
                <a:solidFill>
                  <a:schemeClr val="lt2"/>
                </a:solidFill>
              </a:rPr>
              <a:t>6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	validation_split=0.2, </a:t>
            </a:r>
            <a:endParaRPr sz="1200">
              <a:solidFill>
                <a:schemeClr val="accent6"/>
              </a:solidFill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callbacks=EarlyStopping(</a:t>
            </a:r>
            <a:r>
              <a:rPr lang="en" sz="1200">
                <a:solidFill>
                  <a:schemeClr val="lt2"/>
                </a:solidFill>
              </a:rPr>
              <a:t>patience=2</a:t>
            </a:r>
            <a:r>
              <a:rPr lang="en" sz="1200">
                <a:solidFill>
                  <a:schemeClr val="accent6"/>
                </a:solidFill>
              </a:rPr>
              <a:t>))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29" name="Google Shape;529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0" name="Google Shape;530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1" name="Google Shape;531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II </a:t>
            </a:r>
            <a:r>
              <a:rPr lang="en">
                <a:solidFill>
                  <a:schemeClr val="accent2"/>
                </a:solidFill>
              </a:rPr>
              <a:t>‘Label Correction’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37" name="Google Shape;537;p31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38" name="Google Shape;538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9" name="Google Shape;539;p31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0" name="Google Shape;540;p31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Image branch - Image feature extraction</a:t>
            </a:r>
            <a:endParaRPr i="1" sz="1200">
              <a:solidFill>
                <a:srgbClr val="A5CF2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Resnet = tf.keras.applications.</a:t>
            </a:r>
            <a:r>
              <a:rPr lang="en" sz="1200">
                <a:solidFill>
                  <a:schemeClr val="lt2"/>
                </a:solidFill>
              </a:rPr>
              <a:t>ResNet50</a:t>
            </a:r>
            <a:r>
              <a:rPr lang="en" sz="1200">
                <a:solidFill>
                  <a:schemeClr val="accent6"/>
                </a:solidFill>
              </a:rPr>
              <a:t>(include_top=False,</a:t>
            </a:r>
            <a:endParaRPr sz="1200">
              <a:solidFill>
                <a:schemeClr val="accent6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weights="</a:t>
            </a:r>
            <a:r>
              <a:rPr lang="en" sz="1200">
                <a:solidFill>
                  <a:schemeClr val="lt2"/>
                </a:solidFill>
              </a:rPr>
              <a:t>imagenet</a:t>
            </a:r>
            <a:r>
              <a:rPr lang="en" sz="1200">
                <a:solidFill>
                  <a:schemeClr val="accent6"/>
                </a:solidFill>
              </a:rPr>
              <a:t>", input_tensor=None,</a:t>
            </a:r>
            <a:endParaRPr sz="1200">
              <a:solidFill>
                <a:schemeClr val="accent6"/>
              </a:solidFill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input_shape=(32, 32, 3), pooling='max')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Fit resnet and scale it down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resnet(img_input)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Dense(1024)(img_vec)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Dense(512)(img_vec)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Dense(256)(img_vec)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41" name="Google Shape;54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II </a:t>
            </a:r>
            <a:r>
              <a:rPr lang="en">
                <a:solidFill>
                  <a:schemeClr val="accent2"/>
                </a:solidFill>
              </a:rPr>
              <a:t>‘Label Correction’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49" name="Google Shape;549;p32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50" name="Google Shape;550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1" name="Google Shape;551;p32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2" name="Google Shape;552;p32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</a:t>
            </a:r>
            <a:r>
              <a:rPr i="1" lang="en" sz="1200">
                <a:solidFill>
                  <a:srgbClr val="A5CF27"/>
                </a:solidFill>
              </a:rPr>
              <a:t>Noisy label branch</a:t>
            </a:r>
            <a:endParaRPr i="1" sz="1200">
              <a:solidFill>
                <a:srgbClr val="A5CF2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noisy_l = Dense(10)(noisy_label)</a:t>
            </a:r>
            <a:endParaRPr sz="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</a:rPr>
              <a:t># Concatenate</a:t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x = </a:t>
            </a:r>
            <a:r>
              <a:rPr lang="en" sz="1200">
                <a:solidFill>
                  <a:schemeClr val="lt2"/>
                </a:solidFill>
              </a:rPr>
              <a:t>Concatenate</a:t>
            </a:r>
            <a:r>
              <a:rPr lang="en" sz="1200">
                <a:solidFill>
                  <a:schemeClr val="accent6"/>
                </a:solidFill>
              </a:rPr>
              <a:t>(axis=-1)([noisy_l, img_vec])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x = Dense(256, activation='relu')(x)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out = Dense(10, activation='softmax')(x)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 = Model([img_input, noisy_label], out)</a:t>
            </a:r>
            <a:endParaRPr sz="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</a:rPr>
              <a:t># Compile the model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model.compile(loss=tf.keras.losses.</a:t>
            </a:r>
            <a:r>
              <a:rPr lang="en" sz="1200">
                <a:solidFill>
                  <a:schemeClr val="lt2"/>
                </a:solidFill>
              </a:rPr>
              <a:t>CategoricalCrossentropy()</a:t>
            </a:r>
            <a:r>
              <a:rPr lang="en" sz="1200">
                <a:solidFill>
                  <a:schemeClr val="accent6"/>
                </a:solidFill>
              </a:rPr>
              <a:t>, 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metrics=['acc'], optimizer=tf.keras.optimizers.</a:t>
            </a:r>
            <a:r>
              <a:rPr lang="en" sz="1200">
                <a:solidFill>
                  <a:schemeClr val="lt2"/>
                </a:solidFill>
              </a:rPr>
              <a:t>Adam(0.001)</a:t>
            </a:r>
            <a:r>
              <a:rPr lang="en" sz="1200">
                <a:solidFill>
                  <a:schemeClr val="accent6"/>
                </a:solidFill>
              </a:rPr>
              <a:t>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53" name="Google Shape;553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4" name="Google Shape;554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5" name="Google Shape;555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4" name="Google Shape;564;p33"/>
          <p:cNvSpPr txBox="1"/>
          <p:nvPr>
            <p:ph idx="4294967295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chemeClr val="accent6"/>
                </a:solidFill>
              </a:rPr>
              <a:t>[</a:t>
            </a:r>
            <a:r>
              <a:rPr lang="en" sz="3000">
                <a:solidFill>
                  <a:schemeClr val="accent1"/>
                </a:solidFill>
              </a:rPr>
              <a:t>Model Evaluation</a:t>
            </a:r>
            <a:r>
              <a:rPr lang="en" sz="3000">
                <a:solidFill>
                  <a:schemeClr val="accent6"/>
                </a:solidFill>
              </a:rPr>
              <a:t>]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5" name="Google Shape;565;p33"/>
          <p:cNvSpPr txBox="1"/>
          <p:nvPr>
            <p:ph idx="4294967295" type="subTitle"/>
          </p:nvPr>
        </p:nvSpPr>
        <p:spPr>
          <a:xfrm>
            <a:off x="3038375" y="2448125"/>
            <a:ext cx="39609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accent3"/>
                </a:solidFill>
              </a:rPr>
              <a:t>&lt; </a:t>
            </a:r>
            <a:r>
              <a:rPr lang="en" sz="1800">
                <a:solidFill>
                  <a:schemeClr val="accent3"/>
                </a:solidFill>
              </a:rPr>
              <a:t>The</a:t>
            </a:r>
            <a:r>
              <a:rPr lang="en" sz="1800">
                <a:solidFill>
                  <a:schemeClr val="accent3"/>
                </a:solidFill>
              </a:rPr>
              <a:t> first 1,000 data with </a:t>
            </a:r>
            <a:r>
              <a:rPr lang="en" sz="1800">
                <a:solidFill>
                  <a:schemeClr val="accent3"/>
                </a:solidFill>
              </a:rPr>
              <a:t>clean labels are reserved as test set for evaluation only </a:t>
            </a:r>
            <a:r>
              <a:rPr lang="en" sz="1800">
                <a:solidFill>
                  <a:schemeClr val="accent3"/>
                </a:solidFill>
              </a:rPr>
              <a:t>&gt;</a:t>
            </a:r>
            <a:endParaRPr/>
          </a:p>
        </p:txBody>
      </p:sp>
      <p:sp>
        <p:nvSpPr>
          <p:cNvPr id="566" name="Google Shape;566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7" name="Google Shape;567;p33"/>
          <p:cNvCxnSpPr>
            <a:endCxn id="56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