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65" r:id="rId3"/>
    <p:sldId id="322" r:id="rId4"/>
    <p:sldId id="321" r:id="rId5"/>
    <p:sldId id="320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4" r:id="rId27"/>
    <p:sldId id="313" r:id="rId28"/>
    <p:sldId id="315" r:id="rId29"/>
    <p:sldId id="316" r:id="rId30"/>
    <p:sldId id="317" r:id="rId31"/>
    <p:sldId id="318" r:id="rId32"/>
    <p:sldId id="31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21" autoAdjust="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6862A-EC38-40C2-884F-0C8E880B29C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D0317-20F7-45A1-83D3-C779DE9C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68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00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21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1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7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43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0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69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17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1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80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80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85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4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57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4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37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3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51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9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5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7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ko-KR" altLang="en-US" sz="240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8" descr="neomail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8075" y="3429000"/>
            <a:ext cx="16859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5793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797120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90393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6159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503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5629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57394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72345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477800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3314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9066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164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3" y="928688"/>
            <a:ext cx="864235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Master </a:t>
            </a:r>
            <a:endParaRPr lang="ko-KR" altLang="en-US"/>
          </a:p>
          <a:p>
            <a:pPr lvl="1"/>
            <a:r>
              <a:rPr lang="en-US" altLang="ko-KR"/>
              <a:t>Master </a:t>
            </a:r>
          </a:p>
          <a:p>
            <a:pPr lvl="2"/>
            <a:r>
              <a:rPr lang="en-US" altLang="ko-KR"/>
              <a:t>Master</a:t>
            </a:r>
            <a:endParaRPr lang="ko-KR" altLang="en-US"/>
          </a:p>
          <a:p>
            <a:pPr lvl="3"/>
            <a:r>
              <a:rPr lang="en-US" altLang="ko-KR"/>
              <a:t>Master</a:t>
            </a:r>
            <a:endParaRPr lang="ko-KR" altLang="en-US"/>
          </a:p>
          <a:p>
            <a:pPr lvl="4"/>
            <a:r>
              <a:rPr lang="en-US" altLang="ko-KR"/>
              <a:t>Master</a:t>
            </a:r>
            <a:endParaRPr lang="ko-KR" altLang="en-US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/>
          <a:p>
            <a:pPr algn="r">
              <a:defRPr/>
            </a:pPr>
            <a:fld id="{01824128-D479-443B-B826-439DB12451B4}" type="slidenum">
              <a:rPr lang="ko-KR" altLang="en-US" sz="14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ko-KR" sz="1400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solidFill>
                  <a:srgbClr val="444444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Department of CSE, CUET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 descr="Picture1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438" y="6215063"/>
            <a:ext cx="500062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996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5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5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95" y="209550"/>
            <a:ext cx="8947150" cy="1057191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The AI Gold Mine: Predicting Stock Market Prices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33400" y="3563341"/>
            <a:ext cx="2286000" cy="14311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Presented by 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Ta-Seen Junaid</a:t>
            </a:r>
            <a:endParaRPr lang="en-US" sz="2100" dirty="0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ID: 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1304092</a:t>
            </a:r>
            <a:endParaRPr lang="en-US" sz="2100" dirty="0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486400" y="3297885"/>
            <a:ext cx="4114800" cy="19851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Supervised by: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Mohammad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Obaidur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Rahman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  <a:r>
              <a:rPr lang="en-US" dirty="0"/>
              <a:t/>
            </a:r>
            <a:br>
              <a:rPr lang="en-US" dirty="0"/>
            </a:br>
            <a:r>
              <a:rPr 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Department of CSE,CUET</a:t>
            </a:r>
            <a:endParaRPr lang="en-US" sz="2100" b="1" dirty="0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3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GRU Neural 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 descr="C:\Users\Ta-Seen Junaid\Desktop\rolled gru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97" y="1106510"/>
            <a:ext cx="3733799" cy="42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289902" y="5381223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Rolled GRU neural networks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986698"/>
            <a:ext cx="4201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 = Gated Recurrent Units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446217"/>
            <a:ext cx="6378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ntroduced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Cho, et al. (2014) [re]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Capabilities of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long-term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and powerful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4242103"/>
            <a:ext cx="441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erforming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task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 every element of a sequence 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124" y="3748172"/>
            <a:ext cx="230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recurrent?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8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GRU Neural 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1447800"/>
            <a:ext cx="8382000" cy="3374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17473" y="1216967"/>
            <a:ext cx="590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Unrolling of a rolled GRU neural networks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4953000"/>
            <a:ext cx="52341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/>
              <a:t>t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Inputs vector at time 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 err="1" smtClean="0"/>
              <a:t>t</a:t>
            </a:r>
            <a:r>
              <a:rPr lang="en-US" sz="2400" baseline="-25000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at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 at time t to a input at time t+1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1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 Single GRU Cell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C:\Users\Ta-Seen Junaid\Desktop\gru mod par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952047" cy="4713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76400"/>
            <a:ext cx="3886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4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Modification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C:\Users\Ta-Seen Junaid\Desktop\gru mod par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29733"/>
            <a:ext cx="41910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Ta-Seen Junaid\Desktop\my gru cell final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5491"/>
            <a:ext cx="3657600" cy="37273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600200" y="5120511"/>
            <a:ext cx="1665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3447" y="5120510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0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Modification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126" y="2207581"/>
            <a:ext cx="2310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zero to one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3345" y="2341332"/>
            <a:ext cx="3054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tangent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minus 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one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6" y="1204908"/>
            <a:ext cx="2238375" cy="1107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04908"/>
            <a:ext cx="3857625" cy="1152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74" y="4262586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non negative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 also non negative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4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Training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odel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2" y="1066800"/>
            <a:ext cx="4320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time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694" y="1905000"/>
            <a:ext cx="6431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/>
              <a:t>he </a:t>
            </a:r>
            <a:r>
              <a:rPr lang="en-US" sz="2400" dirty="0"/>
              <a:t>backward propagation of errors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</a:t>
            </a:r>
            <a:r>
              <a:rPr lang="en-US" sz="2400" dirty="0" smtClean="0"/>
              <a:t>sed </a:t>
            </a:r>
            <a:r>
              <a:rPr lang="en-US" sz="2400" dirty="0"/>
              <a:t>by the gradient descent optimization algorithm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/>
              <a:t>adjust the weight of neurons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Training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odel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219200"/>
            <a:ext cx="662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 Problem with Gradient Descent  </a:t>
            </a:r>
          </a:p>
        </p:txBody>
      </p:sp>
      <p:pic>
        <p:nvPicPr>
          <p:cNvPr id="6" name="Picture 5" descr="C:\Users\Ta-Seen Junaid\Desktop\tumblr_inline_npz2dsoaS81rnd3q0_500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086600" cy="391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55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Training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odel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219200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Descent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035531"/>
            <a:ext cx="67778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cost/loss function after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weights after every training sample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local minima problem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computation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Adding noise frequently</a:t>
            </a:r>
          </a:p>
        </p:txBody>
      </p:sp>
    </p:spTree>
    <p:extLst>
      <p:ext uri="{BB962C8B-B14F-4D97-AF65-F5344CB8AC3E}">
        <p14:creationId xmlns:p14="http://schemas.microsoft.com/office/powerpoint/2010/main" val="240519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Training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odel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219200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 Gradient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Descent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742" y="1898302"/>
            <a:ext cx="90412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 between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gradient descent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pposed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stochastic gradient descent batch size of 1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Opposed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gradient descent size of all the training samples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the local minima problem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more faster than stochastic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0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Training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odel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63236"/>
            <a:ext cx="6324600" cy="21050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34662" y="3986508"/>
                <a:ext cx="8534400" cy="1976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/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/>
                          <m:t>i</m:t>
                        </m:r>
                      </m:sub>
                    </m:sSub>
                    <m:r>
                      <a:rPr lang="en-US" sz="2400"/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vector of  observed values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/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/>
                          <m:t>i</m:t>
                        </m:r>
                      </m:sub>
                      <m:sup>
                        <m:r>
                          <a:rPr lang="en-US" sz="2400"/>
                          <m:t>’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a vector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/>
                      <m:t>n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predictions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sample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n data points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 = mean square error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2" y="3986508"/>
                <a:ext cx="8534400" cy="1976054"/>
              </a:xfrm>
              <a:prstGeom prst="rect">
                <a:avLst/>
              </a:prstGeom>
              <a:blipFill rotWithShape="0">
                <a:blip r:embed="rId4"/>
                <a:stretch>
                  <a:fillRect l="-929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4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Previous 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1066800"/>
            <a:ext cx="6330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Machine Learning  Based System</a:t>
            </a:r>
          </a:p>
          <a:p>
            <a:r>
              <a:rPr lang="en-US" sz="2400" dirty="0" smtClean="0"/>
              <a:t>[Chen</a:t>
            </a:r>
            <a:r>
              <a:rPr lang="en-US" sz="2400" dirty="0"/>
              <a:t>, </a:t>
            </a:r>
            <a:r>
              <a:rPr lang="en-US" sz="2400" dirty="0" err="1"/>
              <a:t>Yingjun</a:t>
            </a:r>
            <a:r>
              <a:rPr lang="en-US" sz="2400" dirty="0"/>
              <a:t>, and </a:t>
            </a:r>
            <a:r>
              <a:rPr lang="en-US" sz="2400" dirty="0" err="1"/>
              <a:t>Yongtao</a:t>
            </a:r>
            <a:r>
              <a:rPr lang="en-US" sz="2400" dirty="0"/>
              <a:t> </a:t>
            </a:r>
            <a:r>
              <a:rPr lang="en-US" sz="2400" dirty="0" err="1" smtClean="0"/>
              <a:t>Hao</a:t>
            </a:r>
            <a:r>
              <a:rPr lang="en-US" sz="2400" dirty="0" smtClean="0"/>
              <a:t>]: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22860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to predict the future prices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accurate</a:t>
            </a:r>
          </a:p>
        </p:txBody>
      </p:sp>
      <p:pic>
        <p:nvPicPr>
          <p:cNvPr id="31" name="Picture 30" descr="C:\Users\Ta-Seen Junaid\Desktop\Capture deep vs machin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7772400" cy="2590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2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543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Epochs to Learn the Patterns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:\Users\Ta-Seen Junaid\Desktop\loss graph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8465"/>
            <a:ext cx="8686800" cy="4567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04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543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Epochs to Learn the Patterns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981200"/>
            <a:ext cx="8534400" cy="1976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loss at less epochs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Happening of saturation after 150 epochs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L</a:t>
            </a:r>
            <a:r>
              <a:rPr lang="en-US" sz="2400" dirty="0" smtClean="0"/>
              <a:t>ow </a:t>
            </a:r>
            <a:r>
              <a:rPr lang="en-US" sz="2400" dirty="0"/>
              <a:t>loss function values approximately 1.66E-04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 the pattern properly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7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5405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Mini-batch Gradient Descent: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Ta-Seen Junaid\Desktop\batch siz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30731"/>
            <a:ext cx="76962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58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Training Periods: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:\Users\Ta-Seen Junaid\Desktop\years of training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8465"/>
            <a:ext cx="8382000" cy="4872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575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Training Periods: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81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 prediction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 </a:t>
            </a:r>
          </a:p>
        </p:txBody>
      </p:sp>
    </p:spTree>
    <p:extLst>
      <p:ext uri="{BB962C8B-B14F-4D97-AF65-F5344CB8AC3E}">
        <p14:creationId xmlns:p14="http://schemas.microsoft.com/office/powerpoint/2010/main" val="1118503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265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Results: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5284826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Inc. </a:t>
            </a:r>
          </a:p>
        </p:txBody>
      </p:sp>
      <p:pic>
        <p:nvPicPr>
          <p:cNvPr id="10" name="Picture 9" descr="C:\Users\Ta-Seen Junaid\Desktop\aap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1" y="1629598"/>
            <a:ext cx="6102439" cy="3554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6553200" y="3175812"/>
            <a:ext cx="2403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RMSE=0.013996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8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265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Results: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1230" y="505398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Coca-Cola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:\Users\Ta-Seen Junaid\Desktop\k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367"/>
            <a:ext cx="7162800" cy="23365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553200" y="3175812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RMSE=0.0144508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8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265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Results: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Ta-Seen Junaid\Desktop\low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1687"/>
            <a:ext cx="6781800" cy="27266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219200" y="5029200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Lowe's Companies,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3124199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RMSE=0.0127464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1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Future 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8288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of artificial agent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more features</a:t>
            </a:r>
          </a:p>
        </p:txBody>
      </p:sp>
    </p:spTree>
    <p:extLst>
      <p:ext uri="{BB962C8B-B14F-4D97-AF65-F5344CB8AC3E}">
        <p14:creationId xmlns:p14="http://schemas.microsoft.com/office/powerpoint/2010/main" val="251084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2590800"/>
            <a:ext cx="45610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8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3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Previous 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1066800"/>
            <a:ext cx="5706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Based System</a:t>
            </a:r>
          </a:p>
          <a:p>
            <a:r>
              <a:rPr lang="en-US" sz="2400" dirty="0" smtClean="0"/>
              <a:t>[</a:t>
            </a:r>
            <a:r>
              <a:rPr lang="en-US" sz="2400" dirty="0" err="1" smtClean="0"/>
              <a:t>Guresen</a:t>
            </a:r>
            <a:r>
              <a:rPr lang="en-US" sz="2400" dirty="0"/>
              <a:t>, </a:t>
            </a:r>
            <a:r>
              <a:rPr lang="en-US" sz="2400" dirty="0" err="1"/>
              <a:t>Erkam</a:t>
            </a:r>
            <a:r>
              <a:rPr lang="en-US" sz="2400" dirty="0"/>
              <a:t>, et al</a:t>
            </a:r>
            <a:r>
              <a:rPr lang="en-US" sz="2400" dirty="0" smtClean="0"/>
              <a:t>.]: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22860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prediction problem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problem with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87067"/>
            <a:ext cx="8991600" cy="28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6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883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9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6800"/>
            <a:ext cx="8229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1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1" y="1192300"/>
            <a:ext cx="8305800" cy="48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Previous 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1066800"/>
            <a:ext cx="5839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Based System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/>
              <a:t>Bernal, Armando, et al. </a:t>
            </a:r>
            <a:r>
              <a:rPr lang="en-US" sz="2400" dirty="0" smtClean="0"/>
              <a:t>]: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22860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to predict the future prices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 problem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remember  recent events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Forgetting the more distance past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6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Methodology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" name="Picture 29" descr="C:\Users\Ta-Seen Junaid\Desktop\Methodology final project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91600" cy="4992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35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Source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290034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</a:t>
            </a:r>
            <a:r>
              <a:rPr lang="en-US" sz="2400" dirty="0" smtClean="0"/>
              <a:t>ollected </a:t>
            </a:r>
            <a:r>
              <a:rPr lang="en-US" sz="2400" dirty="0"/>
              <a:t>from Yahoo! </a:t>
            </a:r>
            <a:r>
              <a:rPr lang="en-US" sz="2400" dirty="0" smtClean="0"/>
              <a:t>Finance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Symbolized by a ticker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Real time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:\Users\Ta-Seen Junaid\Desktop\yahoo financ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8229600" cy="3676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11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Collection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290034"/>
            <a:ext cx="624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data collection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 into CSV 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both training and testing data set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Ta-Seen Junaid\Desktop\dat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6868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33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Inputs &amp; Outputs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839200" cy="4038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4876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 at time 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 at time t+1</a:t>
            </a:r>
          </a:p>
        </p:txBody>
      </p:sp>
    </p:spTree>
    <p:extLst>
      <p:ext uri="{BB962C8B-B14F-4D97-AF65-F5344CB8AC3E}">
        <p14:creationId xmlns:p14="http://schemas.microsoft.com/office/powerpoint/2010/main" val="375051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Feature Scaling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1430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the range of features of independent 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in greater numeric ranges dominating those in smaller numeric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gradient descent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faster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57600"/>
            <a:ext cx="38862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3876675"/>
            <a:ext cx="3990975" cy="1847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3584" y="3430035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Min-max normalization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3440768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</TotalTime>
  <Words>543</Words>
  <Application>Microsoft Office PowerPoint</Application>
  <PresentationFormat>On-screen Show (4:3)</PresentationFormat>
  <Paragraphs>162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MS PGothic</vt:lpstr>
      <vt:lpstr>Arial</vt:lpstr>
      <vt:lpstr>Arial Narrow</vt:lpstr>
      <vt:lpstr>Calibri</vt:lpstr>
      <vt:lpstr>Constantia</vt:lpstr>
      <vt:lpstr>Gulim</vt:lpstr>
      <vt:lpstr>Tahoma</vt:lpstr>
      <vt:lpstr>Times New Roman</vt:lpstr>
      <vt:lpstr>Wingdings</vt:lpstr>
      <vt:lpstr>휴먼명조</vt:lpstr>
      <vt:lpstr>1_islab2006-Eng</vt:lpstr>
      <vt:lpstr>The AI Gold Mine: Predicting Stock Market Prices</vt:lpstr>
      <vt:lpstr>Previous Works</vt:lpstr>
      <vt:lpstr>Previous Works</vt:lpstr>
      <vt:lpstr>Previous Works</vt:lpstr>
      <vt:lpstr>Methodology</vt:lpstr>
      <vt:lpstr>Data Source</vt:lpstr>
      <vt:lpstr>Data Collection</vt:lpstr>
      <vt:lpstr>Inputs &amp; Outputs</vt:lpstr>
      <vt:lpstr>Feature Scaling</vt:lpstr>
      <vt:lpstr>GRU Neural Networks</vt:lpstr>
      <vt:lpstr>GRU Neural Networks</vt:lpstr>
      <vt:lpstr>A Single GRU Cell</vt:lpstr>
      <vt:lpstr>Modification </vt:lpstr>
      <vt:lpstr>Modification </vt:lpstr>
      <vt:lpstr>Training of Our Model </vt:lpstr>
      <vt:lpstr>Training of Our Model </vt:lpstr>
      <vt:lpstr>Training of Our Model </vt:lpstr>
      <vt:lpstr>Training of Our Model </vt:lpstr>
      <vt:lpstr>Training of Our Model </vt:lpstr>
      <vt:lpstr>Performance Analysis </vt:lpstr>
      <vt:lpstr>Performance Analysis </vt:lpstr>
      <vt:lpstr>Performance Analysis </vt:lpstr>
      <vt:lpstr>Performance Analysis </vt:lpstr>
      <vt:lpstr>Performance Analysis </vt:lpstr>
      <vt:lpstr>Performance Analysis </vt:lpstr>
      <vt:lpstr>Performance Analysis </vt:lpstr>
      <vt:lpstr>Performance Analysis </vt:lpstr>
      <vt:lpstr>Future Works</vt:lpstr>
      <vt:lpstr>Conclusion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Braille Gloves</dc:title>
  <dc:creator>avijit</dc:creator>
  <cp:lastModifiedBy>Ta-Seen Junaid</cp:lastModifiedBy>
  <cp:revision>147</cp:revision>
  <dcterms:created xsi:type="dcterms:W3CDTF">2017-01-11T14:31:26Z</dcterms:created>
  <dcterms:modified xsi:type="dcterms:W3CDTF">2018-10-30T10:06:06Z</dcterms:modified>
</cp:coreProperties>
</file>