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5"/>
    <p:sldMasterId id="2147483676" r:id="rId6"/>
    <p:sldMasterId id="214748367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77043D-641E-4889-A8A6-C58CFA45511C}">
  <a:tblStyle styleId="{CA77043D-641E-4889-A8A6-C58CFA455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slide" Target="slides/slide36.xml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slide" Target="slides/slide38.xml"/><Relationship Id="rId23" Type="http://schemas.openxmlformats.org/officeDocument/2006/relationships/slide" Target="slides/slide15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47" Type="http://schemas.openxmlformats.org/officeDocument/2006/relationships/slide" Target="slides/slide39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ab4eeea2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5ab4eeea2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ab4eeea2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5ab4eeea27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ab4eeea2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5ab4eeea27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ab4eeea2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5ab4eeea27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ab4eeea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5ab4eeea27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ab4eeea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5ab4eeea27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ab4eeea2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5ab4eeea27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ab4eeea2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5ab4eeea27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ab4eeea2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5ab4eeea27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7adcfd5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7adcfd5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ab4eeea2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5ab4eeea27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7adcfd5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7adcfd5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ab4eeea2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5ab4eeea27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ab4eeea2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5ab4eeea27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ab4eeea2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5ab4eeea27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ab4eeea2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5ab4eeea27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7adcfd5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37adcfd5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ab4eeea2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5ab4eeea27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5ab4eeea2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5ab4eeea27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ab4eeea2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5ab4eeea27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7adcfd5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37adcfd5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ab4eeea2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5ab4eeea27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ab4eeea27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5ab4eeea27_7_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5ab4eeea2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5ab4eeea27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ab4eeea2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25ab4eeea27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ab4eeea2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5ab4eeea27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37adcfd5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37adcfd5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ab4eeea2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5ab4eeea27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5ab4eeea2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5ab4eeea27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ab4eeea2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5ab4eeea27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37a7d90f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37a7d90f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37adcfd5f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37adcfd5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5ab4eeea27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25ab4eeea27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7adcfd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7adcfd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ab4eeea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5ab4eeea2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ab4eeea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5ab4eeea27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ab4eeea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5ab4eeea27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ab4eeea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5ab4eeea2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7adcfd5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7adcfd5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B38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" y="0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>
            <p:ph type="ctrTitle"/>
          </p:nvPr>
        </p:nvSpPr>
        <p:spPr>
          <a:xfrm>
            <a:off x="712198" y="1784350"/>
            <a:ext cx="7719604" cy="1044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9126" y="222612"/>
            <a:ext cx="7885747" cy="532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4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30554" y="1346200"/>
            <a:ext cx="7882890" cy="279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29126" y="222612"/>
            <a:ext cx="7885747" cy="532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4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629126" y="222612"/>
            <a:ext cx="7885747" cy="532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4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9126" y="222612"/>
            <a:ext cx="7885747" cy="532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30554" y="1346200"/>
            <a:ext cx="7882890" cy="279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99" y="0"/>
            <a:ext cx="1744100" cy="17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684700" y="1606450"/>
            <a:ext cx="6655200" cy="18549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Cab Company Analysis</a:t>
            </a:r>
            <a:endParaRPr b="1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7/20/2023 </a:t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Terry Chou</a:t>
            </a:r>
            <a:endParaRPr b="1"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40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47" name="Google Shape;247;p40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249" name="Google Shape;249;p40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Profit Comparison 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5" y="1107900"/>
            <a:ext cx="7061201" cy="2632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1" name="Google Shape;251;p40"/>
          <p:cNvGraphicFramePr/>
          <p:nvPr/>
        </p:nvGraphicFramePr>
        <p:xfrm>
          <a:off x="382125" y="38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2443500"/>
                <a:gridCol w="2443500"/>
                <a:gridCol w="2443500"/>
              </a:tblGrid>
              <a:tr h="25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 Cab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Pink Cab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5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monthly profit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$ 1932446.43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$ 402094.41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5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monthly profit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$ 795906.20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$ 43633.93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41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57" name="Google Shape;257;p41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259" name="Google Shape;259;p41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Demand Comparison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5" y="1159350"/>
            <a:ext cx="6864319" cy="2559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41"/>
          <p:cNvGraphicFramePr/>
          <p:nvPr/>
        </p:nvGraphicFramePr>
        <p:xfrm>
          <a:off x="416900" y="3849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2323600"/>
                <a:gridCol w="2323600"/>
                <a:gridCol w="2323600"/>
              </a:tblGrid>
              <a:tr h="3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Yellow Cab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Pink Cab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Max. user counts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12846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Min. user counts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42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67" name="Google Shape;267;p42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68" name="Google Shape;268;p42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269" name="Google Shape;269;p42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Cost Comparison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50" y="1101638"/>
            <a:ext cx="8028475" cy="29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/>
          <p:nvPr/>
        </p:nvSpPr>
        <p:spPr>
          <a:xfrm>
            <a:off x="472550" y="4167900"/>
            <a:ext cx="8144100" cy="871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cost per trip for both company stays fairly consistent throughout the period.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Yellow cab average cost: </a:t>
            </a:r>
            <a:r>
              <a:rPr lang="en" sz="1300" u="sng">
                <a:solidFill>
                  <a:schemeClr val="dk1"/>
                </a:solidFill>
              </a:rPr>
              <a:t>298.03</a:t>
            </a:r>
            <a:endParaRPr sz="13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 average cost: </a:t>
            </a:r>
            <a:r>
              <a:rPr lang="en" sz="1300" u="sng">
                <a:solidFill>
                  <a:schemeClr val="dk1"/>
                </a:solidFill>
              </a:rPr>
              <a:t>248.26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43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77" name="Google Shape;277;p43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279" name="Google Shape;279;p43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Price Comparison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5" y="1237175"/>
            <a:ext cx="8685224" cy="250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43"/>
          <p:cNvGraphicFramePr/>
          <p:nvPr/>
        </p:nvGraphicFramePr>
        <p:xfrm>
          <a:off x="647475" y="38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 Cab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Pink Cab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price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$ 525.46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$ 346.35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price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$ 405.28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$ 274.87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4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87" name="Google Shape;287;p44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88" name="Google Shape;288;p44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289" name="Google Shape;289;p44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Correlation between profit and demand</a:t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290" name="Google Shape;290;p44"/>
          <p:cNvSpPr/>
          <p:nvPr/>
        </p:nvSpPr>
        <p:spPr>
          <a:xfrm>
            <a:off x="335700" y="3994675"/>
            <a:ext cx="8472600" cy="974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change in demand has slightly greater impact on the profit of yellow cab since the yellow cab has a larger slope.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5" y="1160163"/>
            <a:ext cx="5293029" cy="26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/>
          <p:nvPr/>
        </p:nvSpPr>
        <p:spPr>
          <a:xfrm>
            <a:off x="5608525" y="1224325"/>
            <a:ext cx="3247800" cy="1157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Yellow Cab: 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Positive correlation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profit = demand * 97.80 + 476574</a:t>
            </a:r>
            <a:endParaRPr/>
          </a:p>
        </p:txBody>
      </p:sp>
      <p:sp>
        <p:nvSpPr>
          <p:cNvPr id="293" name="Google Shape;293;p44"/>
          <p:cNvSpPr/>
          <p:nvPr/>
        </p:nvSpPr>
        <p:spPr>
          <a:xfrm>
            <a:off x="5608525" y="2493863"/>
            <a:ext cx="3247800" cy="1230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Cab: 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Positive correlation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profit = demand * 79.16 -38849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45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99" name="Google Shape;299;p45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01" name="Google Shape;301;p45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Correlation between profit and price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38" y="1360250"/>
            <a:ext cx="5471901" cy="2689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/>
          <p:nvPr/>
        </p:nvSpPr>
        <p:spPr>
          <a:xfrm>
            <a:off x="5689963" y="1452050"/>
            <a:ext cx="3292200" cy="110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Yellow Cab: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No clear correlation</a:t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5689963" y="2657875"/>
            <a:ext cx="3292200" cy="110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Positive correlation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price *2930.6  -759484.65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46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310" name="Google Shape;310;p46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12" name="Google Shape;312;p46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Correlation between profit and cost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313" name="Google Shape;3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50" y="1100000"/>
            <a:ext cx="6604961" cy="28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6"/>
          <p:cNvSpPr/>
          <p:nvPr/>
        </p:nvSpPr>
        <p:spPr>
          <a:xfrm>
            <a:off x="1079792" y="4136050"/>
            <a:ext cx="6699900" cy="904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Weak correlation between profit and cost.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47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320" name="Google Shape;320;p47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22" name="Google Shape;322;p47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>
              <a:solidFill>
                <a:srgbClr val="ED7D31"/>
              </a:solidFill>
            </a:endParaRPr>
          </a:p>
        </p:txBody>
      </p:sp>
      <p:graphicFrame>
        <p:nvGraphicFramePr>
          <p:cNvPr id="323" name="Google Shape;323;p47"/>
          <p:cNvGraphicFramePr/>
          <p:nvPr/>
        </p:nvGraphicFramePr>
        <p:xfrm>
          <a:off x="615925" y="31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2437100"/>
                <a:gridCol w="2437100"/>
                <a:gridCol w="2502575"/>
              </a:tblGrid>
              <a:tr h="3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Yellow Cab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Pink Cab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Profit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Demand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Low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Price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Low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Low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324" name="Google Shape;324;p47"/>
          <p:cNvSpPr/>
          <p:nvPr/>
        </p:nvSpPr>
        <p:spPr>
          <a:xfrm>
            <a:off x="443875" y="1113725"/>
            <a:ext cx="8004600" cy="1853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Yellow Cab is significantly more profitable than Pink Cab.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Demand has a strong correlation with profit.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Cost doesn’t show correlation with profit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Price and profit: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Positive correlation for Pink Cab; No clear correlation for yellow cab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ctrTitle"/>
          </p:nvPr>
        </p:nvSpPr>
        <p:spPr>
          <a:xfrm>
            <a:off x="543923" y="2120950"/>
            <a:ext cx="771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Customer Structure and Attribute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9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335" name="Google Shape;335;p49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36" name="Google Shape;336;p49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37" name="Google Shape;337;p49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Profit by different Income group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75" y="1237200"/>
            <a:ext cx="5938743" cy="29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9"/>
          <p:cNvSpPr/>
          <p:nvPr/>
        </p:nvSpPr>
        <p:spPr>
          <a:xfrm>
            <a:off x="352850" y="4166225"/>
            <a:ext cx="5778300" cy="92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income group proportion each year for both companies</a:t>
            </a:r>
            <a:endParaRPr/>
          </a:p>
        </p:txBody>
      </p:sp>
      <p:graphicFrame>
        <p:nvGraphicFramePr>
          <p:cNvPr id="340" name="Google Shape;340;p49"/>
          <p:cNvGraphicFramePr/>
          <p:nvPr/>
        </p:nvGraphicFramePr>
        <p:xfrm>
          <a:off x="6362500" y="11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776200"/>
                <a:gridCol w="1640100"/>
              </a:tblGrid>
              <a:tr h="38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Profit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Income group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6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Highest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1.9k ~ 8.6k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86.k ~ 15k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15k ~ 21k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6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Medien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21k~28k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6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Lowest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28k~35k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1" name="Google Shape;341;p49"/>
          <p:cNvGraphicFramePr/>
          <p:nvPr/>
        </p:nvGraphicFramePr>
        <p:xfrm>
          <a:off x="6362500" y="3099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776200"/>
                <a:gridCol w="1640100"/>
              </a:tblGrid>
              <a:tr h="37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Profit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Income group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7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Highest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1.9k ~ 8.6k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86.k ~ 15k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15k ~ 21k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Medien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21k~28k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Lowest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28k~35k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2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172" name="Google Shape;172;p32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74" name="Google Shape;174;p32"/>
          <p:cNvSpPr txBox="1"/>
          <p:nvPr/>
        </p:nvSpPr>
        <p:spPr>
          <a:xfrm>
            <a:off x="706825" y="193525"/>
            <a:ext cx="577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6600"/>
                </a:solidFill>
              </a:rPr>
              <a:t>Data</a:t>
            </a:r>
            <a:endParaRPr b="1" sz="2800">
              <a:solidFill>
                <a:srgbClr val="FF6600"/>
              </a:solidFill>
            </a:endParaRPr>
          </a:p>
        </p:txBody>
      </p:sp>
      <p:graphicFrame>
        <p:nvGraphicFramePr>
          <p:cNvPr id="175" name="Google Shape;175;p32"/>
          <p:cNvGraphicFramePr/>
          <p:nvPr/>
        </p:nvGraphicFramePr>
        <p:xfrm>
          <a:off x="1635675" y="33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1462200"/>
              </a:tblGrid>
              <a:tr h="3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Data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5405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5405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Population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5405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counts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32"/>
          <p:cNvGraphicFramePr/>
          <p:nvPr/>
        </p:nvGraphicFramePr>
        <p:xfrm>
          <a:off x="104275" y="11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20344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Data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ID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Income (USD/Month)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32"/>
          <p:cNvGraphicFramePr/>
          <p:nvPr/>
        </p:nvGraphicFramePr>
        <p:xfrm>
          <a:off x="7638538" y="17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1462200"/>
              </a:tblGrid>
              <a:tr h="41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Holiday Data(external data)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Holiday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Weekday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32"/>
          <p:cNvGraphicFramePr/>
          <p:nvPr/>
        </p:nvGraphicFramePr>
        <p:xfrm>
          <a:off x="2387688" y="11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17042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Data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ID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Payment_Mode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Google Shape;179;p32"/>
          <p:cNvGraphicFramePr/>
          <p:nvPr/>
        </p:nvGraphicFramePr>
        <p:xfrm>
          <a:off x="4340850" y="11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{CA77043D-641E-4889-A8A6-C58CFA45511C}</a:tableStyleId>
              </a:tblPr>
              <a:tblGrid>
                <a:gridCol w="28685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 Data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A2C4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C4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C4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C4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ID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A2C4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of Travel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KM Travelled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Priced Charged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of Trip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column: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Profit: Priced Charged - Cost of Trip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80" name="Google Shape;180;p32"/>
          <p:cNvCxnSpPr/>
          <p:nvPr/>
        </p:nvCxnSpPr>
        <p:spPr>
          <a:xfrm>
            <a:off x="2147875" y="1687150"/>
            <a:ext cx="273600" cy="10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2"/>
          <p:cNvCxnSpPr/>
          <p:nvPr/>
        </p:nvCxnSpPr>
        <p:spPr>
          <a:xfrm flipH="1" rot="10800000">
            <a:off x="4072725" y="1729250"/>
            <a:ext cx="336600" cy="10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2"/>
          <p:cNvCxnSpPr/>
          <p:nvPr/>
        </p:nvCxnSpPr>
        <p:spPr>
          <a:xfrm flipH="1" rot="10800000">
            <a:off x="3115550" y="2823175"/>
            <a:ext cx="1230600" cy="1051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2"/>
          <p:cNvCxnSpPr/>
          <p:nvPr/>
        </p:nvCxnSpPr>
        <p:spPr>
          <a:xfrm>
            <a:off x="7175650" y="2097375"/>
            <a:ext cx="462900" cy="378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50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347" name="Google Shape;347;p50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49" name="Google Shape;349;p50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Profit by different age group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0" y="1141300"/>
            <a:ext cx="6007329" cy="2901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0"/>
          <p:cNvSpPr/>
          <p:nvPr/>
        </p:nvSpPr>
        <p:spPr>
          <a:xfrm>
            <a:off x="437925" y="4166525"/>
            <a:ext cx="5864700" cy="92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age group </a:t>
            </a:r>
            <a:r>
              <a:rPr lang="en">
                <a:solidFill>
                  <a:schemeClr val="dk1"/>
                </a:solidFill>
              </a:rPr>
              <a:t>proportion</a:t>
            </a:r>
            <a:r>
              <a:rPr lang="en"/>
              <a:t> each year for both companies</a:t>
            </a:r>
            <a:endParaRPr/>
          </a:p>
        </p:txBody>
      </p:sp>
      <p:sp>
        <p:nvSpPr>
          <p:cNvPr id="352" name="Google Shape;352;p50"/>
          <p:cNvSpPr/>
          <p:nvPr/>
        </p:nvSpPr>
        <p:spPr>
          <a:xfrm>
            <a:off x="6302625" y="2654850"/>
            <a:ext cx="2529600" cy="1388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Yellow Cab:</a:t>
            </a:r>
            <a:endParaRPr sz="1300">
              <a:solidFill>
                <a:schemeClr val="dk1"/>
              </a:solidFill>
            </a:endParaRPr>
          </a:p>
          <a:p>
            <a:pPr indent="-31115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18~27 &gt; 27~ 36 &gt; 36~46 &gt; 56~ 65&gt; 46~56 </a:t>
            </a:r>
            <a:endParaRPr sz="1300"/>
          </a:p>
        </p:txBody>
      </p:sp>
      <p:sp>
        <p:nvSpPr>
          <p:cNvPr id="353" name="Google Shape;353;p50"/>
          <p:cNvSpPr/>
          <p:nvPr/>
        </p:nvSpPr>
        <p:spPr>
          <a:xfrm>
            <a:off x="6302700" y="1255900"/>
            <a:ext cx="2529600" cy="1315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Cab:</a:t>
            </a:r>
            <a:endParaRPr sz="1300">
              <a:solidFill>
                <a:schemeClr val="dk1"/>
              </a:solidFill>
            </a:endParaRPr>
          </a:p>
          <a:p>
            <a:pPr indent="-31115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18~27 &gt; 27~ 36 &gt; 36~46 &gt; 56~ 65&gt; 46~56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51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359" name="Google Shape;359;p51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61" name="Google Shape;361;p51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Profit by different gender</a:t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362" name="Google Shape;362;p51"/>
          <p:cNvSpPr txBox="1"/>
          <p:nvPr>
            <p:ph idx="4294967295" type="body"/>
          </p:nvPr>
        </p:nvSpPr>
        <p:spPr>
          <a:xfrm>
            <a:off x="311700" y="1152475"/>
            <a:ext cx="85206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Cab:</a:t>
            </a:r>
            <a:endParaRPr sz="1300">
              <a:solidFill>
                <a:schemeClr val="dk1"/>
              </a:solidFill>
            </a:endParaRPr>
          </a:p>
          <a:p>
            <a:pPr indent="-311150" lvl="1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18~27 &gt; 27~ 36 &gt; 36~46 &gt; 46~56 &gt; 56~ 65</a:t>
            </a:r>
            <a:endParaRPr/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0" y="1152475"/>
            <a:ext cx="5498624" cy="27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/>
          <p:nvPr/>
        </p:nvSpPr>
        <p:spPr>
          <a:xfrm>
            <a:off x="543100" y="3914200"/>
            <a:ext cx="6616200" cy="92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gender </a:t>
            </a:r>
            <a:r>
              <a:rPr lang="en">
                <a:solidFill>
                  <a:schemeClr val="dk1"/>
                </a:solidFill>
              </a:rPr>
              <a:t>proportion </a:t>
            </a:r>
            <a:r>
              <a:rPr lang="en"/>
              <a:t>each year for both companies</a:t>
            </a:r>
            <a:endParaRPr/>
          </a:p>
        </p:txBody>
      </p:sp>
      <p:sp>
        <p:nvSpPr>
          <p:cNvPr id="365" name="Google Shape;365;p51"/>
          <p:cNvSpPr/>
          <p:nvPr/>
        </p:nvSpPr>
        <p:spPr>
          <a:xfrm>
            <a:off x="6250200" y="1255900"/>
            <a:ext cx="2582100" cy="1051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Cab:</a:t>
            </a:r>
            <a:endParaRPr sz="1300">
              <a:solidFill>
                <a:schemeClr val="dk1"/>
              </a:solidFill>
            </a:endParaRPr>
          </a:p>
          <a:p>
            <a:pPr indent="-31115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Male &gt; female</a:t>
            </a:r>
            <a:endParaRPr/>
          </a:p>
        </p:txBody>
      </p:sp>
      <p:sp>
        <p:nvSpPr>
          <p:cNvPr id="366" name="Google Shape;366;p51"/>
          <p:cNvSpPr/>
          <p:nvPr/>
        </p:nvSpPr>
        <p:spPr>
          <a:xfrm>
            <a:off x="6250200" y="2455000"/>
            <a:ext cx="2582100" cy="105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Yellow Cab:</a:t>
            </a:r>
            <a:endParaRPr sz="1300">
              <a:solidFill>
                <a:schemeClr val="dk1"/>
              </a:solidFill>
            </a:endParaRPr>
          </a:p>
          <a:p>
            <a:pPr indent="-31115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Male &gt; female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52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372" name="Google Shape;372;p52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73" name="Google Shape;373;p52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74" name="Google Shape;374;p52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Payment method counts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25" y="1152475"/>
            <a:ext cx="5492725" cy="27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/>
          <p:nvPr/>
        </p:nvSpPr>
        <p:spPr>
          <a:xfrm>
            <a:off x="606225" y="3914200"/>
            <a:ext cx="6117300" cy="92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payment method </a:t>
            </a:r>
            <a:r>
              <a:rPr lang="en">
                <a:solidFill>
                  <a:schemeClr val="dk1"/>
                </a:solidFill>
              </a:rPr>
              <a:t>proportion</a:t>
            </a:r>
            <a:r>
              <a:rPr lang="en"/>
              <a:t> each year for both companies</a:t>
            </a:r>
            <a:endParaRPr/>
          </a:p>
        </p:txBody>
      </p:sp>
      <p:sp>
        <p:nvSpPr>
          <p:cNvPr id="377" name="Google Shape;377;p52"/>
          <p:cNvSpPr/>
          <p:nvPr/>
        </p:nvSpPr>
        <p:spPr>
          <a:xfrm>
            <a:off x="6113300" y="1317925"/>
            <a:ext cx="2151000" cy="106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Cab:</a:t>
            </a:r>
            <a:endParaRPr sz="1300">
              <a:solidFill>
                <a:schemeClr val="dk1"/>
              </a:solidFill>
            </a:endParaRPr>
          </a:p>
          <a:p>
            <a:pPr indent="-31115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Card &gt; cash</a:t>
            </a:r>
            <a:endParaRPr/>
          </a:p>
        </p:txBody>
      </p:sp>
      <p:sp>
        <p:nvSpPr>
          <p:cNvPr id="378" name="Google Shape;378;p52"/>
          <p:cNvSpPr/>
          <p:nvPr/>
        </p:nvSpPr>
        <p:spPr>
          <a:xfrm>
            <a:off x="6102800" y="2522625"/>
            <a:ext cx="2172000" cy="1062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Yellow Cab:</a:t>
            </a:r>
            <a:endParaRPr sz="1300">
              <a:solidFill>
                <a:schemeClr val="dk1"/>
              </a:solidFill>
            </a:endParaRPr>
          </a:p>
          <a:p>
            <a:pPr indent="-31115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Card &gt; cash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53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384" name="Google Shape;384;p53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85" name="Google Shape;385;p53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86" name="Google Shape;386;p53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b="1">
              <a:solidFill>
                <a:srgbClr val="ED7D31"/>
              </a:solidFill>
            </a:endParaRPr>
          </a:p>
        </p:txBody>
      </p:sp>
      <p:sp>
        <p:nvSpPr>
          <p:cNvPr id="387" name="Google Shape;387;p53"/>
          <p:cNvSpPr/>
          <p:nvPr/>
        </p:nvSpPr>
        <p:spPr>
          <a:xfrm>
            <a:off x="443875" y="1449000"/>
            <a:ext cx="7425900" cy="152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Both companies have similar profit proportion for income, age, gender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Both companies have similar payment method proportion (card vs cash)</a:t>
            </a:r>
            <a:endParaRPr sz="1300"/>
          </a:p>
        </p:txBody>
      </p:sp>
      <p:sp>
        <p:nvSpPr>
          <p:cNvPr id="388" name="Google Shape;388;p53"/>
          <p:cNvSpPr/>
          <p:nvPr/>
        </p:nvSpPr>
        <p:spPr>
          <a:xfrm rot="5400000">
            <a:off x="1117050" y="3149075"/>
            <a:ext cx="873000" cy="831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3"/>
          <p:cNvSpPr/>
          <p:nvPr/>
        </p:nvSpPr>
        <p:spPr>
          <a:xfrm>
            <a:off x="2547550" y="3328025"/>
            <a:ext cx="6353100" cy="1167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No recommendation could be made in terms of which company is better to invest in for this section of analysis.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ctrTitle"/>
          </p:nvPr>
        </p:nvSpPr>
        <p:spPr>
          <a:xfrm>
            <a:off x="543923" y="2120950"/>
            <a:ext cx="771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Customer Loyalty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55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400" name="Google Shape;400;p55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01" name="Google Shape;401;p55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02" name="Google Shape;402;p55"/>
          <p:cNvSpPr txBox="1"/>
          <p:nvPr>
            <p:ph type="title"/>
          </p:nvPr>
        </p:nvSpPr>
        <p:spPr>
          <a:xfrm>
            <a:off x="657975" y="62200"/>
            <a:ext cx="80544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Customer who uses cab service in 6 different month</a:t>
            </a:r>
            <a:endParaRPr sz="2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25" y="1262200"/>
            <a:ext cx="5041650" cy="32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5"/>
          <p:cNvSpPr/>
          <p:nvPr/>
        </p:nvSpPr>
        <p:spPr>
          <a:xfrm>
            <a:off x="5215650" y="1262200"/>
            <a:ext cx="3634200" cy="1455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Yellow Cab:</a:t>
            </a:r>
            <a:endParaRPr sz="1300">
              <a:solidFill>
                <a:schemeClr val="dk1"/>
              </a:solidFill>
            </a:endParaRPr>
          </a:p>
          <a:p>
            <a:pPr indent="-3111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around </a:t>
            </a:r>
            <a:r>
              <a:rPr b="1" lang="en" sz="1300">
                <a:solidFill>
                  <a:schemeClr val="dk1"/>
                </a:solidFill>
              </a:rPr>
              <a:t>10%</a:t>
            </a:r>
            <a:r>
              <a:rPr lang="en" sz="1300">
                <a:solidFill>
                  <a:schemeClr val="dk1"/>
                </a:solidFill>
              </a:rPr>
              <a:t> of customers use their service in 6 different month every year.</a:t>
            </a:r>
            <a:endParaRPr sz="1200"/>
          </a:p>
        </p:txBody>
      </p:sp>
      <p:sp>
        <p:nvSpPr>
          <p:cNvPr id="405" name="Google Shape;405;p55"/>
          <p:cNvSpPr/>
          <p:nvPr/>
        </p:nvSpPr>
        <p:spPr>
          <a:xfrm>
            <a:off x="5215650" y="2817125"/>
            <a:ext cx="3634200" cy="152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Cab:</a:t>
            </a:r>
            <a:endParaRPr sz="1300">
              <a:solidFill>
                <a:schemeClr val="dk1"/>
              </a:solidFill>
            </a:endParaRPr>
          </a:p>
          <a:p>
            <a:pPr indent="-3111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around </a:t>
            </a:r>
            <a:r>
              <a:rPr b="1" lang="en" sz="1300">
                <a:solidFill>
                  <a:schemeClr val="dk1"/>
                </a:solidFill>
              </a:rPr>
              <a:t>0.1% ~ 0.2%</a:t>
            </a:r>
            <a:r>
              <a:rPr lang="en" sz="1300">
                <a:solidFill>
                  <a:schemeClr val="dk1"/>
                </a:solidFill>
              </a:rPr>
              <a:t> of customers use their service in 6 different month every year.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56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411" name="Google Shape;411;p56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12" name="Google Shape;412;p56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13" name="Google Shape;413;p56"/>
          <p:cNvSpPr txBox="1"/>
          <p:nvPr>
            <p:ph type="title"/>
          </p:nvPr>
        </p:nvSpPr>
        <p:spPr>
          <a:xfrm>
            <a:off x="671425" y="75925"/>
            <a:ext cx="76020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Customer who uses cab service more than 5 times </a:t>
            </a:r>
            <a:endParaRPr sz="2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25" y="1275900"/>
            <a:ext cx="4994750" cy="31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5321775" y="1327775"/>
            <a:ext cx="3429000" cy="1461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Yellow Cab:</a:t>
            </a:r>
            <a:endParaRPr sz="1300">
              <a:solidFill>
                <a:schemeClr val="dk1"/>
              </a:solidFill>
            </a:endParaRPr>
          </a:p>
          <a:p>
            <a:pPr indent="-31115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above 15%</a:t>
            </a:r>
            <a:r>
              <a:rPr lang="en" sz="1300">
                <a:solidFill>
                  <a:schemeClr val="dk1"/>
                </a:solidFill>
              </a:rPr>
              <a:t> of customers use their service more than 5 times each year.</a:t>
            </a:r>
            <a:endParaRPr sz="1200"/>
          </a:p>
        </p:txBody>
      </p:sp>
      <p:sp>
        <p:nvSpPr>
          <p:cNvPr id="416" name="Google Shape;416;p56"/>
          <p:cNvSpPr/>
          <p:nvPr/>
        </p:nvSpPr>
        <p:spPr>
          <a:xfrm>
            <a:off x="5300025" y="2881800"/>
            <a:ext cx="3472500" cy="1461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Cab: </a:t>
            </a:r>
            <a:endParaRPr sz="1300">
              <a:solidFill>
                <a:schemeClr val="dk1"/>
              </a:solidFill>
            </a:endParaRPr>
          </a:p>
          <a:p>
            <a:pPr indent="-31115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less than 1%</a:t>
            </a:r>
            <a:r>
              <a:rPr lang="en" sz="1300">
                <a:solidFill>
                  <a:schemeClr val="dk1"/>
                </a:solidFill>
              </a:rPr>
              <a:t> of customers use their service more than 5 times each year.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57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422" name="Google Shape;422;p57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23" name="Google Shape;423;p57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24" name="Google Shape;424;p57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b="1">
              <a:solidFill>
                <a:srgbClr val="ED7D31"/>
              </a:solidFill>
            </a:endParaRPr>
          </a:p>
        </p:txBody>
      </p:sp>
      <p:sp>
        <p:nvSpPr>
          <p:cNvPr id="425" name="Google Shape;425;p57"/>
          <p:cNvSpPr/>
          <p:nvPr/>
        </p:nvSpPr>
        <p:spPr>
          <a:xfrm>
            <a:off x="496050" y="1490000"/>
            <a:ext cx="8151900" cy="244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On top of having a larger user base, </a:t>
            </a:r>
            <a:r>
              <a:rPr b="1" lang="en" sz="1500">
                <a:solidFill>
                  <a:schemeClr val="dk1"/>
                </a:solidFill>
              </a:rPr>
              <a:t>yellow cab also has higher percentage of loyal users</a:t>
            </a:r>
            <a:r>
              <a:rPr lang="en" sz="1500">
                <a:solidFill>
                  <a:schemeClr val="dk1"/>
                </a:solidFill>
              </a:rPr>
              <a:t> that return to use their service.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Pink cab do not have significant proportion of loyal users</a:t>
            </a:r>
            <a:r>
              <a:rPr lang="en" sz="1500">
                <a:solidFill>
                  <a:schemeClr val="dk1"/>
                </a:solidFill>
              </a:rPr>
              <a:t>. They have less than 1% of users that consistently return to use their service.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/>
          <p:nvPr>
            <p:ph type="ctrTitle"/>
          </p:nvPr>
        </p:nvSpPr>
        <p:spPr>
          <a:xfrm>
            <a:off x="543923" y="2120950"/>
            <a:ext cx="771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Performance in difference Location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59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436" name="Google Shape;436;p59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37" name="Google Shape;437;p59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38" name="Google Shape;438;p59"/>
          <p:cNvSpPr txBox="1"/>
          <p:nvPr>
            <p:ph type="title"/>
          </p:nvPr>
        </p:nvSpPr>
        <p:spPr>
          <a:xfrm>
            <a:off x="630546" y="213075"/>
            <a:ext cx="6970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User counts &amp; profit in different cities</a:t>
            </a:r>
            <a:endParaRPr sz="2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5" y="1172938"/>
            <a:ext cx="3382375" cy="29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700" y="1172925"/>
            <a:ext cx="3382375" cy="294038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9"/>
          <p:cNvSpPr/>
          <p:nvPr/>
        </p:nvSpPr>
        <p:spPr>
          <a:xfrm>
            <a:off x="517500" y="4202575"/>
            <a:ext cx="7741500" cy="81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cab has more users in most cities, and is more profitable by huge margin.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3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189" name="Google Shape;189;p33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91" name="Google Shape;191;p33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endParaRPr b="1">
              <a:solidFill>
                <a:srgbClr val="ED7D31"/>
              </a:solidFill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219475" y="1438425"/>
            <a:ext cx="85614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Do the demand for cab service has seasonality, and do different companies experience different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Which company is more profitable, what are factors that influence the profit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What are the structure for customer age, income, gender, and payment method for each company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Which company has better customer loyalty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How do the cab companies perform in different locations/cities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Do holidays have an impact on the demand for cab service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60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447" name="Google Shape;447;p60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48" name="Google Shape;448;p60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49" name="Google Shape;449;p60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User proportions vs User counts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450" name="Google Shape;4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50" y="1097775"/>
            <a:ext cx="6030624" cy="29534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6229000" y="1180725"/>
            <a:ext cx="2776800" cy="1363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Pink Cab:</a:t>
            </a:r>
            <a:endParaRPr sz="1200">
              <a:solidFill>
                <a:schemeClr val="dk1"/>
              </a:solidFill>
            </a:endParaRPr>
          </a:p>
          <a:p>
            <a:pPr indent="-30480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User percentage = -0.00014* total users +42.53 </a:t>
            </a:r>
            <a:endParaRPr sz="1300"/>
          </a:p>
        </p:txBody>
      </p:sp>
      <p:sp>
        <p:nvSpPr>
          <p:cNvPr id="452" name="Google Shape;452;p60"/>
          <p:cNvSpPr/>
          <p:nvPr/>
        </p:nvSpPr>
        <p:spPr>
          <a:xfrm>
            <a:off x="6229000" y="2613300"/>
            <a:ext cx="2776800" cy="1437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Yellow Cab:</a:t>
            </a:r>
            <a:endParaRPr sz="1200">
              <a:solidFill>
                <a:schemeClr val="dk1"/>
              </a:solidFill>
            </a:endParaRPr>
          </a:p>
          <a:p>
            <a:pPr indent="-30480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User percentage = </a:t>
            </a:r>
            <a:endParaRPr sz="1200">
              <a:solidFill>
                <a:schemeClr val="dk1"/>
              </a:solidFill>
            </a:endParaRPr>
          </a:p>
          <a:p>
            <a:pPr indent="0" lvl="0" marL="5143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0.00014* total users +57.47</a:t>
            </a:r>
            <a:endParaRPr sz="1200"/>
          </a:p>
        </p:txBody>
      </p:sp>
      <p:sp>
        <p:nvSpPr>
          <p:cNvPr id="453" name="Google Shape;453;p60"/>
          <p:cNvSpPr/>
          <p:nvPr/>
        </p:nvSpPr>
        <p:spPr>
          <a:xfrm>
            <a:off x="311700" y="4120275"/>
            <a:ext cx="7389900" cy="922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According to the trend line, </a:t>
            </a:r>
            <a:r>
              <a:rPr b="1" lang="en" sz="1300">
                <a:solidFill>
                  <a:schemeClr val="dk1"/>
                </a:solidFill>
              </a:rPr>
              <a:t>as the total user counts get larger</a:t>
            </a:r>
            <a:r>
              <a:rPr lang="en" sz="1300"/>
              <a:t>: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Yellow Cab takes up a </a:t>
            </a:r>
            <a:r>
              <a:rPr b="1" lang="en" sz="1300"/>
              <a:t>larger </a:t>
            </a:r>
            <a:r>
              <a:rPr lang="en" sz="1300"/>
              <a:t>proportion of users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Pink Cab takes up a </a:t>
            </a:r>
            <a:r>
              <a:rPr b="1" lang="en" sz="1300">
                <a:solidFill>
                  <a:schemeClr val="dk1"/>
                </a:solidFill>
              </a:rPr>
              <a:t>smaller</a:t>
            </a:r>
            <a:r>
              <a:rPr lang="en" sz="1300">
                <a:solidFill>
                  <a:schemeClr val="dk1"/>
                </a:solidFill>
              </a:rPr>
              <a:t> proportion of users</a:t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61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459" name="Google Shape;459;p61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60" name="Google Shape;460;p61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61" name="Google Shape;461;p61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User Proportions vs Population Size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462" name="Google Shape;4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00" y="1152762"/>
            <a:ext cx="6003601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1"/>
          <p:cNvSpPr/>
          <p:nvPr/>
        </p:nvSpPr>
        <p:spPr>
          <a:xfrm>
            <a:off x="6229000" y="1179275"/>
            <a:ext cx="2776800" cy="1363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Pink Cab:</a:t>
            </a:r>
            <a:endParaRPr sz="1200">
              <a:solidFill>
                <a:schemeClr val="dk1"/>
              </a:solidFill>
            </a:endParaRPr>
          </a:p>
          <a:p>
            <a:pPr indent="-30480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Plots are scattered </a:t>
            </a:r>
            <a:endParaRPr sz="1200">
              <a:solidFill>
                <a:schemeClr val="dk1"/>
              </a:solidFill>
            </a:endParaRPr>
          </a:p>
          <a:p>
            <a:pPr indent="-30480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No clear correlation </a:t>
            </a:r>
            <a:endParaRPr sz="1300"/>
          </a:p>
        </p:txBody>
      </p:sp>
      <p:sp>
        <p:nvSpPr>
          <p:cNvPr id="464" name="Google Shape;464;p61"/>
          <p:cNvSpPr/>
          <p:nvPr/>
        </p:nvSpPr>
        <p:spPr>
          <a:xfrm>
            <a:off x="6229000" y="2631575"/>
            <a:ext cx="2776800" cy="1437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Yellow Cab:</a:t>
            </a:r>
            <a:endParaRPr sz="1200">
              <a:solidFill>
                <a:schemeClr val="dk1"/>
              </a:solidFill>
            </a:endParaRPr>
          </a:p>
          <a:p>
            <a:pPr indent="-30480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Plots are scattered </a:t>
            </a:r>
            <a:endParaRPr sz="1200">
              <a:solidFill>
                <a:schemeClr val="dk1"/>
              </a:solidFill>
            </a:endParaRPr>
          </a:p>
          <a:p>
            <a:pPr indent="-304800" lvl="1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No clear correlation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65" name="Google Shape;465;p61"/>
          <p:cNvSpPr/>
          <p:nvPr/>
        </p:nvSpPr>
        <p:spPr>
          <a:xfrm>
            <a:off x="311700" y="4220050"/>
            <a:ext cx="7389900" cy="82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/>
              <a:t>No clear relationship between </a:t>
            </a:r>
            <a:r>
              <a:rPr lang="en" sz="1300" u="sng">
                <a:solidFill>
                  <a:schemeClr val="dk1"/>
                </a:solidFill>
              </a:rPr>
              <a:t>user proportion</a:t>
            </a:r>
            <a:r>
              <a:rPr lang="en" sz="1300">
                <a:solidFill>
                  <a:schemeClr val="dk1"/>
                </a:solidFill>
              </a:rPr>
              <a:t> &amp; </a:t>
            </a:r>
            <a:r>
              <a:rPr lang="en" sz="1300" u="sng">
                <a:solidFill>
                  <a:schemeClr val="dk1"/>
                </a:solidFill>
              </a:rPr>
              <a:t>population size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/>
              <a:t>can be derived for both companies. </a:t>
            </a:r>
            <a:endParaRPr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62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471" name="Google Shape;471;p62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72" name="Google Shape;472;p62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73" name="Google Shape;473;p62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b="1">
              <a:solidFill>
                <a:srgbClr val="ED7D31"/>
              </a:solidFill>
            </a:endParaRPr>
          </a:p>
        </p:txBody>
      </p:sp>
      <p:sp>
        <p:nvSpPr>
          <p:cNvPr id="474" name="Google Shape;474;p62"/>
          <p:cNvSpPr/>
          <p:nvPr/>
        </p:nvSpPr>
        <p:spPr>
          <a:xfrm>
            <a:off x="201600" y="1392650"/>
            <a:ext cx="8740800" cy="282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Possible correlation: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 </a:t>
            </a:r>
            <a:r>
              <a:rPr b="1" lang="en" sz="1600">
                <a:solidFill>
                  <a:schemeClr val="dk1"/>
                </a:solidFill>
              </a:rPr>
              <a:t>user amount increases</a:t>
            </a:r>
            <a:r>
              <a:rPr lang="en" sz="1600">
                <a:solidFill>
                  <a:schemeClr val="dk1"/>
                </a:solidFill>
              </a:rPr>
              <a:t> →  Yellow Cab takes up a </a:t>
            </a:r>
            <a:r>
              <a:rPr b="1" lang="en" sz="1600">
                <a:solidFill>
                  <a:schemeClr val="dk1"/>
                </a:solidFill>
              </a:rPr>
              <a:t>larger </a:t>
            </a:r>
            <a:r>
              <a:rPr lang="en" sz="1600">
                <a:solidFill>
                  <a:schemeClr val="dk1"/>
                </a:solidFill>
              </a:rPr>
              <a:t>proportion of users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 </a:t>
            </a:r>
            <a:r>
              <a:rPr b="1" lang="en" sz="1600">
                <a:solidFill>
                  <a:schemeClr val="dk1"/>
                </a:solidFill>
              </a:rPr>
              <a:t>user amount increases</a:t>
            </a:r>
            <a:r>
              <a:rPr lang="en" sz="1600">
                <a:solidFill>
                  <a:schemeClr val="dk1"/>
                </a:solidFill>
              </a:rPr>
              <a:t> →  Pink Cab takes up a </a:t>
            </a:r>
            <a:r>
              <a:rPr b="1" lang="en" sz="1600">
                <a:solidFill>
                  <a:schemeClr val="dk1"/>
                </a:solidFill>
              </a:rPr>
              <a:t>smaller </a:t>
            </a:r>
            <a:r>
              <a:rPr lang="en" sz="1600">
                <a:solidFill>
                  <a:schemeClr val="dk1"/>
                </a:solidFill>
              </a:rPr>
              <a:t>proportion of users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On the other hand: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 proportion and total population don’t express clear relationship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3"/>
          <p:cNvSpPr txBox="1"/>
          <p:nvPr>
            <p:ph type="ctrTitle"/>
          </p:nvPr>
        </p:nvSpPr>
        <p:spPr>
          <a:xfrm>
            <a:off x="543923" y="2120950"/>
            <a:ext cx="771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Holiday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64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485" name="Google Shape;485;p64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86" name="Google Shape;486;p64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87" name="Google Shape;487;p64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Holiday Demand (July 4th)</a:t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488" name="Google Shape;488;p64"/>
          <p:cNvSpPr/>
          <p:nvPr/>
        </p:nvSpPr>
        <p:spPr>
          <a:xfrm>
            <a:off x="685850" y="3856275"/>
            <a:ext cx="7646700" cy="1175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Demand of July 4th is 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seasonality of demand does not express anything unique around July 4th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Thee impact of this holiday on demand of cab service is </a:t>
            </a:r>
            <a:r>
              <a:rPr b="1" lang="en"/>
              <a:t>very small</a:t>
            </a:r>
            <a:endParaRPr b="1"/>
          </a:p>
        </p:txBody>
      </p:sp>
      <p:pic>
        <p:nvPicPr>
          <p:cNvPr id="489" name="Google Shape;4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75" y="1107063"/>
            <a:ext cx="5564717" cy="267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65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495" name="Google Shape;495;p65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497" name="Google Shape;497;p65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Holiday Demand (Christmas)</a:t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498" name="Google Shape;498;p65"/>
          <p:cNvSpPr/>
          <p:nvPr/>
        </p:nvSpPr>
        <p:spPr>
          <a:xfrm>
            <a:off x="630550" y="4024025"/>
            <a:ext cx="7510200" cy="1028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Demand on Christmas is quite low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seasonality of demand does not express anything unique around Christmas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Thee impact of this holiday on demand of cab service is </a:t>
            </a:r>
            <a:r>
              <a:rPr b="1" lang="en">
                <a:solidFill>
                  <a:schemeClr val="dk1"/>
                </a:solidFill>
              </a:rPr>
              <a:t>very small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99" name="Google Shape;49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925" y="1102825"/>
            <a:ext cx="5897503" cy="284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66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505" name="Google Shape;505;p66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06" name="Google Shape;506;p66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507" name="Google Shape;507;p66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Holiday Demand (New Year)</a:t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508" name="Google Shape;508;p66"/>
          <p:cNvSpPr/>
          <p:nvPr/>
        </p:nvSpPr>
        <p:spPr>
          <a:xfrm>
            <a:off x="424000" y="3992025"/>
            <a:ext cx="8055900" cy="1028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Demand New Year day (1/1) is </a:t>
            </a:r>
            <a:r>
              <a:rPr b="1" lang="en" sz="1300">
                <a:solidFill>
                  <a:schemeClr val="dk1"/>
                </a:solidFill>
              </a:rPr>
              <a:t>higher than the days that follow closely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Demand is very high on 1/5, but it’s </a:t>
            </a:r>
            <a:r>
              <a:rPr b="1" lang="en" sz="1300">
                <a:solidFill>
                  <a:schemeClr val="dk1"/>
                </a:solidFill>
              </a:rPr>
              <a:t>hard to say whether it’s due to the impact of new year day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/>
          </a:p>
        </p:txBody>
      </p:sp>
      <p:pic>
        <p:nvPicPr>
          <p:cNvPr id="509" name="Google Shape;50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950" y="1092450"/>
            <a:ext cx="5802053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67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515" name="Google Shape;515;p67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516" name="Google Shape;516;p67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517" name="Google Shape;517;p67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Holiday Demand (Thanksgiving)</a:t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518" name="Google Shape;518;p67"/>
          <p:cNvSpPr/>
          <p:nvPr/>
        </p:nvSpPr>
        <p:spPr>
          <a:xfrm>
            <a:off x="491450" y="4114825"/>
            <a:ext cx="8055900" cy="92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demand in the Thanksgiving week is </a:t>
            </a:r>
            <a:r>
              <a:rPr b="1" lang="en" sz="1300"/>
              <a:t>almost identical to the </a:t>
            </a:r>
            <a:r>
              <a:rPr b="1" lang="en" sz="1300"/>
              <a:t>previous</a:t>
            </a:r>
            <a:r>
              <a:rPr b="1" lang="en" sz="1300"/>
              <a:t> </a:t>
            </a:r>
            <a:r>
              <a:rPr b="1" lang="en" sz="1300"/>
              <a:t>demand</a:t>
            </a:r>
            <a:r>
              <a:rPr b="1" lang="en" sz="1300"/>
              <a:t> patterns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influence of thanksgiving on demand of cab service is </a:t>
            </a:r>
            <a:r>
              <a:rPr b="1" lang="en" sz="1300"/>
              <a:t>very little</a:t>
            </a:r>
            <a:endParaRPr b="1" sz="1300"/>
          </a:p>
        </p:txBody>
      </p:sp>
      <p:pic>
        <p:nvPicPr>
          <p:cNvPr id="519" name="Google Shape;5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400" y="1105125"/>
            <a:ext cx="5877623" cy="293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>
            <p:ph type="ctrTitle"/>
          </p:nvPr>
        </p:nvSpPr>
        <p:spPr>
          <a:xfrm>
            <a:off x="481100" y="890275"/>
            <a:ext cx="771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>
              <a:solidFill>
                <a:srgbClr val="FF6600"/>
              </a:solidFill>
            </a:endParaRPr>
          </a:p>
        </p:txBody>
      </p:sp>
      <p:sp>
        <p:nvSpPr>
          <p:cNvPr id="525" name="Google Shape;525;p68"/>
          <p:cNvSpPr txBox="1"/>
          <p:nvPr/>
        </p:nvSpPr>
        <p:spPr>
          <a:xfrm>
            <a:off x="549050" y="1539900"/>
            <a:ext cx="75837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Char char="●"/>
            </a:pPr>
            <a:r>
              <a:rPr lang="en" sz="1600">
                <a:solidFill>
                  <a:srgbClr val="FF6600"/>
                </a:solidFill>
              </a:rPr>
              <a:t>Yellow &amp; Pink Companies have </a:t>
            </a:r>
            <a:r>
              <a:rPr b="1" lang="en" sz="1600">
                <a:solidFill>
                  <a:srgbClr val="FF6600"/>
                </a:solidFill>
              </a:rPr>
              <a:t>similar characteristics</a:t>
            </a:r>
            <a:r>
              <a:rPr lang="en" sz="1600">
                <a:solidFill>
                  <a:srgbClr val="FF6600"/>
                </a:solidFill>
              </a:rPr>
              <a:t> in</a:t>
            </a:r>
            <a:endParaRPr sz="1600">
              <a:solidFill>
                <a:srgbClr val="FF66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6600"/>
              </a:solidFill>
            </a:endParaRPr>
          </a:p>
          <a:p>
            <a:pPr indent="-311150" lvl="1" marL="85725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00"/>
              <a:buChar char="○"/>
            </a:pPr>
            <a:r>
              <a:rPr lang="en" sz="1300">
                <a:solidFill>
                  <a:srgbClr val="FF6600"/>
                </a:solidFill>
              </a:rPr>
              <a:t>Seasonality of demand</a:t>
            </a:r>
            <a:endParaRPr sz="1300">
              <a:solidFill>
                <a:srgbClr val="FF66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6600"/>
              </a:solidFill>
            </a:endParaRPr>
          </a:p>
          <a:p>
            <a:pPr indent="-311150" lvl="1" marL="85725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00"/>
              <a:buChar char="○"/>
            </a:pPr>
            <a:r>
              <a:rPr lang="en" sz="1300">
                <a:solidFill>
                  <a:srgbClr val="FF6600"/>
                </a:solidFill>
              </a:rPr>
              <a:t>Customer income, gender, age, payment method structure</a:t>
            </a:r>
            <a:endParaRPr sz="1300">
              <a:solidFill>
                <a:srgbClr val="FF66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66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Char char="●"/>
            </a:pPr>
            <a:r>
              <a:rPr lang="en" sz="1600">
                <a:solidFill>
                  <a:srgbClr val="FF6600"/>
                </a:solidFill>
              </a:rPr>
              <a:t>XYZ company should invest in </a:t>
            </a:r>
            <a:r>
              <a:rPr b="1" lang="en" sz="1600">
                <a:solidFill>
                  <a:srgbClr val="FF6600"/>
                </a:solidFill>
              </a:rPr>
              <a:t>Yellow Cab</a:t>
            </a:r>
            <a:r>
              <a:rPr lang="en" sz="1600">
                <a:solidFill>
                  <a:srgbClr val="FF6600"/>
                </a:solidFill>
              </a:rPr>
              <a:t> </a:t>
            </a:r>
            <a:endParaRPr sz="1600">
              <a:solidFill>
                <a:srgbClr val="FF66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6600"/>
              </a:solidFill>
            </a:endParaRPr>
          </a:p>
          <a:p>
            <a:pPr indent="-311150" lvl="1" marL="85725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00"/>
              <a:buChar char="○"/>
            </a:pPr>
            <a:r>
              <a:rPr lang="en" sz="1300">
                <a:solidFill>
                  <a:srgbClr val="FF6600"/>
                </a:solidFill>
              </a:rPr>
              <a:t>Yellow Cab is </a:t>
            </a:r>
            <a:r>
              <a:rPr b="1" lang="en" sz="1300">
                <a:solidFill>
                  <a:srgbClr val="FF6600"/>
                </a:solidFill>
              </a:rPr>
              <a:t>more profitable</a:t>
            </a:r>
            <a:r>
              <a:rPr lang="en" sz="1300">
                <a:solidFill>
                  <a:srgbClr val="FF6600"/>
                </a:solidFill>
              </a:rPr>
              <a:t> throughout the entire period </a:t>
            </a:r>
            <a:endParaRPr sz="1300">
              <a:solidFill>
                <a:srgbClr val="FF66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6600"/>
              </a:solidFill>
            </a:endParaRPr>
          </a:p>
          <a:p>
            <a:pPr indent="-311150" lvl="1" marL="85725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00"/>
              <a:buChar char="○"/>
            </a:pPr>
            <a:r>
              <a:rPr lang="en" sz="1300">
                <a:solidFill>
                  <a:srgbClr val="FF6600"/>
                </a:solidFill>
              </a:rPr>
              <a:t>Yellow Cab has significantly </a:t>
            </a:r>
            <a:r>
              <a:rPr b="1" lang="en" sz="1300">
                <a:solidFill>
                  <a:srgbClr val="FF6600"/>
                </a:solidFill>
              </a:rPr>
              <a:t>higher proportion of loyal customers</a:t>
            </a:r>
            <a:endParaRPr b="1" sz="1300">
              <a:solidFill>
                <a:srgbClr val="FF66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6600"/>
              </a:solidFill>
            </a:endParaRPr>
          </a:p>
          <a:p>
            <a:pPr indent="-311150" lvl="1" marL="85725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00"/>
              <a:buChar char="○"/>
            </a:pPr>
            <a:r>
              <a:rPr lang="en" sz="1300">
                <a:solidFill>
                  <a:srgbClr val="FF6600"/>
                </a:solidFill>
              </a:rPr>
              <a:t>Takes up the </a:t>
            </a:r>
            <a:r>
              <a:rPr b="1" lang="en" sz="1300">
                <a:solidFill>
                  <a:srgbClr val="FF6600"/>
                </a:solidFill>
              </a:rPr>
              <a:t>majority of business in most cities</a:t>
            </a:r>
            <a:endParaRPr b="1" sz="11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>
            <p:ph type="ctrTitle"/>
          </p:nvPr>
        </p:nvSpPr>
        <p:spPr>
          <a:xfrm>
            <a:off x="-1" y="0"/>
            <a:ext cx="4299857" cy="51435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531" name="Google Shape;53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97828"/>
            <a:ext cx="1240970" cy="7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9"/>
          <p:cNvSpPr txBox="1"/>
          <p:nvPr>
            <p:ph idx="1" type="subTitle"/>
          </p:nvPr>
        </p:nvSpPr>
        <p:spPr>
          <a:xfrm>
            <a:off x="3864427" y="1861457"/>
            <a:ext cx="416923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5000"/>
              <a:buNone/>
            </a:pPr>
            <a:r>
              <a:rPr lang="en" sz="50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t/>
            </a:r>
            <a:endParaRPr sz="50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ctrTitle"/>
          </p:nvPr>
        </p:nvSpPr>
        <p:spPr>
          <a:xfrm>
            <a:off x="543923" y="2120950"/>
            <a:ext cx="771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Seasonality</a:t>
            </a:r>
            <a:endParaRPr b="1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5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03" name="Google Shape;203;p35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205" name="Google Shape;205;p35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Seasonality (Year &amp; month demand)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5" y="1263625"/>
            <a:ext cx="5494717" cy="270226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/>
          <p:nvPr/>
        </p:nvSpPr>
        <p:spPr>
          <a:xfrm>
            <a:off x="5837892" y="1263625"/>
            <a:ext cx="3189900" cy="2788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Highly similar year-month seasonality pattern for demand.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Low at the beginning of the year.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Gradually increases until the end of the year.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36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13" name="Google Shape;213;p36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215" name="Google Shape;215;p36"/>
          <p:cNvSpPr txBox="1"/>
          <p:nvPr>
            <p:ph type="title"/>
          </p:nvPr>
        </p:nvSpPr>
        <p:spPr>
          <a:xfrm>
            <a:off x="630550" y="213075"/>
            <a:ext cx="76293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Seasonality (by week)</a:t>
            </a:r>
            <a:endParaRPr sz="2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38" y="1319475"/>
            <a:ext cx="5948825" cy="28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/>
          <p:nvPr/>
        </p:nvSpPr>
        <p:spPr>
          <a:xfrm>
            <a:off x="6210563" y="1431425"/>
            <a:ext cx="2724300" cy="2784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Have similar pattern for weekly demand.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Consistently high demand until the final week of the month 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7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23" name="Google Shape;223;p37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225" name="Google Shape;225;p37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Seasonality (by day of the month)</a:t>
            </a:r>
            <a:endParaRPr>
              <a:solidFill>
                <a:srgbClr val="ED7D31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0" y="1261025"/>
            <a:ext cx="5744249" cy="27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/>
          <p:nvPr/>
        </p:nvSpPr>
        <p:spPr>
          <a:xfrm>
            <a:off x="6119250" y="1385725"/>
            <a:ext cx="2703300" cy="2745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Have similar pattern of daily demand.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Experience highly similar peak and trough pattern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8"/>
          <p:cNvGrpSpPr/>
          <p:nvPr/>
        </p:nvGrpSpPr>
        <p:grpSpPr>
          <a:xfrm>
            <a:off x="0" y="0"/>
            <a:ext cx="9144000" cy="1028700"/>
            <a:chOff x="0" y="0"/>
            <a:chExt cx="12192000" cy="1371600"/>
          </a:xfrm>
        </p:grpSpPr>
        <p:sp>
          <p:nvSpPr>
            <p:cNvPr id="233" name="Google Shape;233;p38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1"/>
                  </a:lnTo>
                  <a:lnTo>
                    <a:pt x="0" y="137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0" y="0"/>
              <a:ext cx="12192000" cy="1371600"/>
            </a:xfrm>
            <a:custGeom>
              <a:rect b="b" l="l" r="r" t="t"/>
              <a:pathLst>
                <a:path extrusionOk="0" h="1371600" w="12192000">
                  <a:moveTo>
                    <a:pt x="12192000" y="0"/>
                  </a:moveTo>
                  <a:lnTo>
                    <a:pt x="121920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noFill/>
            <a:ln cap="flat" cmpd="sng" w="52900">
              <a:solidFill>
                <a:srgbClr val="2F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235" name="Google Shape;235;p38"/>
          <p:cNvSpPr txBox="1"/>
          <p:nvPr>
            <p:ph type="title"/>
          </p:nvPr>
        </p:nvSpPr>
        <p:spPr>
          <a:xfrm>
            <a:off x="630546" y="213075"/>
            <a:ext cx="6970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b="1">
              <a:solidFill>
                <a:srgbClr val="ED7D31"/>
              </a:solidFill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318200" y="1239925"/>
            <a:ext cx="81747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Both company have the same pattern of seasonality for demand.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 demand starts low at the beginning of the year and gradually increases until the end of the year.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 demand for cab decline rapidly at the end of the month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ctrTitle"/>
          </p:nvPr>
        </p:nvSpPr>
        <p:spPr>
          <a:xfrm>
            <a:off x="543923" y="2120950"/>
            <a:ext cx="7719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Profitability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