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58BE3-0219-4234-9836-D6A0F8C7795D}" v="117" dt="2024-09-25T18:03:35.580"/>
    <p1510:client id="{4181BF5A-2FEF-4CC4-8FFB-781A5C3F5903}" v="14" dt="2024-09-25T18:39:33.753"/>
    <p1510:client id="{64159A3C-D090-42CA-B23D-83A919763279}" v="252" dt="2024-09-25T21:24:24.345"/>
    <p1510:client id="{7AEBB2ED-51E2-42C0-BF46-B5297F1255C3}" v="5" dt="2024-09-25T18:41:59.624"/>
    <p1510:client id="{A30A6A6C-282A-4966-96C9-AB55F2625D61}" v="294" dt="2024-09-25T18:36:22.232"/>
    <p1510:client id="{C5456659-9954-4693-B49A-526D4533FEE8}" v="6" dt="2024-09-25T18:04:04.510"/>
    <p1510:client id="{C9DEF9D5-1CEA-4C26-8BE6-5F90FEF6A0C0}" v="140" dt="2024-09-25T19:41:07.285"/>
    <p1510:client id="{CED139C4-448F-4872-AC4C-7CC357B67253}" v="5" dt="2024-09-25T18:37:34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F132D62-2EF0-4BAB-9353-30490D85A3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F07834-7785-4497-BECB-B2798C35ED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200D-AAE5-495E-9E09-E744409B2211}" type="datetime1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BF834F-FDC1-4C6C-B183-F82AE031AA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3E1254-CA3D-4098-8AF4-00B03A309F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362-EBEA-4D84-8389-B46CB9C3D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91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B26D1-E076-46D5-AFD4-12CE75717161}" type="datetime1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AEA97-5FF3-42FA-98D4-16F90E74823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EA97-5FF3-42FA-98D4-16F90E74823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61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EA97-5FF3-42FA-98D4-16F90E74823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8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EA97-5FF3-42FA-98D4-16F90E7482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10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EA97-5FF3-42FA-98D4-16F90E74823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34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EA97-5FF3-42FA-98D4-16F90E74823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42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EA97-5FF3-42FA-98D4-16F90E74823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68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5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4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0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2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3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23" r:id="rId6"/>
    <p:sldLayoutId id="2147483919" r:id="rId7"/>
    <p:sldLayoutId id="2147483920" r:id="rId8"/>
    <p:sldLayoutId id="2147483921" r:id="rId9"/>
    <p:sldLayoutId id="2147483922" r:id="rId10"/>
    <p:sldLayoutId id="21474839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8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0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1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3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4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5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7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8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9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30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32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черно-белый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3FE4FDB6-C316-F6C8-5D4B-6F09B2BB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"/>
                    </a14:imgEffect>
                    <a14:imgEffect>
                      <a14:brightnessContrast bright="26000" contrast="22000"/>
                    </a14:imgEffect>
                  </a14:imgLayer>
                </a14:imgProps>
              </a:ext>
            </a:extLst>
          </a:blip>
          <a:srcRect r="-1" b="404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  <a:effectLst/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6A7FEB6-7E36-8905-594C-921983282545}"/>
              </a:ext>
            </a:extLst>
          </p:cNvPr>
          <p:cNvSpPr/>
          <p:nvPr/>
        </p:nvSpPr>
        <p:spPr>
          <a:xfrm>
            <a:off x="672489" y="3748300"/>
            <a:ext cx="4376692" cy="85990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2575C1-E574-9180-9930-4DD054444764}"/>
              </a:ext>
            </a:extLst>
          </p:cNvPr>
          <p:cNvSpPr/>
          <p:nvPr/>
        </p:nvSpPr>
        <p:spPr>
          <a:xfrm>
            <a:off x="575189" y="1473583"/>
            <a:ext cx="9304604" cy="1962345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600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ЖИЗНЬ, ДЕЯТЕЛЬНОСТЬ и ВКЛАД </a:t>
            </a:r>
            <a:r>
              <a:rPr lang="ru-RU" sz="4600" b="0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В ХИМИЧЕСКУЮ НАУКУ Д. И. Менделеева и А. М. Бутлерова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Подготовил ученик 10б класса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Цыганков Евгений Геннадьевич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8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0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1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3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4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5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7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8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9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30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32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черно-белый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3FE4FDB6-C316-F6C8-5D4B-6F09B2BB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"/>
                    </a14:imgEffect>
                    <a14:imgEffect>
                      <a14:brightnessContrast bright="26000" contrast="22000"/>
                    </a14:imgEffect>
                  </a14:imgLayer>
                </a14:imgProps>
              </a:ext>
            </a:extLst>
          </a:blip>
          <a:srcRect r="-1" b="404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  <a:effectLst/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6A7FEB6-7E36-8905-594C-921983282545}"/>
              </a:ext>
            </a:extLst>
          </p:cNvPr>
          <p:cNvSpPr/>
          <p:nvPr/>
        </p:nvSpPr>
        <p:spPr>
          <a:xfrm>
            <a:off x="240995" y="1443940"/>
            <a:ext cx="6635149" cy="511975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7983" y="1526038"/>
            <a:ext cx="6465508" cy="49515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000" dirty="0">
                <a:solidFill>
                  <a:srgbClr val="ECECEC"/>
                </a:solidFill>
                <a:ea typeface="+mn-lt"/>
                <a:cs typeface="+mn-lt"/>
              </a:rPr>
              <a:t>Рождение и образование:</a:t>
            </a:r>
            <a:endParaRPr lang="ru-RU" sz="2000">
              <a:ea typeface="+mn-lt"/>
              <a:cs typeface="+mn-lt"/>
            </a:endParaRPr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Рождён 8 февраля 1834 года в Тобольске, Россия.</a:t>
            </a:r>
            <a:endParaRPr lang="ru-RU"/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sz="1600" dirty="0">
                <a:solidFill>
                  <a:srgbClr val="ECECEC"/>
                </a:solidFill>
                <a:ea typeface="+mn-lt"/>
                <a:cs typeface="+mn-lt"/>
              </a:rPr>
              <a:t>Учёба в Казанском университете; по окончании стал профессором.</a:t>
            </a:r>
            <a:endParaRPr lang="ru-RU" sz="1600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000" dirty="0">
                <a:solidFill>
                  <a:srgbClr val="ECECEC"/>
                </a:solidFill>
                <a:ea typeface="+mn-lt"/>
                <a:cs typeface="+mn-lt"/>
              </a:rPr>
              <a:t>Научная деятельность:</a:t>
            </a:r>
            <a:endParaRPr lang="ru-RU" sz="2000"/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Исследования в области физической химии и аналитической химии.</a:t>
            </a:r>
            <a:endParaRPr lang="ru-RU"/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Разработка методов для изучения физических свойств веществ.</a:t>
            </a:r>
            <a:endParaRPr lang="ru-RU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000" dirty="0">
                <a:solidFill>
                  <a:srgbClr val="ECECEC"/>
                </a:solidFill>
                <a:ea typeface="+mn-lt"/>
                <a:cs typeface="+mn-lt"/>
              </a:rPr>
              <a:t>Основные достижения:</a:t>
            </a:r>
            <a:endParaRPr lang="ru-RU" sz="2000"/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Создание первой периодической таблицы элементов в 1869 году.</a:t>
            </a:r>
            <a:endParaRPr lang="ru-RU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endParaRPr lang="ru-RU" sz="1800" dirty="0">
              <a:solidFill>
                <a:srgbClr val="ECECEC"/>
              </a:solidFill>
              <a:latin typeface="Grandview"/>
              <a:cs typeface="Times New Roman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2575C1-E574-9180-9930-4DD054444764}"/>
              </a:ext>
            </a:extLst>
          </p:cNvPr>
          <p:cNvSpPr/>
          <p:nvPr/>
        </p:nvSpPr>
        <p:spPr>
          <a:xfrm>
            <a:off x="217141" y="252547"/>
            <a:ext cx="6660555" cy="833118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008" y="-217135"/>
            <a:ext cx="6676665" cy="1497847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D9D9D9"/>
                </a:solidFill>
                <a:latin typeface="Times New Roman"/>
                <a:cs typeface="Times New Roman"/>
              </a:rPr>
              <a:t>Д. И. Менделеев - Жизнь и Деятельность</a:t>
            </a:r>
            <a:endParaRPr lang="ru-RU" sz="2800" dirty="0"/>
          </a:p>
          <a:p>
            <a:pPr>
              <a:lnSpc>
                <a:spcPct val="90000"/>
              </a:lnSpc>
            </a:pPr>
            <a:endParaRPr lang="ru-RU" sz="2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3" descr="Изображение выглядит как Борода человека, Человеческое лицо, портрет, волосы на лице&#10;&#10;Автоматически созданное описание">
            <a:extLst>
              <a:ext uri="{FF2B5EF4-FFF2-40B4-BE49-F238E27FC236}">
                <a16:creationId xmlns:a16="http://schemas.microsoft.com/office/drawing/2014/main" id="{3373E0AF-2FED-64B3-2848-16D11ADC241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237" r="-613"/>
          <a:stretch/>
        </p:blipFill>
        <p:spPr>
          <a:xfrm>
            <a:off x="7262756" y="1906577"/>
            <a:ext cx="3067589" cy="42071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0654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9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8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0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1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3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4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5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7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8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9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30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32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Двойная волна 5">
            <a:extLst>
              <a:ext uri="{FF2B5EF4-FFF2-40B4-BE49-F238E27FC236}">
                <a16:creationId xmlns:a16="http://schemas.microsoft.com/office/drawing/2014/main" id="{D4C2B144-6403-E0D4-49F6-C704A3DD7AF9}"/>
              </a:ext>
            </a:extLst>
          </p:cNvPr>
          <p:cNvSpPr/>
          <p:nvPr/>
        </p:nvSpPr>
        <p:spPr>
          <a:xfrm rot="5400000">
            <a:off x="6236927" y="1951797"/>
            <a:ext cx="6864381" cy="2952725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прямоугольн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65654E6D-1AC9-E73D-2146-3E3EADEF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00" y="-89647"/>
            <a:ext cx="12513209" cy="7018440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6A7FEB6-7E36-8905-594C-921983282545}"/>
              </a:ext>
            </a:extLst>
          </p:cNvPr>
          <p:cNvSpPr/>
          <p:nvPr/>
        </p:nvSpPr>
        <p:spPr>
          <a:xfrm>
            <a:off x="240995" y="1443940"/>
            <a:ext cx="6827944" cy="511975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7983" y="1526038"/>
            <a:ext cx="6658303" cy="49515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000">
                <a:solidFill>
                  <a:srgbClr val="ECECEC"/>
                </a:solidFill>
                <a:ea typeface="+mn-lt"/>
                <a:cs typeface="+mn-lt"/>
              </a:rPr>
              <a:t>Периодическая</a:t>
            </a:r>
            <a:r>
              <a:rPr lang="ru-RU">
                <a:solidFill>
                  <a:srgbClr val="ECECEC"/>
                </a:solidFill>
                <a:ea typeface="+mn-lt"/>
                <a:cs typeface="+mn-lt"/>
              </a:rPr>
              <a:t> таблица</a:t>
            </a:r>
            <a:r>
              <a:rPr lang="ru-RU" sz="2000">
                <a:solidFill>
                  <a:srgbClr val="ECECEC"/>
                </a:solidFill>
                <a:ea typeface="+mn-lt"/>
                <a:cs typeface="+mn-lt"/>
              </a:rPr>
              <a:t>:</a:t>
            </a:r>
            <a:endParaRPr lang="ru-RU" sz="2000">
              <a:ea typeface="+mn-lt"/>
              <a:cs typeface="+mn-lt"/>
            </a:endParaRPr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>
                <a:solidFill>
                  <a:srgbClr val="ECECEC"/>
                </a:solidFill>
                <a:ea typeface="+mn-lt"/>
                <a:cs typeface="+mn-lt"/>
              </a:rPr>
              <a:t>Упорядочивание элементов по </a:t>
            </a:r>
            <a:r>
              <a:rPr lang="ru-RU" sz="1600">
                <a:solidFill>
                  <a:srgbClr val="ECECEC"/>
                </a:solidFill>
                <a:ea typeface="+mn-lt"/>
                <a:cs typeface="+mn-lt"/>
              </a:rPr>
              <a:t>возрастанию атомной массы</a:t>
            </a:r>
            <a:r>
              <a:rPr lang="ru-RU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ru-RU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sz="1600">
                <a:solidFill>
                  <a:srgbClr val="ECECEC"/>
                </a:solidFill>
                <a:ea typeface="+mn-lt"/>
                <a:cs typeface="+mn-lt"/>
              </a:rPr>
              <a:t>Предсказание свойств до того, как они были обнаружены.</a:t>
            </a:r>
            <a:endParaRPr lang="ru-RU" sz="1600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000" dirty="0">
                <a:solidFill>
                  <a:srgbClr val="ECECEC"/>
                </a:solidFill>
                <a:ea typeface="+mn-lt"/>
                <a:cs typeface="+mn-lt"/>
              </a:rPr>
              <a:t>Программа</a:t>
            </a: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 по химии</a:t>
            </a:r>
            <a:r>
              <a:rPr lang="ru-RU" sz="2000" dirty="0">
                <a:solidFill>
                  <a:srgbClr val="ECECEC"/>
                </a:solidFill>
                <a:ea typeface="+mn-lt"/>
                <a:cs typeface="+mn-lt"/>
              </a:rPr>
              <a:t>:</a:t>
            </a:r>
            <a:endParaRPr lang="ru-RU" dirty="0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Введение новых подходов в преподавание химии.</a:t>
            </a:r>
            <a:endParaRPr lang="ru-RU" dirty="0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Статья "Основы химии" — важный учебный материал.</a:t>
            </a:r>
            <a:endParaRPr lang="ru-RU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000" dirty="0">
                <a:solidFill>
                  <a:srgbClr val="ECECEC"/>
                </a:solidFill>
                <a:ea typeface="+mn-lt"/>
                <a:cs typeface="+mn-lt"/>
              </a:rPr>
              <a:t>Глобальное влияние:</a:t>
            </a:r>
            <a:endParaRPr lang="ru-RU" dirty="0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Менделеев стал основателем химической науки как её самостоятельной дисциплины.</a:t>
            </a:r>
            <a:endParaRPr lang="ru-RU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endParaRPr lang="ru-RU" sz="2000" dirty="0">
              <a:solidFill>
                <a:srgbClr val="ECECEC"/>
              </a:solidFill>
              <a:latin typeface="Grandview"/>
              <a:cs typeface="Times New Roman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2575C1-E574-9180-9930-4DD054444764}"/>
              </a:ext>
            </a:extLst>
          </p:cNvPr>
          <p:cNvSpPr/>
          <p:nvPr/>
        </p:nvSpPr>
        <p:spPr>
          <a:xfrm>
            <a:off x="269658" y="200663"/>
            <a:ext cx="6890073" cy="833118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008" y="-217135"/>
            <a:ext cx="6915363" cy="1497847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>
                <a:solidFill>
                  <a:srgbClr val="D9D9D9"/>
                </a:solidFill>
                <a:latin typeface="Times New Roman"/>
                <a:cs typeface="Times New Roman"/>
              </a:rPr>
              <a:t>Слайд 2: Д. И. Менделеев - Вклад в Химию</a:t>
            </a:r>
            <a:endParaRPr lang="ru-RU"/>
          </a:p>
          <a:p>
            <a:pPr>
              <a:lnSpc>
                <a:spcPct val="90000"/>
              </a:lnSpc>
            </a:pPr>
            <a:endParaRPr lang="ru-RU" sz="2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3" descr="Изображение выглядит как Борода человека, Человеческое лицо, портрет, волосы на лице&#10;&#10;Автоматически созданное описание">
            <a:extLst>
              <a:ext uri="{FF2B5EF4-FFF2-40B4-BE49-F238E27FC236}">
                <a16:creationId xmlns:a16="http://schemas.microsoft.com/office/drawing/2014/main" id="{3373E0AF-2FED-64B3-2848-16D11ADC24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237" r="-613"/>
          <a:stretch/>
        </p:blipFill>
        <p:spPr>
          <a:xfrm>
            <a:off x="7796873" y="1525892"/>
            <a:ext cx="3746962" cy="5125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503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9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8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0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1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3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4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5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7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8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9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30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32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черно-белый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3FE4FDB6-C316-F6C8-5D4B-6F09B2BB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"/>
                    </a14:imgEffect>
                    <a14:imgEffect>
                      <a14:brightnessContrast bright="26000" contrast="22000"/>
                    </a14:imgEffect>
                  </a14:imgLayer>
                </a14:imgProps>
              </a:ext>
            </a:extLst>
          </a:blip>
          <a:srcRect r="-1" b="404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  <a:effectLst/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6A7FEB6-7E36-8905-594C-921983282545}"/>
              </a:ext>
            </a:extLst>
          </p:cNvPr>
          <p:cNvSpPr/>
          <p:nvPr/>
        </p:nvSpPr>
        <p:spPr>
          <a:xfrm>
            <a:off x="240995" y="1443940"/>
            <a:ext cx="6635149" cy="511975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7983" y="1526038"/>
            <a:ext cx="6465508" cy="49515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100" dirty="0">
                <a:solidFill>
                  <a:srgbClr val="ECECEC"/>
                </a:solidFill>
                <a:ea typeface="+mn-lt"/>
                <a:cs typeface="+mn-lt"/>
              </a:rPr>
              <a:t>Рождение и образование:</a:t>
            </a:r>
            <a:endParaRPr lang="ru-RU" sz="2100" dirty="0">
              <a:ea typeface="+mn-lt"/>
              <a:cs typeface="+mn-lt"/>
            </a:endParaRPr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sz="2100" dirty="0">
                <a:solidFill>
                  <a:srgbClr val="ECECEC"/>
                </a:solidFill>
                <a:ea typeface="+mn-lt"/>
                <a:cs typeface="+mn-lt"/>
              </a:rPr>
              <a:t>А. М. Бутлеров родился 15 сентября 1828 года в Казани.</a:t>
            </a:r>
            <a:endParaRPr lang="ru-RU" sz="2100" dirty="0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sz="2100" dirty="0">
                <a:solidFill>
                  <a:srgbClr val="ECECEC"/>
                </a:solidFill>
                <a:ea typeface="+mn-lt"/>
                <a:cs typeface="+mn-lt"/>
              </a:rPr>
              <a:t>Учёба в Казанском университете, защитил диссертацию по химии.</a:t>
            </a:r>
            <a:endParaRPr lang="ru-RU" sz="2100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100" dirty="0">
                <a:solidFill>
                  <a:srgbClr val="ECECEC"/>
                </a:solidFill>
                <a:ea typeface="+mn-lt"/>
                <a:cs typeface="+mn-lt"/>
              </a:rPr>
              <a:t>Научная деятельность:</a:t>
            </a:r>
            <a:endParaRPr lang="ru-RU" sz="2100" dirty="0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sz="2100" dirty="0">
                <a:solidFill>
                  <a:srgbClr val="ECECEC"/>
                </a:solidFill>
                <a:ea typeface="+mn-lt"/>
                <a:cs typeface="+mn-lt"/>
              </a:rPr>
              <a:t>Профессор в университетах России.</a:t>
            </a:r>
            <a:endParaRPr lang="ru-RU" sz="2100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sz="2100" dirty="0">
                <a:solidFill>
                  <a:srgbClr val="ECECEC"/>
                </a:solidFill>
                <a:ea typeface="+mn-lt"/>
                <a:cs typeface="+mn-lt"/>
              </a:rPr>
              <a:t>Активно участвовал в научных обществах и конгрессах.</a:t>
            </a:r>
            <a:endParaRPr lang="ru-RU" sz="2100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100" dirty="0">
                <a:solidFill>
                  <a:srgbClr val="ECECEC"/>
                </a:solidFill>
                <a:ea typeface="+mn-lt"/>
                <a:cs typeface="+mn-lt"/>
              </a:rPr>
              <a:t>Основные достижения:</a:t>
            </a:r>
            <a:endParaRPr lang="ru-RU" sz="2100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sz="2100" dirty="0">
                <a:solidFill>
                  <a:srgbClr val="ECECEC"/>
                </a:solidFill>
                <a:ea typeface="+mn-lt"/>
                <a:cs typeface="+mn-lt"/>
              </a:rPr>
              <a:t>Введение структуры в химию как концепции.</a:t>
            </a:r>
            <a:endParaRPr lang="ru-RU" sz="2100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100" dirty="0">
                <a:solidFill>
                  <a:srgbClr val="ECECEC"/>
                </a:solidFill>
                <a:latin typeface="Grandview"/>
                <a:cs typeface="Times New Roman"/>
              </a:rPr>
              <a:t>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2575C1-E574-9180-9930-4DD054444764}"/>
              </a:ext>
            </a:extLst>
          </p:cNvPr>
          <p:cNvSpPr/>
          <p:nvPr/>
        </p:nvSpPr>
        <p:spPr>
          <a:xfrm>
            <a:off x="217141" y="252547"/>
            <a:ext cx="6660555" cy="833118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008" y="-217135"/>
            <a:ext cx="6676665" cy="1497847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>
                <a:solidFill>
                  <a:srgbClr val="D9D9D9"/>
                </a:solidFill>
                <a:latin typeface="Times New Roman"/>
                <a:cs typeface="Times New Roman"/>
              </a:rPr>
              <a:t>А. М. Бутлеров - Жизнь и Деятельность</a:t>
            </a:r>
            <a:endParaRPr lang="ru-RU" dirty="0"/>
          </a:p>
          <a:p>
            <a:pPr>
              <a:lnSpc>
                <a:spcPct val="90000"/>
              </a:lnSpc>
            </a:pPr>
            <a:endParaRPr lang="ru-RU" sz="2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Рисунок 6" descr="Изображение выглядит как Тетива, Человеческое лицо, человек, портрет&#10;&#10;Автоматически созданное описание">
            <a:extLst>
              <a:ext uri="{FF2B5EF4-FFF2-40B4-BE49-F238E27FC236}">
                <a16:creationId xmlns:a16="http://schemas.microsoft.com/office/drawing/2014/main" id="{3C7E5171-3813-A026-65F9-E8188858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625" y="1783034"/>
            <a:ext cx="3130577" cy="4438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7304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9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8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0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1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3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4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5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7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8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9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30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32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черно-белый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3FE4FDB6-C316-F6C8-5D4B-6F09B2BB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"/>
                    </a14:imgEffect>
                    <a14:imgEffect>
                      <a14:brightnessContrast bright="26000" contrast="22000"/>
                    </a14:imgEffect>
                  </a14:imgLayer>
                </a14:imgProps>
              </a:ext>
            </a:extLst>
          </a:blip>
          <a:srcRect r="-1" b="404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  <a:effectLst/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6A7FEB6-7E36-8905-594C-921983282545}"/>
              </a:ext>
            </a:extLst>
          </p:cNvPr>
          <p:cNvSpPr/>
          <p:nvPr/>
        </p:nvSpPr>
        <p:spPr>
          <a:xfrm>
            <a:off x="240995" y="1443940"/>
            <a:ext cx="6635149" cy="511975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7983" y="1526038"/>
            <a:ext cx="6465508" cy="49515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000" dirty="0">
                <a:solidFill>
                  <a:srgbClr val="ECECEC"/>
                </a:solidFill>
                <a:ea typeface="+mn-lt"/>
                <a:cs typeface="+mn-lt"/>
              </a:rPr>
              <a:t>Структурная теория:</a:t>
            </a:r>
            <a:endParaRPr lang="ru-RU" sz="2000" dirty="0">
              <a:ea typeface="+mn-lt"/>
              <a:cs typeface="+mn-lt"/>
            </a:endParaRPr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Определение понятия "структура" молекул, что стало основой для дальнейших исследований.</a:t>
            </a:r>
            <a:endParaRPr lang="ru-RU" dirty="0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Описание связи между атомами и молекулами.</a:t>
            </a:r>
            <a:endParaRPr lang="ru-RU" dirty="0"/>
          </a:p>
          <a:p>
            <a:pPr marL="285750" indent="-285750" algn="l">
              <a:buClr>
                <a:srgbClr val="8D87A6"/>
              </a:buClr>
              <a:buFont typeface="Arial"/>
              <a:buChar char="•"/>
            </a:pPr>
            <a:r>
              <a:rPr lang="ru-RU" sz="2000" dirty="0">
                <a:solidFill>
                  <a:srgbClr val="ECECEC"/>
                </a:solidFill>
                <a:ea typeface="+mn-lt"/>
                <a:cs typeface="+mn-lt"/>
              </a:rPr>
              <a:t>Исследования в органической химии:</a:t>
            </a:r>
            <a:endParaRPr lang="ru-RU" sz="2000" dirty="0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Инновационные работы по синтезу углеводородов.</a:t>
            </a:r>
            <a:endParaRPr lang="ru-RU" dirty="0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Разработка методов для определения структуры сложных органических соединений.</a:t>
            </a:r>
            <a:endParaRPr lang="ru-RU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2000" dirty="0">
                <a:solidFill>
                  <a:srgbClr val="ECECEC"/>
                </a:solidFill>
                <a:ea typeface="+mn-lt"/>
                <a:cs typeface="+mn-lt"/>
              </a:rPr>
              <a:t>Наследие:</a:t>
            </a:r>
            <a:endParaRPr lang="ru-RU" sz="2000" dirty="0"/>
          </a:p>
          <a:p>
            <a:pPr marL="742950" lvl="1" indent="-285750" algn="l">
              <a:buClr>
                <a:srgbClr val="8D87A6"/>
              </a:buClr>
              <a:buFont typeface="Arial"/>
              <a:buChar char="•"/>
            </a:pPr>
            <a:r>
              <a:rPr lang="ru-RU" dirty="0">
                <a:solidFill>
                  <a:srgbClr val="ECECEC"/>
                </a:solidFill>
                <a:ea typeface="+mn-lt"/>
                <a:cs typeface="+mn-lt"/>
              </a:rPr>
              <a:t>Влияние на последующие исследования в органической химии и химической инженерии.</a:t>
            </a:r>
            <a:endParaRPr lang="ru-RU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endParaRPr lang="ru-RU" sz="2100" dirty="0">
              <a:solidFill>
                <a:srgbClr val="ECECEC"/>
              </a:solidFill>
              <a:latin typeface="Grandview"/>
              <a:cs typeface="Times New Roman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2575C1-E574-9180-9930-4DD054444764}"/>
              </a:ext>
            </a:extLst>
          </p:cNvPr>
          <p:cNvSpPr/>
          <p:nvPr/>
        </p:nvSpPr>
        <p:spPr>
          <a:xfrm>
            <a:off x="217141" y="252547"/>
            <a:ext cx="6660555" cy="833118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008" y="-217135"/>
            <a:ext cx="6676665" cy="1497847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>
                <a:solidFill>
                  <a:srgbClr val="D9D9D9"/>
                </a:solidFill>
                <a:latin typeface="Times New Roman"/>
                <a:cs typeface="Times New Roman"/>
              </a:rPr>
              <a:t>А. М. Бутлеров - Вклад в Химию</a:t>
            </a:r>
            <a:endParaRPr lang="ru-RU"/>
          </a:p>
          <a:p>
            <a:pPr>
              <a:lnSpc>
                <a:spcPct val="90000"/>
              </a:lnSpc>
            </a:pPr>
            <a:endParaRPr lang="ru-RU" sz="2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Рисунок 6" descr="Изображение выглядит как Тетива, Человеческое лицо, человек, портрет&#10;&#10;Автоматически созданное описание">
            <a:extLst>
              <a:ext uri="{FF2B5EF4-FFF2-40B4-BE49-F238E27FC236}">
                <a16:creationId xmlns:a16="http://schemas.microsoft.com/office/drawing/2014/main" id="{3C7E5171-3813-A026-65F9-E8188858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625" y="1783034"/>
            <a:ext cx="3130577" cy="4438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098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3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8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0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1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3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4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5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7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8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9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30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32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черно-белый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3FE4FDB6-C316-F6C8-5D4B-6F09B2BB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"/>
                    </a14:imgEffect>
                    <a14:imgEffect>
                      <a14:brightnessContrast bright="26000" contrast="22000"/>
                    </a14:imgEffect>
                  </a14:imgLayer>
                </a14:imgProps>
              </a:ext>
            </a:extLst>
          </a:blip>
          <a:srcRect r="-1" b="404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  <a:effectLst/>
        </p:spPr>
      </p:pic>
      <p:pic>
        <p:nvPicPr>
          <p:cNvPr id="4" name="Рисунок 3" descr="Изображение выглядит как бутылка, в помещении">
            <a:extLst>
              <a:ext uri="{FF2B5EF4-FFF2-40B4-BE49-F238E27FC236}">
                <a16:creationId xmlns:a16="http://schemas.microsoft.com/office/drawing/2014/main" id="{B4134AD6-360C-A398-BC66-793F0E210F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" t="15756" r="-215" b="-15785"/>
          <a:stretch/>
        </p:blipFill>
        <p:spPr>
          <a:xfrm>
            <a:off x="-18067" y="1578"/>
            <a:ext cx="12226485" cy="8133378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6A7FEB6-7E36-8905-594C-921983282545}"/>
              </a:ext>
            </a:extLst>
          </p:cNvPr>
          <p:cNvSpPr/>
          <p:nvPr/>
        </p:nvSpPr>
        <p:spPr>
          <a:xfrm>
            <a:off x="240995" y="1324591"/>
            <a:ext cx="11676496" cy="5239106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7983" y="1526038"/>
            <a:ext cx="11356567" cy="50708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Значение исследований:</a:t>
            </a:r>
            <a:endParaRPr lang="ru-RU" sz="1700">
              <a:ea typeface="+mn-lt"/>
              <a:cs typeface="+mn-lt"/>
            </a:endParaRPr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Оба ученых, Менделеев и Бутлеров, заложили основы современных методов изучения химии.</a:t>
            </a:r>
            <a:endParaRPr lang="ru-RU" sz="1700"/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Их работы подтолкнули к развитию новых направлений и дисциплин в химической науке.</a:t>
            </a:r>
            <a:endParaRPr lang="ru-RU" sz="1700"/>
          </a:p>
          <a:p>
            <a:pPr marL="285750" indent="-285750" algn="l">
              <a:buClr>
                <a:srgbClr val="8D87A6"/>
              </a:buClr>
              <a:buFont typeface="Arial"/>
              <a:buChar char="•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Влияние на будущее:</a:t>
            </a:r>
            <a:endParaRPr lang="ru-RU" sz="1700"/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Периодическая таблица Менделеева стала основой для разработки более сложных теорий в химии.</a:t>
            </a:r>
            <a:endParaRPr lang="ru-RU" sz="1700"/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Структурная теория Бутлерова открыла новые горизонты в органической химии, способствуя синтезу новых веществ.</a:t>
            </a:r>
            <a:endParaRPr lang="ru-RU" sz="1700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Уроки для сегодняшних ученых:</a:t>
            </a:r>
            <a:endParaRPr lang="ru-RU" sz="1700"/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Важно продолжать исследовать, искать взаимосвязи между веществами и их свойствами.</a:t>
            </a:r>
            <a:endParaRPr lang="ru-RU" sz="1700"/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Научное творчество и интуиция являются ключевыми элементами успешных открытий.</a:t>
            </a:r>
            <a:endParaRPr lang="ru-RU" sz="1700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Заключение:</a:t>
            </a:r>
            <a:endParaRPr lang="ru-RU" sz="1700"/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Темы, поднятые Менделеевым и Бутлеровым, по-прежнему актуальны в коммерческих, научных и образовательных сферах.</a:t>
            </a:r>
            <a:endParaRPr lang="ru-RU" sz="1700"/>
          </a:p>
          <a:p>
            <a:pPr marL="742950" lvl="1" indent="-285750" algn="l">
              <a:buClr>
                <a:srgbClr val="8D87A6"/>
              </a:buClr>
              <a:buFont typeface="Courier New"/>
              <a:buChar char="o"/>
            </a:pPr>
            <a:r>
              <a:rPr lang="ru-RU" sz="1700" dirty="0">
                <a:solidFill>
                  <a:srgbClr val="ECECEC"/>
                </a:solidFill>
                <a:ea typeface="+mn-lt"/>
                <a:cs typeface="+mn-lt"/>
              </a:rPr>
              <a:t>Их наследие вдохновляет будущие поколения ученых на исследования и эксперименты.</a:t>
            </a:r>
            <a:endParaRPr lang="ru-RU" sz="1700"/>
          </a:p>
          <a:p>
            <a:pPr marL="285750" indent="-285750">
              <a:buClr>
                <a:srgbClr val="8D87A6"/>
              </a:buClr>
              <a:buFont typeface="Arial"/>
              <a:buChar char="•"/>
            </a:pPr>
            <a:endParaRPr lang="ru-RU" sz="1500" dirty="0">
              <a:solidFill>
                <a:srgbClr val="ECECEC"/>
              </a:solidFill>
              <a:latin typeface="Grandview"/>
              <a:cs typeface="Times New Roman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2575C1-E574-9180-9930-4DD054444764}"/>
              </a:ext>
            </a:extLst>
          </p:cNvPr>
          <p:cNvSpPr/>
          <p:nvPr/>
        </p:nvSpPr>
        <p:spPr>
          <a:xfrm>
            <a:off x="217141" y="252547"/>
            <a:ext cx="6660555" cy="833118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6884" y="1118974"/>
            <a:ext cx="6645351" cy="662779"/>
          </a:xfrm>
        </p:spPr>
        <p:txBody>
          <a:bodyPr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5800">
                <a:solidFill>
                  <a:srgbClr val="D9D9D9"/>
                </a:solidFill>
                <a:latin typeface="Times New Roman"/>
                <a:cs typeface="Times New Roman"/>
              </a:rPr>
              <a:t>Итоги и Выводы</a:t>
            </a:r>
            <a:endParaRPr lang="ru-RU" sz="5800"/>
          </a:p>
          <a:p>
            <a:pPr>
              <a:lnSpc>
                <a:spcPct val="90000"/>
              </a:lnSpc>
            </a:pPr>
            <a:endParaRPr lang="ru-RU" sz="5800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76731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</Words>
  <Application>Microsoft Office PowerPoint</Application>
  <PresentationFormat>Широкоэкранный</PresentationFormat>
  <Paragraphs>1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CosineVTI</vt:lpstr>
      <vt:lpstr>ЖИЗНЬ, ДЕЯТЕЛЬНОСТЬ и ВКЛАД В ХИМИЧЕСКУЮ НАУКУ Д. И. Менделеева и А. М. Бутлерова</vt:lpstr>
      <vt:lpstr>Д. И. Менделеев - Жизнь и Деятельность </vt:lpstr>
      <vt:lpstr>Слайд 2: Д. И. Менделеев - Вклад в Химию </vt:lpstr>
      <vt:lpstr>А. М. Бутлеров - Жизнь и Деятельность </vt:lpstr>
      <vt:lpstr>А. М. Бутлеров - Вклад в Химию </vt:lpstr>
      <vt:lpstr>Итоги и Выводы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368</cp:revision>
  <dcterms:created xsi:type="dcterms:W3CDTF">2024-09-25T17:58:10Z</dcterms:created>
  <dcterms:modified xsi:type="dcterms:W3CDTF">2024-09-25T21:27:39Z</dcterms:modified>
</cp:coreProperties>
</file>