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5" r:id="rId2"/>
    <p:sldId id="257" r:id="rId3"/>
    <p:sldId id="261" r:id="rId4"/>
    <p:sldId id="259" r:id="rId5"/>
    <p:sldId id="260" r:id="rId6"/>
    <p:sldId id="262" r:id="rId7"/>
    <p:sldId id="266" r:id="rId8"/>
    <p:sldId id="263" r:id="rId9"/>
    <p:sldId id="264"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D7ABA-D6A7-E781-4F96-BE56BC2D4C09}" v="137" dt="2024-01-16T10:23:20.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CCC31-AC59-41B3-A1F0-74008920CF8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308960-F900-4121-92C6-B4EDE04E92F0}">
      <dgm:prSet/>
      <dgm:spPr/>
      <dgm:t>
        <a:bodyPr/>
        <a:lstStyle/>
        <a:p>
          <a:pPr rtl="0"/>
          <a:r>
            <a:rPr lang="en-US" b="1" u="none" dirty="0"/>
            <a:t>To have made a survey with family and friends regarding their current health status,</a:t>
          </a:r>
          <a:r>
            <a:rPr lang="en-US" b="1" u="none" dirty="0">
              <a:latin typeface="Calibri Light" panose="020F0302020204030204"/>
            </a:rPr>
            <a:t> which I can use to get some insights of what the web dashboard should include.</a:t>
          </a:r>
          <a:endParaRPr lang="en-US" b="1" u="none" dirty="0"/>
        </a:p>
      </dgm:t>
    </dgm:pt>
    <dgm:pt modelId="{1AAE54C6-1BF1-4576-8C9C-E61627E51A3A}" type="parTrans" cxnId="{52E45007-7A23-4F20-8A47-131BAB201E8C}">
      <dgm:prSet/>
      <dgm:spPr/>
      <dgm:t>
        <a:bodyPr/>
        <a:lstStyle/>
        <a:p>
          <a:endParaRPr lang="en-US"/>
        </a:p>
      </dgm:t>
    </dgm:pt>
    <dgm:pt modelId="{6875B447-7DE2-4D46-8E20-456D18D6ABE7}" type="sibTrans" cxnId="{52E45007-7A23-4F20-8A47-131BAB201E8C}">
      <dgm:prSet/>
      <dgm:spPr/>
      <dgm:t>
        <a:bodyPr/>
        <a:lstStyle/>
        <a:p>
          <a:endParaRPr lang="en-US"/>
        </a:p>
      </dgm:t>
    </dgm:pt>
    <dgm:pt modelId="{FA784E73-FA54-471A-949D-350C2A9F34A8}">
      <dgm:prSet/>
      <dgm:spPr/>
      <dgm:t>
        <a:bodyPr/>
        <a:lstStyle/>
        <a:p>
          <a:r>
            <a:rPr lang="en-US" b="1" dirty="0"/>
            <a:t>Analyzing data visualization such as graphs, charts, etc.</a:t>
          </a:r>
          <a:endParaRPr lang="en-US" dirty="0"/>
        </a:p>
      </dgm:t>
    </dgm:pt>
    <dgm:pt modelId="{471B88D2-26F1-4BB1-803B-5CFAB03A8FAB}" type="parTrans" cxnId="{6FA1DD4A-F4A8-4F94-AD6E-80AE2123AF11}">
      <dgm:prSet/>
      <dgm:spPr/>
      <dgm:t>
        <a:bodyPr/>
        <a:lstStyle/>
        <a:p>
          <a:endParaRPr lang="en-US"/>
        </a:p>
      </dgm:t>
    </dgm:pt>
    <dgm:pt modelId="{DCE9148E-3378-45C2-B74E-6ADB08676896}" type="sibTrans" cxnId="{6FA1DD4A-F4A8-4F94-AD6E-80AE2123AF11}">
      <dgm:prSet/>
      <dgm:spPr/>
      <dgm:t>
        <a:bodyPr/>
        <a:lstStyle/>
        <a:p>
          <a:endParaRPr lang="en-US"/>
        </a:p>
      </dgm:t>
    </dgm:pt>
    <dgm:pt modelId="{9207B46D-A9C9-49B2-B515-5129F7A4AB97}">
      <dgm:prSet/>
      <dgm:spPr/>
      <dgm:t>
        <a:bodyPr/>
        <a:lstStyle/>
        <a:p>
          <a:r>
            <a:rPr lang="en-US" b="1" dirty="0"/>
            <a:t>To implement real time updates regarding the overall facility of the web dashboard.</a:t>
          </a:r>
          <a:endParaRPr lang="en-US" dirty="0"/>
        </a:p>
      </dgm:t>
    </dgm:pt>
    <dgm:pt modelId="{4092C7CE-BC48-454A-8E3F-29A06B801C00}" type="parTrans" cxnId="{74607DC4-CB4F-4517-87BB-C8D258E7D4F9}">
      <dgm:prSet/>
      <dgm:spPr/>
      <dgm:t>
        <a:bodyPr/>
        <a:lstStyle/>
        <a:p>
          <a:endParaRPr lang="en-US"/>
        </a:p>
      </dgm:t>
    </dgm:pt>
    <dgm:pt modelId="{EDB9AEF2-AACC-497B-A29E-D19911C973A2}" type="sibTrans" cxnId="{74607DC4-CB4F-4517-87BB-C8D258E7D4F9}">
      <dgm:prSet/>
      <dgm:spPr/>
      <dgm:t>
        <a:bodyPr/>
        <a:lstStyle/>
        <a:p>
          <a:endParaRPr lang="en-US"/>
        </a:p>
      </dgm:t>
    </dgm:pt>
    <dgm:pt modelId="{27F79C59-A93A-402C-AD29-AE82F90EEC3A}">
      <dgm:prSet/>
      <dgm:spPr/>
      <dgm:t>
        <a:bodyPr/>
        <a:lstStyle/>
        <a:p>
          <a:r>
            <a:rPr lang="en-US" b="1" dirty="0"/>
            <a:t>To evaluate the outcome by getting feedback from the users and improve the needed departments.</a:t>
          </a:r>
          <a:endParaRPr lang="en-US" dirty="0"/>
        </a:p>
      </dgm:t>
    </dgm:pt>
    <dgm:pt modelId="{EE208BDC-E9C5-409D-A068-1D49964B512A}" type="parTrans" cxnId="{FE40FAD7-04CC-4833-B6C3-909387AFDAD3}">
      <dgm:prSet/>
      <dgm:spPr/>
      <dgm:t>
        <a:bodyPr/>
        <a:lstStyle/>
        <a:p>
          <a:endParaRPr lang="en-US"/>
        </a:p>
      </dgm:t>
    </dgm:pt>
    <dgm:pt modelId="{A4FEA40E-FB99-44C3-B628-29ADAF6464C6}" type="sibTrans" cxnId="{FE40FAD7-04CC-4833-B6C3-909387AFDAD3}">
      <dgm:prSet/>
      <dgm:spPr/>
      <dgm:t>
        <a:bodyPr/>
        <a:lstStyle/>
        <a:p>
          <a:endParaRPr lang="en-US"/>
        </a:p>
      </dgm:t>
    </dgm:pt>
    <dgm:pt modelId="{FC225CBD-60FE-4B65-876C-C17EC3AA6C78}">
      <dgm:prSet/>
      <dgm:spPr/>
      <dgm:t>
        <a:bodyPr/>
        <a:lstStyle/>
        <a:p>
          <a:r>
            <a:rPr lang="en-US" b="1" dirty="0"/>
            <a:t>To reflect on the results and findings and provide support and help where needed.</a:t>
          </a:r>
          <a:endParaRPr lang="en-US" dirty="0"/>
        </a:p>
      </dgm:t>
    </dgm:pt>
    <dgm:pt modelId="{A39B7653-E217-4FE7-BD5F-F39EBBE3F5D1}" type="parTrans" cxnId="{81F62786-DC45-4A19-A698-AC1F5F8DA16B}">
      <dgm:prSet/>
      <dgm:spPr/>
      <dgm:t>
        <a:bodyPr/>
        <a:lstStyle/>
        <a:p>
          <a:endParaRPr lang="en-US"/>
        </a:p>
      </dgm:t>
    </dgm:pt>
    <dgm:pt modelId="{E2780BDC-0061-4F1F-BD68-0A2C82564E49}" type="sibTrans" cxnId="{81F62786-DC45-4A19-A698-AC1F5F8DA16B}">
      <dgm:prSet/>
      <dgm:spPr/>
      <dgm:t>
        <a:bodyPr/>
        <a:lstStyle/>
        <a:p>
          <a:endParaRPr lang="en-US"/>
        </a:p>
      </dgm:t>
    </dgm:pt>
    <dgm:pt modelId="{53F8698F-6F23-4085-8013-E50699F0DAD8}">
      <dgm:prSet/>
      <dgm:spPr/>
      <dgm:t>
        <a:bodyPr/>
        <a:lstStyle/>
        <a:p>
          <a:r>
            <a:rPr lang="en-US" b="1" dirty="0"/>
            <a:t>To meet the legal and regulatory requirements, such as that the web dashboard meets applicable laws and industry standards of the client.</a:t>
          </a:r>
          <a:endParaRPr lang="en-US" dirty="0"/>
        </a:p>
      </dgm:t>
    </dgm:pt>
    <dgm:pt modelId="{F3E0777E-BE2D-450B-ACE1-671544D23999}" type="parTrans" cxnId="{154621F7-C695-484A-B359-3D68D9182B23}">
      <dgm:prSet/>
      <dgm:spPr/>
      <dgm:t>
        <a:bodyPr/>
        <a:lstStyle/>
        <a:p>
          <a:endParaRPr lang="en-US"/>
        </a:p>
      </dgm:t>
    </dgm:pt>
    <dgm:pt modelId="{7D683197-5A09-4C8A-9501-C050FEA1B65F}" type="sibTrans" cxnId="{154621F7-C695-484A-B359-3D68D9182B23}">
      <dgm:prSet/>
      <dgm:spPr/>
      <dgm:t>
        <a:bodyPr/>
        <a:lstStyle/>
        <a:p>
          <a:endParaRPr lang="en-US"/>
        </a:p>
      </dgm:t>
    </dgm:pt>
    <dgm:pt modelId="{452BB1E4-2F31-4E2A-AF86-21304E675661}" type="pres">
      <dgm:prSet presAssocID="{E4CCCC31-AC59-41B3-A1F0-74008920CF80}" presName="root" presStyleCnt="0">
        <dgm:presLayoutVars>
          <dgm:dir/>
          <dgm:resizeHandles val="exact"/>
        </dgm:presLayoutVars>
      </dgm:prSet>
      <dgm:spPr/>
    </dgm:pt>
    <dgm:pt modelId="{C31B79D0-08AE-48FA-887D-C51F299FA08A}" type="pres">
      <dgm:prSet presAssocID="{8B308960-F900-4121-92C6-B4EDE04E92F0}" presName="compNode" presStyleCnt="0"/>
      <dgm:spPr/>
    </dgm:pt>
    <dgm:pt modelId="{C9B68ABF-760E-46F2-BDB5-5238694634F7}" type="pres">
      <dgm:prSet presAssocID="{8B308960-F900-4121-92C6-B4EDE04E92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305C8D21-9413-46AB-B765-2C7F1FCC0BAA}" type="pres">
      <dgm:prSet presAssocID="{8B308960-F900-4121-92C6-B4EDE04E92F0}" presName="spaceRect" presStyleCnt="0"/>
      <dgm:spPr/>
    </dgm:pt>
    <dgm:pt modelId="{5217B430-C2FC-4114-85FF-BD44508CE81A}" type="pres">
      <dgm:prSet presAssocID="{8B308960-F900-4121-92C6-B4EDE04E92F0}" presName="textRect" presStyleLbl="revTx" presStyleIdx="0" presStyleCnt="6">
        <dgm:presLayoutVars>
          <dgm:chMax val="1"/>
          <dgm:chPref val="1"/>
        </dgm:presLayoutVars>
      </dgm:prSet>
      <dgm:spPr/>
    </dgm:pt>
    <dgm:pt modelId="{B91AB1B3-B176-4C8A-89AE-9C53CC660982}" type="pres">
      <dgm:prSet presAssocID="{6875B447-7DE2-4D46-8E20-456D18D6ABE7}" presName="sibTrans" presStyleCnt="0"/>
      <dgm:spPr/>
    </dgm:pt>
    <dgm:pt modelId="{2EA3C92A-C5E8-4200-BD97-FAD7FCBC5FC2}" type="pres">
      <dgm:prSet presAssocID="{FA784E73-FA54-471A-949D-350C2A9F34A8}" presName="compNode" presStyleCnt="0"/>
      <dgm:spPr/>
    </dgm:pt>
    <dgm:pt modelId="{792CDE5D-F135-4C73-9A24-0A09788B46EF}" type="pres">
      <dgm:prSet presAssocID="{FA784E73-FA54-471A-949D-350C2A9F34A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F56DA61-3529-4E2C-BA0A-EC8143E6E0F2}" type="pres">
      <dgm:prSet presAssocID="{FA784E73-FA54-471A-949D-350C2A9F34A8}" presName="spaceRect" presStyleCnt="0"/>
      <dgm:spPr/>
    </dgm:pt>
    <dgm:pt modelId="{90FD05ED-0229-4A02-9AC3-6419D2F25C82}" type="pres">
      <dgm:prSet presAssocID="{FA784E73-FA54-471A-949D-350C2A9F34A8}" presName="textRect" presStyleLbl="revTx" presStyleIdx="1" presStyleCnt="6">
        <dgm:presLayoutVars>
          <dgm:chMax val="1"/>
          <dgm:chPref val="1"/>
        </dgm:presLayoutVars>
      </dgm:prSet>
      <dgm:spPr/>
    </dgm:pt>
    <dgm:pt modelId="{2C61B1B7-C617-46BC-B73A-622C06316C18}" type="pres">
      <dgm:prSet presAssocID="{DCE9148E-3378-45C2-B74E-6ADB08676896}" presName="sibTrans" presStyleCnt="0"/>
      <dgm:spPr/>
    </dgm:pt>
    <dgm:pt modelId="{ECC4DEA5-23C2-4A0B-8BE5-620D91B22869}" type="pres">
      <dgm:prSet presAssocID="{9207B46D-A9C9-49B2-B515-5129F7A4AB97}" presName="compNode" presStyleCnt="0"/>
      <dgm:spPr/>
    </dgm:pt>
    <dgm:pt modelId="{07C4E304-C08A-4DF8-A972-AFAC44198360}" type="pres">
      <dgm:prSet presAssocID="{9207B46D-A9C9-49B2-B515-5129F7A4AB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534BCDA-7831-4C02-897C-AA4D4C75A3CA}" type="pres">
      <dgm:prSet presAssocID="{9207B46D-A9C9-49B2-B515-5129F7A4AB97}" presName="spaceRect" presStyleCnt="0"/>
      <dgm:spPr/>
    </dgm:pt>
    <dgm:pt modelId="{903E523D-20E1-4920-A0E0-ECA1E25C0D30}" type="pres">
      <dgm:prSet presAssocID="{9207B46D-A9C9-49B2-B515-5129F7A4AB97}" presName="textRect" presStyleLbl="revTx" presStyleIdx="2" presStyleCnt="6">
        <dgm:presLayoutVars>
          <dgm:chMax val="1"/>
          <dgm:chPref val="1"/>
        </dgm:presLayoutVars>
      </dgm:prSet>
      <dgm:spPr/>
    </dgm:pt>
    <dgm:pt modelId="{6AD984E8-53AD-46E7-8D13-8DCB0CE2F785}" type="pres">
      <dgm:prSet presAssocID="{EDB9AEF2-AACC-497B-A29E-D19911C973A2}" presName="sibTrans" presStyleCnt="0"/>
      <dgm:spPr/>
    </dgm:pt>
    <dgm:pt modelId="{805B2534-5AEC-466D-BB1D-DD6A0A7997B2}" type="pres">
      <dgm:prSet presAssocID="{27F79C59-A93A-402C-AD29-AE82F90EEC3A}" presName="compNode" presStyleCnt="0"/>
      <dgm:spPr/>
    </dgm:pt>
    <dgm:pt modelId="{DC5DCC51-4361-4E9C-9D8D-CA6905940115}" type="pres">
      <dgm:prSet presAssocID="{27F79C59-A93A-402C-AD29-AE82F90EEC3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738C2F78-A60A-4112-89C0-F420113F1134}" type="pres">
      <dgm:prSet presAssocID="{27F79C59-A93A-402C-AD29-AE82F90EEC3A}" presName="spaceRect" presStyleCnt="0"/>
      <dgm:spPr/>
    </dgm:pt>
    <dgm:pt modelId="{DAC1B68C-939B-4A22-8251-B2057E6F7B45}" type="pres">
      <dgm:prSet presAssocID="{27F79C59-A93A-402C-AD29-AE82F90EEC3A}" presName="textRect" presStyleLbl="revTx" presStyleIdx="3" presStyleCnt="6">
        <dgm:presLayoutVars>
          <dgm:chMax val="1"/>
          <dgm:chPref val="1"/>
        </dgm:presLayoutVars>
      </dgm:prSet>
      <dgm:spPr/>
    </dgm:pt>
    <dgm:pt modelId="{02820D04-FF31-4D51-BCE8-D4617FBD3CAC}" type="pres">
      <dgm:prSet presAssocID="{A4FEA40E-FB99-44C3-B628-29ADAF6464C6}" presName="sibTrans" presStyleCnt="0"/>
      <dgm:spPr/>
    </dgm:pt>
    <dgm:pt modelId="{7F88E04A-8BB6-441B-A485-C4E3802C3D0B}" type="pres">
      <dgm:prSet presAssocID="{FC225CBD-60FE-4B65-876C-C17EC3AA6C78}" presName="compNode" presStyleCnt="0"/>
      <dgm:spPr/>
    </dgm:pt>
    <dgm:pt modelId="{C3C941F5-1E90-4E86-8FF4-BA1C8A126D89}" type="pres">
      <dgm:prSet presAssocID="{FC225CBD-60FE-4B65-876C-C17EC3AA6C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rson with Idea"/>
        </a:ext>
      </dgm:extLst>
    </dgm:pt>
    <dgm:pt modelId="{3B8AE437-124D-4336-8C38-8A37DE832CA8}" type="pres">
      <dgm:prSet presAssocID="{FC225CBD-60FE-4B65-876C-C17EC3AA6C78}" presName="spaceRect" presStyleCnt="0"/>
      <dgm:spPr/>
    </dgm:pt>
    <dgm:pt modelId="{F6494A65-DD44-468B-86D2-85FA4160A112}" type="pres">
      <dgm:prSet presAssocID="{FC225CBD-60FE-4B65-876C-C17EC3AA6C78}" presName="textRect" presStyleLbl="revTx" presStyleIdx="4" presStyleCnt="6">
        <dgm:presLayoutVars>
          <dgm:chMax val="1"/>
          <dgm:chPref val="1"/>
        </dgm:presLayoutVars>
      </dgm:prSet>
      <dgm:spPr/>
    </dgm:pt>
    <dgm:pt modelId="{DB2EDDE9-709D-4D8B-A0EF-2AE33855EB9C}" type="pres">
      <dgm:prSet presAssocID="{E2780BDC-0061-4F1F-BD68-0A2C82564E49}" presName="sibTrans" presStyleCnt="0"/>
      <dgm:spPr/>
    </dgm:pt>
    <dgm:pt modelId="{4792AE08-BCD5-44C4-B2F7-6EDF479E4E92}" type="pres">
      <dgm:prSet presAssocID="{53F8698F-6F23-4085-8013-E50699F0DAD8}" presName="compNode" presStyleCnt="0"/>
      <dgm:spPr/>
    </dgm:pt>
    <dgm:pt modelId="{B590CEA3-C895-4E77-A6DD-EAC6671B5CA8}" type="pres">
      <dgm:prSet presAssocID="{53F8698F-6F23-4085-8013-E50699F0DAD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9D57F52C-262A-448C-825F-A82FCAD58296}" type="pres">
      <dgm:prSet presAssocID="{53F8698F-6F23-4085-8013-E50699F0DAD8}" presName="spaceRect" presStyleCnt="0"/>
      <dgm:spPr/>
    </dgm:pt>
    <dgm:pt modelId="{DA8DB715-1970-4FE5-9A56-218130927B34}" type="pres">
      <dgm:prSet presAssocID="{53F8698F-6F23-4085-8013-E50699F0DAD8}" presName="textRect" presStyleLbl="revTx" presStyleIdx="5" presStyleCnt="6">
        <dgm:presLayoutVars>
          <dgm:chMax val="1"/>
          <dgm:chPref val="1"/>
        </dgm:presLayoutVars>
      </dgm:prSet>
      <dgm:spPr/>
    </dgm:pt>
  </dgm:ptLst>
  <dgm:cxnLst>
    <dgm:cxn modelId="{52E45007-7A23-4F20-8A47-131BAB201E8C}" srcId="{E4CCCC31-AC59-41B3-A1F0-74008920CF80}" destId="{8B308960-F900-4121-92C6-B4EDE04E92F0}" srcOrd="0" destOrd="0" parTransId="{1AAE54C6-1BF1-4576-8C9C-E61627E51A3A}" sibTransId="{6875B447-7DE2-4D46-8E20-456D18D6ABE7}"/>
    <dgm:cxn modelId="{91123109-98A7-4CE9-AD8A-8CF47A4C0E34}" type="presOf" srcId="{53F8698F-6F23-4085-8013-E50699F0DAD8}" destId="{DA8DB715-1970-4FE5-9A56-218130927B34}" srcOrd="0" destOrd="0" presId="urn:microsoft.com/office/officeart/2018/2/layout/IconLabelList"/>
    <dgm:cxn modelId="{6FA1DD4A-F4A8-4F94-AD6E-80AE2123AF11}" srcId="{E4CCCC31-AC59-41B3-A1F0-74008920CF80}" destId="{FA784E73-FA54-471A-949D-350C2A9F34A8}" srcOrd="1" destOrd="0" parTransId="{471B88D2-26F1-4BB1-803B-5CFAB03A8FAB}" sibTransId="{DCE9148E-3378-45C2-B74E-6ADB08676896}"/>
    <dgm:cxn modelId="{05932253-8901-4E6A-BCE3-4FC8FC131FD9}" type="presOf" srcId="{8B308960-F900-4121-92C6-B4EDE04E92F0}" destId="{5217B430-C2FC-4114-85FF-BD44508CE81A}" srcOrd="0" destOrd="0" presId="urn:microsoft.com/office/officeart/2018/2/layout/IconLabelList"/>
    <dgm:cxn modelId="{8B71A876-1C46-40C3-A012-8D3EFB031076}" type="presOf" srcId="{27F79C59-A93A-402C-AD29-AE82F90EEC3A}" destId="{DAC1B68C-939B-4A22-8251-B2057E6F7B45}" srcOrd="0" destOrd="0" presId="urn:microsoft.com/office/officeart/2018/2/layout/IconLabelList"/>
    <dgm:cxn modelId="{C242E858-BE80-411B-BC1D-B6468FAD4CAC}" type="presOf" srcId="{FC225CBD-60FE-4B65-876C-C17EC3AA6C78}" destId="{F6494A65-DD44-468B-86D2-85FA4160A112}" srcOrd="0" destOrd="0" presId="urn:microsoft.com/office/officeart/2018/2/layout/IconLabelList"/>
    <dgm:cxn modelId="{837BF880-4987-4386-A4E4-7D2D1F82A38C}" type="presOf" srcId="{FA784E73-FA54-471A-949D-350C2A9F34A8}" destId="{90FD05ED-0229-4A02-9AC3-6419D2F25C82}" srcOrd="0" destOrd="0" presId="urn:microsoft.com/office/officeart/2018/2/layout/IconLabelList"/>
    <dgm:cxn modelId="{81F62786-DC45-4A19-A698-AC1F5F8DA16B}" srcId="{E4CCCC31-AC59-41B3-A1F0-74008920CF80}" destId="{FC225CBD-60FE-4B65-876C-C17EC3AA6C78}" srcOrd="4" destOrd="0" parTransId="{A39B7653-E217-4FE7-BD5F-F39EBBE3F5D1}" sibTransId="{E2780BDC-0061-4F1F-BD68-0A2C82564E49}"/>
    <dgm:cxn modelId="{2539AD98-3196-4A60-AA2B-86144D5B2E59}" type="presOf" srcId="{E4CCCC31-AC59-41B3-A1F0-74008920CF80}" destId="{452BB1E4-2F31-4E2A-AF86-21304E675661}" srcOrd="0" destOrd="0" presId="urn:microsoft.com/office/officeart/2018/2/layout/IconLabelList"/>
    <dgm:cxn modelId="{8EE229A5-B6A0-40B0-800B-B522FF343AD4}" type="presOf" srcId="{9207B46D-A9C9-49B2-B515-5129F7A4AB97}" destId="{903E523D-20E1-4920-A0E0-ECA1E25C0D30}" srcOrd="0" destOrd="0" presId="urn:microsoft.com/office/officeart/2018/2/layout/IconLabelList"/>
    <dgm:cxn modelId="{74607DC4-CB4F-4517-87BB-C8D258E7D4F9}" srcId="{E4CCCC31-AC59-41B3-A1F0-74008920CF80}" destId="{9207B46D-A9C9-49B2-B515-5129F7A4AB97}" srcOrd="2" destOrd="0" parTransId="{4092C7CE-BC48-454A-8E3F-29A06B801C00}" sibTransId="{EDB9AEF2-AACC-497B-A29E-D19911C973A2}"/>
    <dgm:cxn modelId="{FE40FAD7-04CC-4833-B6C3-909387AFDAD3}" srcId="{E4CCCC31-AC59-41B3-A1F0-74008920CF80}" destId="{27F79C59-A93A-402C-AD29-AE82F90EEC3A}" srcOrd="3" destOrd="0" parTransId="{EE208BDC-E9C5-409D-A068-1D49964B512A}" sibTransId="{A4FEA40E-FB99-44C3-B628-29ADAF6464C6}"/>
    <dgm:cxn modelId="{154621F7-C695-484A-B359-3D68D9182B23}" srcId="{E4CCCC31-AC59-41B3-A1F0-74008920CF80}" destId="{53F8698F-6F23-4085-8013-E50699F0DAD8}" srcOrd="5" destOrd="0" parTransId="{F3E0777E-BE2D-450B-ACE1-671544D23999}" sibTransId="{7D683197-5A09-4C8A-9501-C050FEA1B65F}"/>
    <dgm:cxn modelId="{D0E229B4-D837-4A99-99C5-1C19DC4BE378}" type="presParOf" srcId="{452BB1E4-2F31-4E2A-AF86-21304E675661}" destId="{C31B79D0-08AE-48FA-887D-C51F299FA08A}" srcOrd="0" destOrd="0" presId="urn:microsoft.com/office/officeart/2018/2/layout/IconLabelList"/>
    <dgm:cxn modelId="{E879806C-B463-46C6-AAEA-A1D3634DBC97}" type="presParOf" srcId="{C31B79D0-08AE-48FA-887D-C51F299FA08A}" destId="{C9B68ABF-760E-46F2-BDB5-5238694634F7}" srcOrd="0" destOrd="0" presId="urn:microsoft.com/office/officeart/2018/2/layout/IconLabelList"/>
    <dgm:cxn modelId="{01A2434B-2595-4301-8556-F8CF3331723B}" type="presParOf" srcId="{C31B79D0-08AE-48FA-887D-C51F299FA08A}" destId="{305C8D21-9413-46AB-B765-2C7F1FCC0BAA}" srcOrd="1" destOrd="0" presId="urn:microsoft.com/office/officeart/2018/2/layout/IconLabelList"/>
    <dgm:cxn modelId="{6993F0CE-846D-46C4-9A38-90137DA1132C}" type="presParOf" srcId="{C31B79D0-08AE-48FA-887D-C51F299FA08A}" destId="{5217B430-C2FC-4114-85FF-BD44508CE81A}" srcOrd="2" destOrd="0" presId="urn:microsoft.com/office/officeart/2018/2/layout/IconLabelList"/>
    <dgm:cxn modelId="{F5767615-FAA4-4771-ACB3-14A538AE26DD}" type="presParOf" srcId="{452BB1E4-2F31-4E2A-AF86-21304E675661}" destId="{B91AB1B3-B176-4C8A-89AE-9C53CC660982}" srcOrd="1" destOrd="0" presId="urn:microsoft.com/office/officeart/2018/2/layout/IconLabelList"/>
    <dgm:cxn modelId="{9AE7E104-853C-4A20-BF3A-98413BA37C14}" type="presParOf" srcId="{452BB1E4-2F31-4E2A-AF86-21304E675661}" destId="{2EA3C92A-C5E8-4200-BD97-FAD7FCBC5FC2}" srcOrd="2" destOrd="0" presId="urn:microsoft.com/office/officeart/2018/2/layout/IconLabelList"/>
    <dgm:cxn modelId="{74BBF140-CFDD-4A46-8010-615AC26EF87A}" type="presParOf" srcId="{2EA3C92A-C5E8-4200-BD97-FAD7FCBC5FC2}" destId="{792CDE5D-F135-4C73-9A24-0A09788B46EF}" srcOrd="0" destOrd="0" presId="urn:microsoft.com/office/officeart/2018/2/layout/IconLabelList"/>
    <dgm:cxn modelId="{118FB49D-B620-442A-A2AB-A59D45729560}" type="presParOf" srcId="{2EA3C92A-C5E8-4200-BD97-FAD7FCBC5FC2}" destId="{4F56DA61-3529-4E2C-BA0A-EC8143E6E0F2}" srcOrd="1" destOrd="0" presId="urn:microsoft.com/office/officeart/2018/2/layout/IconLabelList"/>
    <dgm:cxn modelId="{D13221A2-EFE7-46B7-B61F-1A2AE550A8A8}" type="presParOf" srcId="{2EA3C92A-C5E8-4200-BD97-FAD7FCBC5FC2}" destId="{90FD05ED-0229-4A02-9AC3-6419D2F25C82}" srcOrd="2" destOrd="0" presId="urn:microsoft.com/office/officeart/2018/2/layout/IconLabelList"/>
    <dgm:cxn modelId="{AFDE75F9-40FA-4604-8304-6E5124DCAECD}" type="presParOf" srcId="{452BB1E4-2F31-4E2A-AF86-21304E675661}" destId="{2C61B1B7-C617-46BC-B73A-622C06316C18}" srcOrd="3" destOrd="0" presId="urn:microsoft.com/office/officeart/2018/2/layout/IconLabelList"/>
    <dgm:cxn modelId="{3336EBBC-388E-47FD-8F49-EE00E015BEB7}" type="presParOf" srcId="{452BB1E4-2F31-4E2A-AF86-21304E675661}" destId="{ECC4DEA5-23C2-4A0B-8BE5-620D91B22869}" srcOrd="4" destOrd="0" presId="urn:microsoft.com/office/officeart/2018/2/layout/IconLabelList"/>
    <dgm:cxn modelId="{4998486C-E6B8-4A4B-B117-2F206F32FAA7}" type="presParOf" srcId="{ECC4DEA5-23C2-4A0B-8BE5-620D91B22869}" destId="{07C4E304-C08A-4DF8-A972-AFAC44198360}" srcOrd="0" destOrd="0" presId="urn:microsoft.com/office/officeart/2018/2/layout/IconLabelList"/>
    <dgm:cxn modelId="{E025D43E-49C3-45DB-A220-A72BF4A65405}" type="presParOf" srcId="{ECC4DEA5-23C2-4A0B-8BE5-620D91B22869}" destId="{4534BCDA-7831-4C02-897C-AA4D4C75A3CA}" srcOrd="1" destOrd="0" presId="urn:microsoft.com/office/officeart/2018/2/layout/IconLabelList"/>
    <dgm:cxn modelId="{4DF709CB-8873-4B4E-AEFB-DE6F9246AA8C}" type="presParOf" srcId="{ECC4DEA5-23C2-4A0B-8BE5-620D91B22869}" destId="{903E523D-20E1-4920-A0E0-ECA1E25C0D30}" srcOrd="2" destOrd="0" presId="urn:microsoft.com/office/officeart/2018/2/layout/IconLabelList"/>
    <dgm:cxn modelId="{760751B9-D3BE-4C59-AA74-415DDFD063EE}" type="presParOf" srcId="{452BB1E4-2F31-4E2A-AF86-21304E675661}" destId="{6AD984E8-53AD-46E7-8D13-8DCB0CE2F785}" srcOrd="5" destOrd="0" presId="urn:microsoft.com/office/officeart/2018/2/layout/IconLabelList"/>
    <dgm:cxn modelId="{B20BE39C-9477-47F5-977C-0D30F4AF9010}" type="presParOf" srcId="{452BB1E4-2F31-4E2A-AF86-21304E675661}" destId="{805B2534-5AEC-466D-BB1D-DD6A0A7997B2}" srcOrd="6" destOrd="0" presId="urn:microsoft.com/office/officeart/2018/2/layout/IconLabelList"/>
    <dgm:cxn modelId="{8044CB21-9198-4A9D-BC5E-65CB5CB9F9FB}" type="presParOf" srcId="{805B2534-5AEC-466D-BB1D-DD6A0A7997B2}" destId="{DC5DCC51-4361-4E9C-9D8D-CA6905940115}" srcOrd="0" destOrd="0" presId="urn:microsoft.com/office/officeart/2018/2/layout/IconLabelList"/>
    <dgm:cxn modelId="{8937D883-3C54-47BF-9636-66BB3D11470C}" type="presParOf" srcId="{805B2534-5AEC-466D-BB1D-DD6A0A7997B2}" destId="{738C2F78-A60A-4112-89C0-F420113F1134}" srcOrd="1" destOrd="0" presId="urn:microsoft.com/office/officeart/2018/2/layout/IconLabelList"/>
    <dgm:cxn modelId="{1D3A9F2D-0D80-4CB9-9175-36184BAB8FCA}" type="presParOf" srcId="{805B2534-5AEC-466D-BB1D-DD6A0A7997B2}" destId="{DAC1B68C-939B-4A22-8251-B2057E6F7B45}" srcOrd="2" destOrd="0" presId="urn:microsoft.com/office/officeart/2018/2/layout/IconLabelList"/>
    <dgm:cxn modelId="{0141DC8A-B4D4-4636-816C-2A6D2B5AA5DA}" type="presParOf" srcId="{452BB1E4-2F31-4E2A-AF86-21304E675661}" destId="{02820D04-FF31-4D51-BCE8-D4617FBD3CAC}" srcOrd="7" destOrd="0" presId="urn:microsoft.com/office/officeart/2018/2/layout/IconLabelList"/>
    <dgm:cxn modelId="{BE0B9D2E-55D9-458E-947B-0DE3E0211418}" type="presParOf" srcId="{452BB1E4-2F31-4E2A-AF86-21304E675661}" destId="{7F88E04A-8BB6-441B-A485-C4E3802C3D0B}" srcOrd="8" destOrd="0" presId="urn:microsoft.com/office/officeart/2018/2/layout/IconLabelList"/>
    <dgm:cxn modelId="{F1D715C4-F35B-40A6-9DDB-3D98BD0A0F86}" type="presParOf" srcId="{7F88E04A-8BB6-441B-A485-C4E3802C3D0B}" destId="{C3C941F5-1E90-4E86-8FF4-BA1C8A126D89}" srcOrd="0" destOrd="0" presId="urn:microsoft.com/office/officeart/2018/2/layout/IconLabelList"/>
    <dgm:cxn modelId="{F08C91E0-0B4C-4B2F-A629-A4AC8B868154}" type="presParOf" srcId="{7F88E04A-8BB6-441B-A485-C4E3802C3D0B}" destId="{3B8AE437-124D-4336-8C38-8A37DE832CA8}" srcOrd="1" destOrd="0" presId="urn:microsoft.com/office/officeart/2018/2/layout/IconLabelList"/>
    <dgm:cxn modelId="{98EC8430-AEA3-4813-ADE0-3DCB614DD84D}" type="presParOf" srcId="{7F88E04A-8BB6-441B-A485-C4E3802C3D0B}" destId="{F6494A65-DD44-468B-86D2-85FA4160A112}" srcOrd="2" destOrd="0" presId="urn:microsoft.com/office/officeart/2018/2/layout/IconLabelList"/>
    <dgm:cxn modelId="{7BE8B7D9-210B-49E3-A983-4DD0C5837D84}" type="presParOf" srcId="{452BB1E4-2F31-4E2A-AF86-21304E675661}" destId="{DB2EDDE9-709D-4D8B-A0EF-2AE33855EB9C}" srcOrd="9" destOrd="0" presId="urn:microsoft.com/office/officeart/2018/2/layout/IconLabelList"/>
    <dgm:cxn modelId="{3D84EF70-FAC0-44CB-85E0-E6601C97D863}" type="presParOf" srcId="{452BB1E4-2F31-4E2A-AF86-21304E675661}" destId="{4792AE08-BCD5-44C4-B2F7-6EDF479E4E92}" srcOrd="10" destOrd="0" presId="urn:microsoft.com/office/officeart/2018/2/layout/IconLabelList"/>
    <dgm:cxn modelId="{F496F2CA-B839-424C-B34C-1677A1A56FE1}" type="presParOf" srcId="{4792AE08-BCD5-44C4-B2F7-6EDF479E4E92}" destId="{B590CEA3-C895-4E77-A6DD-EAC6671B5CA8}" srcOrd="0" destOrd="0" presId="urn:microsoft.com/office/officeart/2018/2/layout/IconLabelList"/>
    <dgm:cxn modelId="{BC8ADBFB-ABF3-47AC-8983-9EA2DB2F14DA}" type="presParOf" srcId="{4792AE08-BCD5-44C4-B2F7-6EDF479E4E92}" destId="{9D57F52C-262A-448C-825F-A82FCAD58296}" srcOrd="1" destOrd="0" presId="urn:microsoft.com/office/officeart/2018/2/layout/IconLabelList"/>
    <dgm:cxn modelId="{7A3F1D56-D197-4D43-BC28-8398A858D1C0}" type="presParOf" srcId="{4792AE08-BCD5-44C4-B2F7-6EDF479E4E92}" destId="{DA8DB715-1970-4FE5-9A56-218130927B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68ABF-760E-46F2-BDB5-5238694634F7}">
      <dsp:nvSpPr>
        <dsp:cNvPr id="0" name=""/>
        <dsp:cNvSpPr/>
      </dsp:nvSpPr>
      <dsp:spPr>
        <a:xfrm>
          <a:off x="421398" y="1309154"/>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17B430-C2FC-4114-85FF-BD44508CE81A}">
      <dsp:nvSpPr>
        <dsp:cNvPr id="0" name=""/>
        <dsp:cNvSpPr/>
      </dsp:nvSpPr>
      <dsp:spPr>
        <a:xfrm>
          <a:off x="841"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90000"/>
            </a:lnSpc>
            <a:spcBef>
              <a:spcPct val="0"/>
            </a:spcBef>
            <a:spcAft>
              <a:spcPct val="35000"/>
            </a:spcAft>
            <a:buNone/>
          </a:pPr>
          <a:r>
            <a:rPr lang="en-US" sz="1100" b="1" u="none" kern="1200" dirty="0"/>
            <a:t>To have made a survey with family and friends regarding their current health status,</a:t>
          </a:r>
          <a:r>
            <a:rPr lang="en-US" sz="1100" b="1" u="none" kern="1200" dirty="0">
              <a:latin typeface="Calibri Light" panose="020F0302020204030204"/>
            </a:rPr>
            <a:t> which I can use to get some insights of what the web dashboard should include.</a:t>
          </a:r>
          <a:endParaRPr lang="en-US" sz="1100" b="1" u="none" kern="1200" dirty="0"/>
        </a:p>
      </dsp:txBody>
      <dsp:txXfrm>
        <a:off x="841" y="2258418"/>
        <a:ext cx="1529296" cy="783764"/>
      </dsp:txXfrm>
    </dsp:sp>
    <dsp:sp modelId="{792CDE5D-F135-4C73-9A24-0A09788B46EF}">
      <dsp:nvSpPr>
        <dsp:cNvPr id="0" name=""/>
        <dsp:cNvSpPr/>
      </dsp:nvSpPr>
      <dsp:spPr>
        <a:xfrm>
          <a:off x="2218322" y="1309154"/>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D05ED-0229-4A02-9AC3-6419D2F25C82}">
      <dsp:nvSpPr>
        <dsp:cNvPr id="0" name=""/>
        <dsp:cNvSpPr/>
      </dsp:nvSpPr>
      <dsp:spPr>
        <a:xfrm>
          <a:off x="1797765"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Analyzing data visualization such as graphs, charts, etc.</a:t>
          </a:r>
          <a:endParaRPr lang="en-US" sz="1100" kern="1200" dirty="0"/>
        </a:p>
      </dsp:txBody>
      <dsp:txXfrm>
        <a:off x="1797765" y="2258418"/>
        <a:ext cx="1529296" cy="783764"/>
      </dsp:txXfrm>
    </dsp:sp>
    <dsp:sp modelId="{07C4E304-C08A-4DF8-A972-AFAC44198360}">
      <dsp:nvSpPr>
        <dsp:cNvPr id="0" name=""/>
        <dsp:cNvSpPr/>
      </dsp:nvSpPr>
      <dsp:spPr>
        <a:xfrm>
          <a:off x="4015246" y="1309154"/>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3E523D-20E1-4920-A0E0-ECA1E25C0D30}">
      <dsp:nvSpPr>
        <dsp:cNvPr id="0" name=""/>
        <dsp:cNvSpPr/>
      </dsp:nvSpPr>
      <dsp:spPr>
        <a:xfrm>
          <a:off x="3594689"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To implement real time updates regarding the overall facility of the web dashboard.</a:t>
          </a:r>
          <a:endParaRPr lang="en-US" sz="1100" kern="1200" dirty="0"/>
        </a:p>
      </dsp:txBody>
      <dsp:txXfrm>
        <a:off x="3594689" y="2258418"/>
        <a:ext cx="1529296" cy="783764"/>
      </dsp:txXfrm>
    </dsp:sp>
    <dsp:sp modelId="{DC5DCC51-4361-4E9C-9D8D-CA6905940115}">
      <dsp:nvSpPr>
        <dsp:cNvPr id="0" name=""/>
        <dsp:cNvSpPr/>
      </dsp:nvSpPr>
      <dsp:spPr>
        <a:xfrm>
          <a:off x="5812170" y="1309154"/>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1B68C-939B-4A22-8251-B2057E6F7B45}">
      <dsp:nvSpPr>
        <dsp:cNvPr id="0" name=""/>
        <dsp:cNvSpPr/>
      </dsp:nvSpPr>
      <dsp:spPr>
        <a:xfrm>
          <a:off x="5391613"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To evaluate the outcome by getting feedback from the users and improve the needed departments.</a:t>
          </a:r>
          <a:endParaRPr lang="en-US" sz="1100" kern="1200" dirty="0"/>
        </a:p>
      </dsp:txBody>
      <dsp:txXfrm>
        <a:off x="5391613" y="2258418"/>
        <a:ext cx="1529296" cy="783764"/>
      </dsp:txXfrm>
    </dsp:sp>
    <dsp:sp modelId="{C3C941F5-1E90-4E86-8FF4-BA1C8A126D89}">
      <dsp:nvSpPr>
        <dsp:cNvPr id="0" name=""/>
        <dsp:cNvSpPr/>
      </dsp:nvSpPr>
      <dsp:spPr>
        <a:xfrm>
          <a:off x="7609093" y="1309154"/>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494A65-DD44-468B-86D2-85FA4160A112}">
      <dsp:nvSpPr>
        <dsp:cNvPr id="0" name=""/>
        <dsp:cNvSpPr/>
      </dsp:nvSpPr>
      <dsp:spPr>
        <a:xfrm>
          <a:off x="7188537"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To reflect on the results and findings and provide support and help where needed.</a:t>
          </a:r>
          <a:endParaRPr lang="en-US" sz="1100" kern="1200" dirty="0"/>
        </a:p>
      </dsp:txBody>
      <dsp:txXfrm>
        <a:off x="7188537" y="2258418"/>
        <a:ext cx="1529296" cy="783764"/>
      </dsp:txXfrm>
    </dsp:sp>
    <dsp:sp modelId="{B590CEA3-C895-4E77-A6DD-EAC6671B5CA8}">
      <dsp:nvSpPr>
        <dsp:cNvPr id="0" name=""/>
        <dsp:cNvSpPr/>
      </dsp:nvSpPr>
      <dsp:spPr>
        <a:xfrm>
          <a:off x="9406017" y="1309154"/>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DB715-1970-4FE5-9A56-218130927B34}">
      <dsp:nvSpPr>
        <dsp:cNvPr id="0" name=""/>
        <dsp:cNvSpPr/>
      </dsp:nvSpPr>
      <dsp:spPr>
        <a:xfrm>
          <a:off x="8985461" y="2258418"/>
          <a:ext cx="1529296" cy="783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To meet the legal and regulatory requirements, such as that the web dashboard meets applicable laws and industry standards of the client.</a:t>
          </a:r>
          <a:endParaRPr lang="en-US" sz="1100" kern="1200" dirty="0"/>
        </a:p>
      </dsp:txBody>
      <dsp:txXfrm>
        <a:off x="8985461" y="2258418"/>
        <a:ext cx="1529296" cy="7837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720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340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263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264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083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212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177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7037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430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942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008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266573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1FEC590B-3306-47E9-BD67-97F3F76169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51" name="Color">
              <a:extLst>
                <a:ext uri="{FF2B5EF4-FFF2-40B4-BE49-F238E27FC236}">
                  <a16:creationId xmlns:a16="http://schemas.microsoft.com/office/drawing/2014/main" id="{54F87DBC-E43C-4CE4-A8C5-61E3D6819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Color">
              <a:extLst>
                <a:ext uri="{FF2B5EF4-FFF2-40B4-BE49-F238E27FC236}">
                  <a16:creationId xmlns:a16="http://schemas.microsoft.com/office/drawing/2014/main" id="{CD39A88A-7F84-4ACA-877B-E28BC26C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grpSp>
      <p:grpSp>
        <p:nvGrpSpPr>
          <p:cNvPr id="54" name="Group 53">
            <a:extLst>
              <a:ext uri="{FF2B5EF4-FFF2-40B4-BE49-F238E27FC236}">
                <a16:creationId xmlns:a16="http://schemas.microsoft.com/office/drawing/2014/main" id="{A47AAF5E-1692-48C9-98FB-6432BF0BC4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5" name="Freeform: Shape 54">
              <a:extLst>
                <a:ext uri="{FF2B5EF4-FFF2-40B4-BE49-F238E27FC236}">
                  <a16:creationId xmlns:a16="http://schemas.microsoft.com/office/drawing/2014/main" id="{5F36A26D-E71D-4663-B197-8B7BFA37A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6" name="Freeform: Shape 55">
              <a:extLst>
                <a:ext uri="{FF2B5EF4-FFF2-40B4-BE49-F238E27FC236}">
                  <a16:creationId xmlns:a16="http://schemas.microsoft.com/office/drawing/2014/main" id="{8A821CEB-DA96-4952-93B9-81F9C42BA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 name="Freeform: Shape 71">
              <a:extLst>
                <a:ext uri="{FF2B5EF4-FFF2-40B4-BE49-F238E27FC236}">
                  <a16:creationId xmlns:a16="http://schemas.microsoft.com/office/drawing/2014/main" id="{18C8EDE0-D69B-4F65-9AB7-DDE7EAD78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3" name="Freeform: Shape 72">
              <a:extLst>
                <a:ext uri="{FF2B5EF4-FFF2-40B4-BE49-F238E27FC236}">
                  <a16:creationId xmlns:a16="http://schemas.microsoft.com/office/drawing/2014/main" id="{546F0982-BF10-4BF6-842A-F631654F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9" name="Freeform: Shape 58">
              <a:extLst>
                <a:ext uri="{FF2B5EF4-FFF2-40B4-BE49-F238E27FC236}">
                  <a16:creationId xmlns:a16="http://schemas.microsoft.com/office/drawing/2014/main" id="{2B313509-2128-42CA-81B6-C9EC23E44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1589188C-E06E-4F8A-BDD1-02ADF140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4" name="Freeform: Shape 73">
              <a:extLst>
                <a:ext uri="{FF2B5EF4-FFF2-40B4-BE49-F238E27FC236}">
                  <a16:creationId xmlns:a16="http://schemas.microsoft.com/office/drawing/2014/main" id="{6B4E610F-FCD0-483F-B9F2-6DF2C28FE8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7834B38-2973-28C1-F847-4BD8DDC5651A}"/>
              </a:ext>
            </a:extLst>
          </p:cNvPr>
          <p:cNvSpPr>
            <a:spLocks noGrp="1"/>
          </p:cNvSpPr>
          <p:nvPr>
            <p:ph type="title"/>
          </p:nvPr>
        </p:nvSpPr>
        <p:spPr>
          <a:xfrm>
            <a:off x="789708" y="3075254"/>
            <a:ext cx="10558405" cy="791109"/>
          </a:xfrm>
        </p:spPr>
        <p:txBody>
          <a:bodyPr vert="horz" lIns="91440" tIns="45720" rIns="91440" bIns="45720" rtlCol="0" anchor="b">
            <a:normAutofit/>
          </a:bodyPr>
          <a:lstStyle/>
          <a:p>
            <a:pPr algn="ctr"/>
            <a:r>
              <a:rPr lang="en-US" sz="4800" dirty="0">
                <a:solidFill>
                  <a:schemeClr val="bg1"/>
                </a:solidFill>
              </a:rPr>
              <a:t>My Care</a:t>
            </a:r>
            <a:endParaRPr lang="en-US" sz="4800" kern="1200" dirty="0">
              <a:solidFill>
                <a:schemeClr val="bg1"/>
              </a:solidFill>
              <a:latin typeface="+mj-lt"/>
              <a:cs typeface="Calibri Light"/>
            </a:endParaRPr>
          </a:p>
        </p:txBody>
      </p:sp>
      <p:sp>
        <p:nvSpPr>
          <p:cNvPr id="4" name="Title 1">
            <a:extLst>
              <a:ext uri="{FF2B5EF4-FFF2-40B4-BE49-F238E27FC236}">
                <a16:creationId xmlns:a16="http://schemas.microsoft.com/office/drawing/2014/main" id="{9DE882F7-95D5-BF37-A093-950EF4AD0BBC}"/>
              </a:ext>
            </a:extLst>
          </p:cNvPr>
          <p:cNvSpPr txBox="1">
            <a:spLocks/>
          </p:cNvSpPr>
          <p:nvPr/>
        </p:nvSpPr>
        <p:spPr>
          <a:xfrm>
            <a:off x="819205" y="5562814"/>
            <a:ext cx="10558405" cy="496142"/>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bg1"/>
                </a:solidFill>
                <a:cs typeface="Calibri Light"/>
              </a:rPr>
              <a:t>Presented by Ilir Krijezi</a:t>
            </a:r>
          </a:p>
        </p:txBody>
      </p:sp>
    </p:spTree>
    <p:extLst>
      <p:ext uri="{BB962C8B-B14F-4D97-AF65-F5344CB8AC3E}">
        <p14:creationId xmlns:p14="http://schemas.microsoft.com/office/powerpoint/2010/main" val="3813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F5EC0AF-215E-CF66-BE40-925E3C839159}"/>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Research Focus</a:t>
            </a:r>
          </a:p>
        </p:txBody>
      </p:sp>
      <p:sp>
        <p:nvSpPr>
          <p:cNvPr id="18" name="Subtitle 2">
            <a:extLst>
              <a:ext uri="{FF2B5EF4-FFF2-40B4-BE49-F238E27FC236}">
                <a16:creationId xmlns:a16="http://schemas.microsoft.com/office/drawing/2014/main" id="{EF4D6EB6-7752-DC53-BA89-BDB1A579AB3B}"/>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1300" i="1"/>
              <a:t>The main theme of this research revolves around the pivotal role of web dashboards as catalysts for data-driven excellence. In the digital age, where data is prolific and complex, web dashboards have emerged as transformative tools that empower organizations and individuals to harness the full potential of data for improved decision-making and operational efficiency. This theme encompasses the following key aspects:</a:t>
            </a:r>
            <a:endParaRPr lang="en-US" sz="1300"/>
          </a:p>
          <a:p>
            <a:pPr indent="-228600" algn="l">
              <a:buFont typeface="Arial" panose="020B0604020202020204" pitchFamily="34" charset="0"/>
              <a:buChar char="•"/>
            </a:pPr>
            <a:r>
              <a:rPr lang="en-US" sz="1300" i="1"/>
              <a:t>Enhanced Data Visualization: Web dashboards serve as a medium to translate intricate data into clear, visual representations. By facilitating interactive data visualization, they enable users to quickly grasp insights and trends that might otherwise remain hidden within the data.</a:t>
            </a:r>
            <a:endParaRPr lang="en-US" sz="1300"/>
          </a:p>
          <a:p>
            <a:pPr indent="-228600" algn="l">
              <a:buFont typeface="Arial" panose="020B0604020202020204" pitchFamily="34" charset="0"/>
              <a:buChar char="•"/>
            </a:pPr>
            <a:r>
              <a:rPr lang="en-US" sz="1300" i="1"/>
              <a:t>Real-Time Insights: Web dashboards provide access to real-time or near-real-time data, enabling immediate responses to changing conditions. This dynamic aspect is crucial in sectors where timely decisions are critical, such as finance, healthcare, and e-commerce.</a:t>
            </a:r>
            <a:endParaRPr lang="en-US" sz="1300"/>
          </a:p>
          <a:p>
            <a:pPr indent="-228600" algn="l">
              <a:buFont typeface="Arial" panose="020B0604020202020204" pitchFamily="34" charset="0"/>
              <a:buChar char="•"/>
            </a:pPr>
            <a:r>
              <a:rPr lang="en-US" sz="1300" i="1"/>
              <a:t>Customization and Accessibility: Dashboards are highly customizable to cater to the specific needs and preferences of users. Moreover, their accessibility on various devices and platforms ensures that data insights are available at the users' convenience.</a:t>
            </a:r>
            <a:endParaRPr lang="en-US" sz="1300"/>
          </a:p>
          <a:p>
            <a:pPr indent="-228600" algn="l">
              <a:buFont typeface="Arial" panose="020B0604020202020204" pitchFamily="34" charset="0"/>
              <a:buChar char="•"/>
            </a:pPr>
            <a:r>
              <a:rPr lang="en-US" sz="1300" i="1"/>
              <a:t>Data Integration: Dashboards can integrate data from multiple sources, breaking down silos and providing a holistic view of an organization's or individual's data landscape. This integration is essential for comprehensive decision-making.</a:t>
            </a:r>
            <a:endParaRPr lang="en-US" sz="1300"/>
          </a:p>
          <a:p>
            <a:pPr indent="-228600" algn="l">
              <a:buFont typeface="Arial" panose="020B0604020202020204" pitchFamily="34" charset="0"/>
              <a:buChar char="•"/>
            </a:pPr>
            <a:r>
              <a:rPr lang="en-US" sz="1300" i="1"/>
              <a:t>Decision-Making Empowerment: Web dashboards empower users with the ability to track key performance indicators, monitor operations, and identify trends and anomalies. They facilitate data-driven decision-making, contributing to overall excellence in various domains.</a:t>
            </a:r>
            <a:endParaRPr lang="en-US" sz="1300"/>
          </a:p>
          <a:p>
            <a:pPr indent="-228600" algn="l">
              <a:buFont typeface="Arial" panose="020B0604020202020204" pitchFamily="34" charset="0"/>
              <a:buChar char="•"/>
            </a:pPr>
            <a:r>
              <a:rPr lang="en-US" sz="1300" i="1"/>
              <a:t>Collaboration and Communication: Dashboards promote collaboration and communication among stakeholders by allowing for data sharing, commentary, and collaboration features. This fosters teamwork and enables organizations to collectively derive insights from the data.</a:t>
            </a:r>
            <a:endParaRPr lang="en-US" sz="1300"/>
          </a:p>
          <a:p>
            <a:pPr indent="-228600" algn="l">
              <a:buFont typeface="Arial" panose="020B0604020202020204" pitchFamily="34" charset="0"/>
              <a:buChar char="•"/>
            </a:pPr>
            <a:endParaRPr lang="en-US" sz="1300"/>
          </a:p>
        </p:txBody>
      </p:sp>
      <p:sp>
        <p:nvSpPr>
          <p:cNvPr id="4" name="Date Placeholder 3">
            <a:extLst>
              <a:ext uri="{FF2B5EF4-FFF2-40B4-BE49-F238E27FC236}">
                <a16:creationId xmlns:a16="http://schemas.microsoft.com/office/drawing/2014/main" id="{1C781A8D-35CF-7ADF-9D95-E8E6B4844D87}"/>
              </a:ext>
            </a:extLst>
          </p:cNvPr>
          <p:cNvSpPr>
            <a:spLocks noGrp="1"/>
          </p:cNvSpPr>
          <p:nvPr>
            <p:ph type="dt" sz="half" idx="10"/>
          </p:nvPr>
        </p:nvSpPr>
        <p:spPr>
          <a:xfrm>
            <a:off x="8970264" y="6455664"/>
            <a:ext cx="2743200" cy="365125"/>
          </a:xfrm>
        </p:spPr>
        <p:txBody>
          <a:bodyPr vert="horz" lIns="91440" tIns="45720" rIns="91440" bIns="45720" rtlCol="0" anchor="ctr">
            <a:normAutofit/>
          </a:bodyPr>
          <a:lstStyle/>
          <a:p>
            <a:pPr algn="r">
              <a:spcAft>
                <a:spcPts val="600"/>
              </a:spcAft>
            </a:pPr>
            <a:fld id="{0F996519-E62D-4F8C-AE1E-36928EC7D15C}" type="datetime1">
              <a:rPr lang="en-US" sz="1100">
                <a:solidFill>
                  <a:schemeClr val="tx1">
                    <a:lumMod val="50000"/>
                    <a:lumOff val="50000"/>
                  </a:schemeClr>
                </a:solidFill>
              </a:rPr>
              <a:pPr algn="r">
                <a:spcAft>
                  <a:spcPts val="600"/>
                </a:spcAft>
              </a:pPr>
              <a:t>1/16/2024</a:t>
            </a:fld>
            <a:endParaRPr lang="en-US" sz="110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37354933-1EB9-3CA0-C7A0-C7690366B2B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6E91CC32-6A6B-4E2E-BBA1-6864F305DA26}"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spTree>
    <p:extLst>
      <p:ext uri="{BB962C8B-B14F-4D97-AF65-F5344CB8AC3E}">
        <p14:creationId xmlns:p14="http://schemas.microsoft.com/office/powerpoint/2010/main" val="283879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8D4A1EC-52DA-F5CB-BB9D-98FC56F2F354}"/>
              </a:ext>
            </a:extLst>
          </p:cNvPr>
          <p:cNvSpPr>
            <a:spLocks noGrp="1"/>
          </p:cNvSpPr>
          <p:nvPr>
            <p:ph type="title"/>
          </p:nvPr>
        </p:nvSpPr>
        <p:spPr>
          <a:xfrm>
            <a:off x="838200" y="365125"/>
            <a:ext cx="10515600" cy="1325563"/>
          </a:xfrm>
        </p:spPr>
        <p:txBody>
          <a:bodyPr>
            <a:normAutofit/>
          </a:bodyPr>
          <a:lstStyle/>
          <a:p>
            <a:pPr algn="ctr"/>
            <a:r>
              <a:rPr lang="en-US" dirty="0"/>
              <a:t>Introduction</a:t>
            </a:r>
          </a:p>
        </p:txBody>
      </p:sp>
      <p:sp>
        <p:nvSpPr>
          <p:cNvPr id="34" name="Content Placeholder 2">
            <a:extLst>
              <a:ext uri="{FF2B5EF4-FFF2-40B4-BE49-F238E27FC236}">
                <a16:creationId xmlns:a16="http://schemas.microsoft.com/office/drawing/2014/main" id="{78469A58-7580-1D9F-14EB-6F9CD55D5352}"/>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ctr">
              <a:buNone/>
            </a:pPr>
            <a:r>
              <a:rPr lang="en-US" sz="1500" i="1" dirty="0">
                <a:latin typeface="Calibri"/>
                <a:cs typeface="Calibri"/>
              </a:rPr>
              <a:t>This presentation is provided to help you understand the concept and simplicity of adding your healthcare data into a web dashboard and having a clear overview of the symptoms you have, rather than having to go over lines and lines in a sentence and getting overwhelmed with technical medical words.</a:t>
            </a:r>
            <a:endParaRPr lang="en-US"/>
          </a:p>
          <a:p>
            <a:pPr marL="0" indent="0" algn="ctr">
              <a:buNone/>
            </a:pPr>
            <a:endParaRPr lang="en-US" sz="1500" i="1">
              <a:latin typeface="Calibri"/>
              <a:cs typeface="Calibri"/>
            </a:endParaRPr>
          </a:p>
          <a:p>
            <a:pPr marL="0" indent="0" algn="ctr">
              <a:buNone/>
            </a:pPr>
            <a:r>
              <a:rPr lang="en-US" sz="1500" i="1" dirty="0">
                <a:latin typeface="Calibri"/>
                <a:cs typeface="Calibri"/>
              </a:rPr>
              <a:t>Problem Statement: I have decided to focus on this area, because after various background research with other web dashboard providers, I have concluded that there is a big lack in clear visualization, a very poor quality of overlay, leaving the user confused as to where to find things, no clear structure and guidance as to what the focus areas are like big graphs, statements and procedures, etc. and a big question mark of the user when it comes to the question what the next steps to act are.</a:t>
            </a:r>
          </a:p>
          <a:p>
            <a:pPr marL="0" indent="0" algn="ctr">
              <a:buNone/>
            </a:pPr>
            <a:endParaRPr lang="en-US" sz="1500" i="1">
              <a:latin typeface="Calibri"/>
              <a:cs typeface="Calibri"/>
            </a:endParaRPr>
          </a:p>
          <a:p>
            <a:pPr marL="0" indent="0" algn="ctr">
              <a:buNone/>
            </a:pPr>
            <a:r>
              <a:rPr lang="en-US" sz="1500" i="1" dirty="0">
                <a:latin typeface="Calibri"/>
                <a:cs typeface="Calibri"/>
              </a:rPr>
              <a:t>I have made the decision to create a web dashboard, with the aim that it provides:</a:t>
            </a:r>
          </a:p>
          <a:p>
            <a:pPr algn="ctr"/>
            <a:r>
              <a:rPr lang="en-US" sz="1500" i="1" dirty="0">
                <a:latin typeface="Calibri"/>
                <a:cs typeface="Calibri"/>
              </a:rPr>
              <a:t>Clear Visualization</a:t>
            </a:r>
          </a:p>
          <a:p>
            <a:pPr algn="ctr"/>
            <a:r>
              <a:rPr lang="en-US" sz="1500" i="1" dirty="0">
                <a:latin typeface="Calibri"/>
                <a:cs typeface="Calibri"/>
              </a:rPr>
              <a:t>A structure guiding the user around the System.</a:t>
            </a:r>
          </a:p>
          <a:p>
            <a:pPr algn="ctr"/>
            <a:r>
              <a:rPr lang="en-US" sz="1500" i="1" dirty="0">
                <a:latin typeface="Calibri"/>
                <a:cs typeface="Calibri"/>
              </a:rPr>
              <a:t>Accessibility: To provide clear overlay, so that users can confidently stroll through the System, knowing exactly where to find something and access it accordingly</a:t>
            </a:r>
          </a:p>
          <a:p>
            <a:pPr algn="ctr"/>
            <a:r>
              <a:rPr lang="en-US" sz="1500" i="1" dirty="0">
                <a:latin typeface="Calibri"/>
                <a:cs typeface="Calibri"/>
              </a:rPr>
              <a:t>Both easy to access, and some tips of what to do next</a:t>
            </a:r>
          </a:p>
        </p:txBody>
      </p:sp>
      <p:sp>
        <p:nvSpPr>
          <p:cNvPr id="4" name="Date Placeholder 3">
            <a:extLst>
              <a:ext uri="{FF2B5EF4-FFF2-40B4-BE49-F238E27FC236}">
                <a16:creationId xmlns:a16="http://schemas.microsoft.com/office/drawing/2014/main" id="{14F95FD8-6E70-C368-3C7B-86337A587594}"/>
              </a:ext>
            </a:extLst>
          </p:cNvPr>
          <p:cNvSpPr>
            <a:spLocks noGrp="1"/>
          </p:cNvSpPr>
          <p:nvPr>
            <p:ph type="dt" sz="half" idx="10"/>
          </p:nvPr>
        </p:nvSpPr>
        <p:spPr>
          <a:xfrm>
            <a:off x="838200" y="6356350"/>
            <a:ext cx="2743200" cy="365125"/>
          </a:xfrm>
        </p:spPr>
        <p:txBody>
          <a:bodyPr>
            <a:normAutofit/>
          </a:bodyPr>
          <a:lstStyle/>
          <a:p>
            <a:pPr>
              <a:spcAft>
                <a:spcPts val="600"/>
              </a:spcAft>
            </a:pPr>
            <a:fld id="{0F996519-E62D-4F8C-AE1E-36928EC7D15C}" type="datetime1">
              <a:rPr lang="en-US">
                <a:solidFill>
                  <a:schemeClr val="tx1"/>
                </a:solidFill>
              </a:rPr>
              <a:pPr>
                <a:spcAft>
                  <a:spcPts val="600"/>
                </a:spcAft>
              </a:pPr>
              <a:t>1/16/2024</a:t>
            </a:fld>
            <a:endParaRPr lang="en-US">
              <a:solidFill>
                <a:schemeClr val="tx1"/>
              </a:solidFill>
            </a:endParaRPr>
          </a:p>
        </p:txBody>
      </p:sp>
    </p:spTree>
    <p:extLst>
      <p:ext uri="{BB962C8B-B14F-4D97-AF65-F5344CB8AC3E}">
        <p14:creationId xmlns:p14="http://schemas.microsoft.com/office/powerpoint/2010/main" val="8050198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xEl>
                                              <p:pRg st="5" end="5"/>
                                            </p:txEl>
                                          </p:spTgt>
                                        </p:tgtEl>
                                        <p:attrNameLst>
                                          <p:attrName>style.visibility</p:attrName>
                                        </p:attrNameLst>
                                      </p:cBhvr>
                                      <p:to>
                                        <p:strVal val="visible"/>
                                      </p:to>
                                    </p:set>
                                    <p:animEffect transition="in" filter="fade">
                                      <p:cBhvr>
                                        <p:cTn id="7" dur="500"/>
                                        <p:tgtEl>
                                          <p:spTgt spid="3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xEl>
                                              <p:pRg st="6" end="6"/>
                                            </p:txEl>
                                          </p:spTgt>
                                        </p:tgtEl>
                                        <p:attrNameLst>
                                          <p:attrName>style.visibility</p:attrName>
                                        </p:attrNameLst>
                                      </p:cBhvr>
                                      <p:to>
                                        <p:strVal val="visible"/>
                                      </p:to>
                                    </p:set>
                                    <p:animEffect transition="in" filter="fade">
                                      <p:cBhvr>
                                        <p:cTn id="12" dur="500"/>
                                        <p:tgtEl>
                                          <p:spTgt spid="3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xEl>
                                              <p:pRg st="7" end="7"/>
                                            </p:txEl>
                                          </p:spTgt>
                                        </p:tgtEl>
                                        <p:attrNameLst>
                                          <p:attrName>style.visibility</p:attrName>
                                        </p:attrNameLst>
                                      </p:cBhvr>
                                      <p:to>
                                        <p:strVal val="visible"/>
                                      </p:to>
                                    </p:set>
                                    <p:animEffect transition="in" filter="fade">
                                      <p:cBhvr>
                                        <p:cTn id="17" dur="500"/>
                                        <p:tgtEl>
                                          <p:spTgt spid="3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xEl>
                                              <p:pRg st="8" end="8"/>
                                            </p:txEl>
                                          </p:spTgt>
                                        </p:tgtEl>
                                        <p:attrNameLst>
                                          <p:attrName>style.visibility</p:attrName>
                                        </p:attrNameLst>
                                      </p:cBhvr>
                                      <p:to>
                                        <p:strVal val="visible"/>
                                      </p:to>
                                    </p:set>
                                    <p:animEffect transition="in" filter="fade">
                                      <p:cBhvr>
                                        <p:cTn id="22" dur="500"/>
                                        <p:tgtEl>
                                          <p:spTgt spid="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82214A-AD7F-C443-7080-BB44FEEFE4B6}"/>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Aims and Objectives</a:t>
            </a:r>
          </a:p>
        </p:txBody>
      </p:sp>
      <p:sp>
        <p:nvSpPr>
          <p:cNvPr id="20" name="Rectangle 1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all painted with an arrow and a dartboard">
            <a:extLst>
              <a:ext uri="{FF2B5EF4-FFF2-40B4-BE49-F238E27FC236}">
                <a16:creationId xmlns:a16="http://schemas.microsoft.com/office/drawing/2014/main" id="{B4D3475B-22A8-6340-03FF-36829C7BB871}"/>
              </a:ext>
            </a:extLst>
          </p:cNvPr>
          <p:cNvPicPr>
            <a:picLocks noChangeAspect="1"/>
          </p:cNvPicPr>
          <p:nvPr/>
        </p:nvPicPr>
        <p:blipFill rotWithShape="1">
          <a:blip r:embed="rId2"/>
          <a:srcRect t="8958" r="-2" b="12298"/>
          <a:stretch/>
        </p:blipFill>
        <p:spPr>
          <a:xfrm>
            <a:off x="6920559" y="2384116"/>
            <a:ext cx="3737164" cy="2104054"/>
          </a:xfrm>
          <a:prstGeom prst="rect">
            <a:avLst/>
          </a:prstGeom>
        </p:spPr>
      </p:pic>
      <p:sp>
        <p:nvSpPr>
          <p:cNvPr id="4" name="Date Placeholder 3">
            <a:extLst>
              <a:ext uri="{FF2B5EF4-FFF2-40B4-BE49-F238E27FC236}">
                <a16:creationId xmlns:a16="http://schemas.microsoft.com/office/drawing/2014/main" id="{F878979D-E22B-5AB2-63BD-701B4ADC174C}"/>
              </a:ext>
            </a:extLst>
          </p:cNvPr>
          <p:cNvSpPr>
            <a:spLocks noGrp="1"/>
          </p:cNvSpPr>
          <p:nvPr>
            <p:ph type="dt" sz="half" idx="10"/>
          </p:nvPr>
        </p:nvSpPr>
        <p:spPr>
          <a:xfrm>
            <a:off x="8970264" y="6451600"/>
            <a:ext cx="2740875" cy="365125"/>
          </a:xfrm>
        </p:spPr>
        <p:txBody>
          <a:bodyPr>
            <a:normAutofit/>
          </a:bodyPr>
          <a:lstStyle/>
          <a:p>
            <a:pPr algn="r">
              <a:spcAft>
                <a:spcPts val="600"/>
              </a:spcAft>
            </a:pPr>
            <a:fld id="{0F996519-E62D-4F8C-AE1E-36928EC7D15C}" type="datetime1">
              <a:rPr lang="en-US" sz="1100">
                <a:solidFill>
                  <a:srgbClr val="FFFFFF"/>
                </a:solidFill>
              </a:rPr>
              <a:pPr algn="r">
                <a:spcAft>
                  <a:spcPts val="600"/>
                </a:spcAft>
              </a:pPr>
              <a:t>1/16/2024</a:t>
            </a:fld>
            <a:endParaRPr lang="en-US" sz="1100">
              <a:solidFill>
                <a:srgbClr val="FFFFFF"/>
              </a:solidFill>
            </a:endParaRPr>
          </a:p>
        </p:txBody>
      </p:sp>
    </p:spTree>
    <p:extLst>
      <p:ext uri="{BB962C8B-B14F-4D97-AF65-F5344CB8AC3E}">
        <p14:creationId xmlns:p14="http://schemas.microsoft.com/office/powerpoint/2010/main" val="261157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4B383-A270-9F4A-3FFC-EFE3FE10AF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Aims</a:t>
            </a:r>
          </a:p>
        </p:txBody>
      </p:sp>
      <p:sp>
        <p:nvSpPr>
          <p:cNvPr id="3" name="Content Placeholder 2">
            <a:extLst>
              <a:ext uri="{FF2B5EF4-FFF2-40B4-BE49-F238E27FC236}">
                <a16:creationId xmlns:a16="http://schemas.microsoft.com/office/drawing/2014/main" id="{A479FB1A-FB1B-BEC0-F2DC-0EF0175D3FCC}"/>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457200" indent="-457200"/>
            <a:r>
              <a:rPr lang="en-US" sz="2000" b="1"/>
              <a:t>Clear Visualization</a:t>
            </a:r>
            <a:endParaRPr lang="en-US" sz="2000" b="1">
              <a:cs typeface="Calibri"/>
            </a:endParaRPr>
          </a:p>
          <a:p>
            <a:pPr marL="457200" indent="-457200"/>
            <a:r>
              <a:rPr lang="en-US" sz="2000" b="1"/>
              <a:t>A structure guiding the user around the System.</a:t>
            </a:r>
          </a:p>
          <a:p>
            <a:pPr marL="457200" indent="-457200"/>
            <a:r>
              <a:rPr lang="en-US" sz="2000" b="1"/>
              <a:t>Accessibility: To provide clear overlay, so that users can confidently stroll through the System, knowing exactly where to find something and access it accordingly</a:t>
            </a:r>
          </a:p>
          <a:p>
            <a:pPr marL="457200" indent="-457200"/>
            <a:r>
              <a:rPr lang="en-US" sz="2000" b="1"/>
              <a:t>Both easy to access, and some tips of what to do next</a:t>
            </a:r>
          </a:p>
        </p:txBody>
      </p:sp>
      <p:sp>
        <p:nvSpPr>
          <p:cNvPr id="4" name="Date Placeholder 3">
            <a:extLst>
              <a:ext uri="{FF2B5EF4-FFF2-40B4-BE49-F238E27FC236}">
                <a16:creationId xmlns:a16="http://schemas.microsoft.com/office/drawing/2014/main" id="{60CCA09A-6A33-C0C5-854F-996CEC1F4810}"/>
              </a:ext>
            </a:extLst>
          </p:cNvPr>
          <p:cNvSpPr>
            <a:spLocks noGrp="1"/>
          </p:cNvSpPr>
          <p:nvPr>
            <p:ph type="dt" sz="half" idx="10"/>
          </p:nvPr>
        </p:nvSpPr>
        <p:spPr>
          <a:xfrm>
            <a:off x="8970264" y="6455664"/>
            <a:ext cx="2743200" cy="365125"/>
          </a:xfrm>
        </p:spPr>
        <p:txBody>
          <a:bodyPr>
            <a:normAutofit/>
          </a:bodyPr>
          <a:lstStyle/>
          <a:p>
            <a:pPr algn="r">
              <a:spcAft>
                <a:spcPts val="600"/>
              </a:spcAft>
            </a:pPr>
            <a:fld id="{0F996519-E62D-4F8C-AE1E-36928EC7D15C}" type="datetime1">
              <a:rPr lang="en-US" sz="1100">
                <a:solidFill>
                  <a:schemeClr val="tx1">
                    <a:lumMod val="50000"/>
                    <a:lumOff val="50000"/>
                  </a:schemeClr>
                </a:solidFill>
              </a:rPr>
              <a:pPr algn="r">
                <a:spcAft>
                  <a:spcPts val="600"/>
                </a:spcAft>
              </a:pPr>
              <a:t>1/16/2024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4662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CE2E64-C572-4760-BD13-198A4B477D4F}"/>
              </a:ext>
            </a:extLst>
          </p:cNvPr>
          <p:cNvPicPr>
            <a:picLocks noChangeAspect="1"/>
          </p:cNvPicPr>
          <p:nvPr/>
        </p:nvPicPr>
        <p:blipFill rotWithShape="1">
          <a:blip r:embed="rId2">
            <a:alphaModFix amt="35000"/>
          </a:blip>
          <a:srcRect t="21233" r="-2" b="3765"/>
          <a:stretch/>
        </p:blipFill>
        <p:spPr>
          <a:xfrm>
            <a:off x="20" y="10"/>
            <a:ext cx="12191980" cy="6857990"/>
          </a:xfrm>
          <a:prstGeom prst="rect">
            <a:avLst/>
          </a:prstGeom>
        </p:spPr>
      </p:pic>
      <p:sp>
        <p:nvSpPr>
          <p:cNvPr id="2" name="Title 1">
            <a:extLst>
              <a:ext uri="{FF2B5EF4-FFF2-40B4-BE49-F238E27FC236}">
                <a16:creationId xmlns:a16="http://schemas.microsoft.com/office/drawing/2014/main" id="{18EB9C16-D692-A4A0-63B4-CB01CE905967}"/>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Neue Haas Grotesk Text Pro"/>
                <a:cs typeface="Arial"/>
              </a:rPr>
              <a:t>Objectives</a:t>
            </a:r>
            <a:endParaRPr lang="en-US">
              <a:solidFill>
                <a:srgbClr val="FFFFFF"/>
              </a:solidFill>
            </a:endParaRPr>
          </a:p>
        </p:txBody>
      </p:sp>
      <p:sp>
        <p:nvSpPr>
          <p:cNvPr id="4" name="Date Placeholder 3">
            <a:extLst>
              <a:ext uri="{FF2B5EF4-FFF2-40B4-BE49-F238E27FC236}">
                <a16:creationId xmlns:a16="http://schemas.microsoft.com/office/drawing/2014/main" id="{D67CB0A9-8B25-A521-30FB-C541E4F83CAE}"/>
              </a:ext>
            </a:extLst>
          </p:cNvPr>
          <p:cNvSpPr>
            <a:spLocks noGrp="1"/>
          </p:cNvSpPr>
          <p:nvPr>
            <p:ph type="dt" sz="half" idx="10"/>
          </p:nvPr>
        </p:nvSpPr>
        <p:spPr>
          <a:xfrm>
            <a:off x="838200" y="6356350"/>
            <a:ext cx="2743200" cy="365125"/>
          </a:xfrm>
        </p:spPr>
        <p:txBody>
          <a:bodyPr>
            <a:normAutofit/>
          </a:bodyPr>
          <a:lstStyle/>
          <a:p>
            <a:pPr>
              <a:spcAft>
                <a:spcPts val="600"/>
              </a:spcAft>
            </a:pPr>
            <a:fld id="{0F996519-E62D-4F8C-AE1E-36928EC7D15C}" type="datetime1">
              <a:rPr lang="en-US">
                <a:solidFill>
                  <a:srgbClr val="FFFFFF"/>
                </a:solidFill>
              </a:rPr>
              <a:pPr>
                <a:spcAft>
                  <a:spcPts val="600"/>
                </a:spcAft>
              </a:pPr>
              <a:t>1/16/2024</a:t>
            </a:fld>
            <a:endParaRPr lang="en-US">
              <a:solidFill>
                <a:srgbClr val="FFFFFF"/>
              </a:solidFill>
            </a:endParaRPr>
          </a:p>
        </p:txBody>
      </p:sp>
      <p:graphicFrame>
        <p:nvGraphicFramePr>
          <p:cNvPr id="8" name="Content Placeholder 2">
            <a:extLst>
              <a:ext uri="{FF2B5EF4-FFF2-40B4-BE49-F238E27FC236}">
                <a16:creationId xmlns:a16="http://schemas.microsoft.com/office/drawing/2014/main" id="{F0CB0EF0-B328-BDA0-317C-8FAEC0BC6571}"/>
              </a:ext>
            </a:extLst>
          </p:cNvPr>
          <p:cNvGraphicFramePr>
            <a:graphicFrameLocks noGrp="1"/>
          </p:cNvGraphicFramePr>
          <p:nvPr>
            <p:ph idx="1"/>
            <p:extLst>
              <p:ext uri="{D42A27DB-BD31-4B8C-83A1-F6EECF244321}">
                <p14:modId xmlns:p14="http://schemas.microsoft.com/office/powerpoint/2010/main" val="8318627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37103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C287-72B4-6BC0-192F-5A42EE76C60B}"/>
              </a:ext>
            </a:extLst>
          </p:cNvPr>
          <p:cNvSpPr>
            <a:spLocks noGrp="1"/>
          </p:cNvSpPr>
          <p:nvPr>
            <p:ph type="ctrTitle"/>
          </p:nvPr>
        </p:nvSpPr>
        <p:spPr>
          <a:xfrm>
            <a:off x="308388" y="5331673"/>
            <a:ext cx="11508054" cy="1337079"/>
          </a:xfrm>
        </p:spPr>
        <p:txBody>
          <a:bodyPr anchor="ctr">
            <a:normAutofit/>
          </a:bodyPr>
          <a:lstStyle/>
          <a:p>
            <a:pPr algn="ctr"/>
            <a:r>
              <a:rPr lang="en-US" sz="4000" dirty="0"/>
              <a:t>Literature Review</a:t>
            </a:r>
            <a:endParaRPr lang="en-US"/>
          </a:p>
        </p:txBody>
      </p:sp>
      <p:sp>
        <p:nvSpPr>
          <p:cNvPr id="4" name="Date Placeholder 3">
            <a:extLst>
              <a:ext uri="{FF2B5EF4-FFF2-40B4-BE49-F238E27FC236}">
                <a16:creationId xmlns:a16="http://schemas.microsoft.com/office/drawing/2014/main" id="{A09E136F-A2A2-9068-446E-5E79B767859B}"/>
              </a:ext>
            </a:extLst>
          </p:cNvPr>
          <p:cNvSpPr>
            <a:spLocks noGrp="1"/>
          </p:cNvSpPr>
          <p:nvPr>
            <p:ph type="dt" sz="half" idx="10"/>
          </p:nvPr>
        </p:nvSpPr>
        <p:spPr/>
        <p:txBody>
          <a:bodyPr>
            <a:normAutofit/>
          </a:bodyPr>
          <a:lstStyle/>
          <a:p>
            <a:pPr>
              <a:spcAft>
                <a:spcPts val="600"/>
              </a:spcAft>
            </a:pPr>
            <a:fld id="{0F996519-E62D-4F8C-AE1E-36928EC7D15C}" type="datetime1">
              <a:rPr lang="en-US">
                <a:solidFill>
                  <a:srgbClr val="FFFFFF"/>
                </a:solidFill>
              </a:rPr>
              <a:pPr>
                <a:spcAft>
                  <a:spcPts val="600"/>
                </a:spcAft>
              </a:pPr>
              <a:t>1/16/2024</a:t>
            </a:fld>
            <a:endParaRPr lang="en-US">
              <a:solidFill>
                <a:srgbClr val="FFFFFF"/>
              </a:solidFill>
            </a:endParaRPr>
          </a:p>
        </p:txBody>
      </p:sp>
      <p:pic>
        <p:nvPicPr>
          <p:cNvPr id="7" name="Picture 6" descr="Close up of book pages">
            <a:extLst>
              <a:ext uri="{FF2B5EF4-FFF2-40B4-BE49-F238E27FC236}">
                <a16:creationId xmlns:a16="http://schemas.microsoft.com/office/drawing/2014/main" id="{DC5D0022-99CA-5EA6-D97C-C195936B01CA}"/>
              </a:ext>
            </a:extLst>
          </p:cNvPr>
          <p:cNvPicPr>
            <a:picLocks noChangeAspect="1"/>
          </p:cNvPicPr>
          <p:nvPr/>
        </p:nvPicPr>
        <p:blipFill rotWithShape="1">
          <a:blip r:embed="rId2"/>
          <a:srcRect t="27214" r="-2" b="16535"/>
          <a:stretch/>
        </p:blipFill>
        <p:spPr>
          <a:xfrm>
            <a:off x="20" y="10"/>
            <a:ext cx="12191979" cy="5143490"/>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a:noFill/>
        </p:spPr>
      </p:pic>
    </p:spTree>
    <p:extLst>
      <p:ext uri="{BB962C8B-B14F-4D97-AF65-F5344CB8AC3E}">
        <p14:creationId xmlns:p14="http://schemas.microsoft.com/office/powerpoint/2010/main" val="27587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E325E4-412C-1D2D-12D9-BFEABCC45A7A}"/>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b="1" dirty="0">
                <a:ea typeface="+mn-lt"/>
                <a:cs typeface="+mn-lt"/>
              </a:rPr>
              <a:t>"The lack of accessibility across the web has been a documented problem, from government websites, to social media, to productivity tools. Various studies highlight the intricate relationship between accessibility and usability and its impact on screen reader users’ navigation of the web." - Danyang Fan (29 March 2023),</a:t>
            </a:r>
            <a:r>
              <a:rPr lang="en-US" sz="2000" b="1" dirty="0"/>
              <a:t> 'The Accessibility of Data Visualizations on the Web for Screen Reader Users: Practices and Experiences During COVID-19', </a:t>
            </a:r>
            <a:r>
              <a:rPr lang="en-US" sz="2000" b="1" dirty="0">
                <a:ea typeface="+mn-lt"/>
                <a:cs typeface="+mn-lt"/>
              </a:rPr>
              <a:t>ACM Transactions on Accessible Computing, </a:t>
            </a:r>
            <a:r>
              <a:rPr lang="en-US" sz="2000" b="1" dirty="0"/>
              <a:t>Article</a:t>
            </a:r>
            <a:r>
              <a:rPr lang="en-US" sz="2000" b="1" dirty="0">
                <a:ea typeface="+mn-lt"/>
                <a:cs typeface="+mn-lt"/>
              </a:rPr>
              <a:t> No.: 4pp 1–29</a:t>
            </a:r>
          </a:p>
          <a:p>
            <a:pPr marL="0" indent="0">
              <a:buNone/>
            </a:pPr>
            <a:endParaRPr lang="en-US" sz="2000" b="1" dirty="0">
              <a:cs typeface="Calibri"/>
            </a:endParaRPr>
          </a:p>
          <a:p>
            <a:pPr marL="0" indent="0">
              <a:buNone/>
            </a:pPr>
            <a:endParaRPr lang="en-US" sz="2000" b="1" dirty="0">
              <a:cs typeface="Calibri"/>
            </a:endParaRPr>
          </a:p>
          <a:p>
            <a:pPr marL="0" indent="0">
              <a:buNone/>
            </a:pPr>
            <a:endParaRPr lang="en-US" sz="2000" b="1" dirty="0">
              <a:cs typeface="Calibri"/>
            </a:endParaRPr>
          </a:p>
        </p:txBody>
      </p:sp>
    </p:spTree>
    <p:extLst>
      <p:ext uri="{BB962C8B-B14F-4D97-AF65-F5344CB8AC3E}">
        <p14:creationId xmlns:p14="http://schemas.microsoft.com/office/powerpoint/2010/main" val="256985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Sample being pipetted into a petri dish">
            <a:extLst>
              <a:ext uri="{FF2B5EF4-FFF2-40B4-BE49-F238E27FC236}">
                <a16:creationId xmlns:a16="http://schemas.microsoft.com/office/drawing/2014/main" id="{F84C6224-A71F-D687-479A-F01C00433A1A}"/>
              </a:ext>
            </a:extLst>
          </p:cNvPr>
          <p:cNvPicPr>
            <a:picLocks noChangeAspect="1"/>
          </p:cNvPicPr>
          <p:nvPr/>
        </p:nvPicPr>
        <p:blipFill rotWithShape="1">
          <a:blip r:embed="rId2"/>
          <a:srcRect t="18669" r="-2" b="6085"/>
          <a:stretch/>
        </p:blipFill>
        <p:spPr>
          <a:xfrm>
            <a:off x="20" y="1"/>
            <a:ext cx="12191979" cy="6858000"/>
          </a:xfrm>
          <a:prstGeom prst="rect">
            <a:avLst/>
          </a:prstGeom>
          <a:noFill/>
        </p:spPr>
      </p:pic>
      <p:sp>
        <p:nvSpPr>
          <p:cNvPr id="2" name="Title 1">
            <a:extLst>
              <a:ext uri="{FF2B5EF4-FFF2-40B4-BE49-F238E27FC236}">
                <a16:creationId xmlns:a16="http://schemas.microsoft.com/office/drawing/2014/main" id="{939FE595-AA1B-7515-543E-21018059C6AC}"/>
              </a:ext>
            </a:extLst>
          </p:cNvPr>
          <p:cNvSpPr>
            <a:spLocks noGrp="1"/>
          </p:cNvSpPr>
          <p:nvPr>
            <p:ph type="ctrTitle"/>
          </p:nvPr>
        </p:nvSpPr>
        <p:spPr>
          <a:xfrm>
            <a:off x="335603" y="3354103"/>
            <a:ext cx="11490670" cy="689703"/>
          </a:xfrm>
        </p:spPr>
        <p:txBody>
          <a:bodyPr anchor="t">
            <a:normAutofit fontScale="90000"/>
          </a:bodyPr>
          <a:lstStyle/>
          <a:p>
            <a:pPr algn="ctr"/>
            <a:r>
              <a:rPr lang="en-US" sz="4800" dirty="0">
                <a:solidFill>
                  <a:srgbClr val="FFFFFF"/>
                </a:solidFill>
              </a:rPr>
              <a:t>Analysis, Design and Specification</a:t>
            </a:r>
            <a:endParaRPr lang="en-US"/>
          </a:p>
        </p:txBody>
      </p:sp>
      <p:sp>
        <p:nvSpPr>
          <p:cNvPr id="4" name="Date Placeholder 3">
            <a:extLst>
              <a:ext uri="{FF2B5EF4-FFF2-40B4-BE49-F238E27FC236}">
                <a16:creationId xmlns:a16="http://schemas.microsoft.com/office/drawing/2014/main" id="{D904C7BB-7664-B47F-97ED-54A7822750DB}"/>
              </a:ext>
            </a:extLst>
          </p:cNvPr>
          <p:cNvSpPr>
            <a:spLocks noGrp="1"/>
          </p:cNvSpPr>
          <p:nvPr>
            <p:ph type="dt" sz="half" idx="10"/>
          </p:nvPr>
        </p:nvSpPr>
        <p:spPr/>
        <p:txBody>
          <a:bodyPr>
            <a:normAutofit/>
          </a:bodyPr>
          <a:lstStyle/>
          <a:p>
            <a:pPr>
              <a:spcAft>
                <a:spcPts val="600"/>
              </a:spcAft>
            </a:pPr>
            <a:fld id="{0F996519-E62D-4F8C-AE1E-36928EC7D15C}" type="datetime1">
              <a:rPr lang="en-US">
                <a:solidFill>
                  <a:srgbClr val="FFFFFF"/>
                </a:solidFill>
              </a:rPr>
              <a:pPr>
                <a:spcAft>
                  <a:spcPts val="600"/>
                </a:spcAft>
              </a:pPr>
              <a:t>1/16/2024</a:t>
            </a:fld>
            <a:endParaRPr lang="en-US">
              <a:solidFill>
                <a:srgbClr val="FFFFFF"/>
              </a:solidFill>
            </a:endParaRPr>
          </a:p>
        </p:txBody>
      </p:sp>
    </p:spTree>
    <p:extLst>
      <p:ext uri="{BB962C8B-B14F-4D97-AF65-F5344CB8AC3E}">
        <p14:creationId xmlns:p14="http://schemas.microsoft.com/office/powerpoint/2010/main" val="60210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10">
            <a:extLst>
              <a:ext uri="{FF2B5EF4-FFF2-40B4-BE49-F238E27FC236}">
                <a16:creationId xmlns:a16="http://schemas.microsoft.com/office/drawing/2014/main" id="{E9810265-1A29-54A5-F1D8-3F61B4393C41}"/>
              </a:ext>
            </a:extLst>
          </p:cNvPr>
          <p:cNvSpPr>
            <a:spLocks noGrp="1"/>
          </p:cNvSpPr>
          <p:nvPr>
            <p:ph idx="1"/>
          </p:nvPr>
        </p:nvSpPr>
        <p:spPr>
          <a:xfrm>
            <a:off x="329579" y="658887"/>
            <a:ext cx="3025303" cy="5546047"/>
          </a:xfrm>
        </p:spPr>
        <p:txBody>
          <a:bodyPr vert="horz" lIns="91440" tIns="45720" rIns="91440" bIns="45720" rtlCol="0" anchor="ctr">
            <a:normAutofit/>
          </a:bodyPr>
          <a:lstStyle/>
          <a:p>
            <a:pPr marL="0" indent="0">
              <a:buNone/>
            </a:pPr>
            <a:r>
              <a:rPr lang="en-US" sz="2000" dirty="0">
                <a:solidFill>
                  <a:schemeClr val="bg1"/>
                </a:solidFill>
                <a:cs typeface="Calibri"/>
              </a:rPr>
              <a:t>Use Case</a:t>
            </a:r>
          </a:p>
        </p:txBody>
      </p:sp>
      <p:pic>
        <p:nvPicPr>
          <p:cNvPr id="7" name="Content Placeholder 6" descr="A screenshot of a computer&#10;&#10;Description automatically generated">
            <a:extLst>
              <a:ext uri="{FF2B5EF4-FFF2-40B4-BE49-F238E27FC236}">
                <a16:creationId xmlns:a16="http://schemas.microsoft.com/office/drawing/2014/main" id="{A04BCF78-7DCD-6BF6-C214-96D389F0D5B5}"/>
              </a:ext>
            </a:extLst>
          </p:cNvPr>
          <p:cNvPicPr>
            <a:picLocks noChangeAspect="1"/>
          </p:cNvPicPr>
          <p:nvPr/>
        </p:nvPicPr>
        <p:blipFill rotWithShape="1">
          <a:blip r:embed="rId2"/>
          <a:srcRect l="1654" r="2" b="2"/>
          <a:stretch/>
        </p:blipFill>
        <p:spPr>
          <a:xfrm>
            <a:off x="4036095" y="487620"/>
            <a:ext cx="8084294" cy="5725307"/>
          </a:xfrm>
          <a:prstGeom prst="rect">
            <a:avLst/>
          </a:prstGeom>
        </p:spPr>
      </p:pic>
      <p:sp>
        <p:nvSpPr>
          <p:cNvPr id="4" name="Date Placeholder 3">
            <a:extLst>
              <a:ext uri="{FF2B5EF4-FFF2-40B4-BE49-F238E27FC236}">
                <a16:creationId xmlns:a16="http://schemas.microsoft.com/office/drawing/2014/main" id="{BBF2282A-0AF7-B010-E5A0-CEF1807D462B}"/>
              </a:ext>
            </a:extLst>
          </p:cNvPr>
          <p:cNvSpPr>
            <a:spLocks noGrp="1"/>
          </p:cNvSpPr>
          <p:nvPr>
            <p:ph type="dt" sz="half" idx="10"/>
          </p:nvPr>
        </p:nvSpPr>
        <p:spPr>
          <a:xfrm>
            <a:off x="8970264" y="6455664"/>
            <a:ext cx="2743200" cy="365125"/>
          </a:xfrm>
        </p:spPr>
        <p:txBody>
          <a:bodyPr>
            <a:normAutofit/>
          </a:bodyPr>
          <a:lstStyle/>
          <a:p>
            <a:pPr algn="r">
              <a:spcAft>
                <a:spcPts val="600"/>
              </a:spcAft>
            </a:pPr>
            <a:fld id="{0F996519-E62D-4F8C-AE1E-36928EC7D15C}" type="datetime1">
              <a:rPr lang="en-US" sz="1100">
                <a:solidFill>
                  <a:schemeClr val="tx1">
                    <a:lumMod val="50000"/>
                    <a:lumOff val="50000"/>
                  </a:schemeClr>
                </a:solidFill>
              </a:rPr>
              <a:pPr algn="r">
                <a:spcAft>
                  <a:spcPts val="600"/>
                </a:spcAft>
              </a:pPr>
              <a:t>1/16/2024</a:t>
            </a:fld>
            <a:endParaRPr lang="en-US" sz="1100">
              <a:solidFill>
                <a:schemeClr val="tx1">
                  <a:lumMod val="50000"/>
                  <a:lumOff val="50000"/>
                </a:schemeClr>
              </a:solidFill>
            </a:endParaRPr>
          </a:p>
        </p:txBody>
      </p:sp>
    </p:spTree>
    <p:extLst>
      <p:ext uri="{BB962C8B-B14F-4D97-AF65-F5344CB8AC3E}">
        <p14:creationId xmlns:p14="http://schemas.microsoft.com/office/powerpoint/2010/main" val="2991813136"/>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My Care</vt:lpstr>
      <vt:lpstr>Introduction</vt:lpstr>
      <vt:lpstr>Aims and Objectives</vt:lpstr>
      <vt:lpstr>Aims</vt:lpstr>
      <vt:lpstr>Objectives</vt:lpstr>
      <vt:lpstr>Literature Review</vt:lpstr>
      <vt:lpstr>PowerPoint Presentation</vt:lpstr>
      <vt:lpstr>Analysis, Design and Specification</vt:lpstr>
      <vt:lpstr>PowerPoint Presentation</vt:lpstr>
      <vt:lpstr>Research Focus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524</cp:revision>
  <dcterms:created xsi:type="dcterms:W3CDTF">2023-12-07T08:57:52Z</dcterms:created>
  <dcterms:modified xsi:type="dcterms:W3CDTF">2024-01-16T10:35:27Z</dcterms:modified>
</cp:coreProperties>
</file>