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6" r:id="rId8"/>
    <p:sldId id="264" r:id="rId9"/>
    <p:sldId id="258" r:id="rId10"/>
    <p:sldId id="270" r:id="rId11"/>
    <p:sldId id="265" r:id="rId12"/>
    <p:sldId id="267" r:id="rId13"/>
    <p:sldId id="268" r:id="rId14"/>
    <p:sldId id="272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1907-3E73-68B3-C4BF-80E74FEE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28280-AB5A-9A99-0487-34243349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4A5A-B53D-7F86-DDC7-38D87946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9017D-171F-051B-CDA1-FFEFB790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58E50-A62A-17F0-36CF-7B54B3B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1A14-2942-C6CC-1A3A-FC2FB1B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0A1E-7572-28FD-B91B-B62265B0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F3D2-8345-7E8B-4CFD-30C9EFB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E34C-DF71-98B0-1993-0ECD175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E861-E5F0-105F-442C-4739786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6C20-7DDA-CD64-F17D-22BD3227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84216-0920-DE91-E3D8-475E1898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50FA5-CE32-8706-ACBE-263D50B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4E198-6CAF-17DE-025F-35CCCCF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C2045-D623-5483-A7A3-389B86B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D33F-C851-B576-31CF-1CEF1B4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29B1F-017C-150B-1B27-2308333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9374-668F-19D1-3142-39EA51A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EDB1-3216-1A37-750B-E34FC9C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1464C-DB4D-E564-B216-56ED142D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75E6-54A5-92C7-0BC0-2A37653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81E39-9F2A-7953-91CE-7E5CEA97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4E7A-73B3-5326-7803-1909F2E9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373-3151-4295-C6C5-761C531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DE3A-8A97-D3E1-A665-4A3E5B9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A5E5-B1E8-A2CB-56FE-06A779A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910C5-F869-582B-6ADA-B678B430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C1D94-DE85-DEEA-0CEB-963B905F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E4450-08D2-AB8D-9132-A357561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E3D1E-CA53-DA09-E7F4-F1AC15D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2C4CB-FEB1-45CA-9966-1549AA5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B78A-606E-A685-B8B4-6D3B171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F66C-27FF-557B-4AA2-EFC11CDF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CA6ED-344C-1F31-9538-4EE31728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39931-F31A-18A3-CBFF-90F9B08B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1E17B-4B1A-3C91-C685-A14EE36F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9AF19-6819-9AA6-618B-13902C6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AC363-DA4F-2B7C-E1FC-2BD0255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7DB46-FD2F-2863-85EC-E0D7AF29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F456-74BF-DA00-20AC-380339F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4FA02-A9DC-7577-B872-F7831296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CE724-48D4-4D78-8B08-84A56A2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ED99D-002F-0B5A-285F-1265B1D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EDA4B-C9B6-9F19-901F-E0E4095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1B3F4-94B2-98EB-F820-2011E509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869BA-FA35-6304-B103-08392F9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7D2C6-8AF9-0ACF-A7F5-3986F3F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33FF6-6466-486A-86B0-7155B86C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74C2-1511-AE64-3DFE-5BA95990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B8185-F608-CFBD-E5C0-13809BD5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90CBB-9A4E-C1E4-9BB8-EF8D132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3982-8384-3409-0AD4-45B0C7E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2A0D-BDF9-79BC-B777-4F0B8E9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FCB56-C83E-5742-FBBB-6FCBC67B8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9D702-1D36-059B-B86F-F18377D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9F74-B8B7-E643-26B1-3286ACAF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8F22-58A7-BD76-1E1A-82D2067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A208-7E21-A1EE-D2EF-FB218CC8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63D21-1D21-45D1-2F09-A1E30D9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4C56-CD6F-C001-9F65-8120801F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631D9-3CE3-8735-2D35-E12A57C4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D554-5D0D-A5DB-C471-34A901D0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B7C0A-CC65-8858-69A2-F2A84D8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528A-4AF9-824B-F8EA-9C84DC5D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基于热电效应的热机设计与热力学第二定律验证实验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ABA5A-7ADD-F0F4-FEE1-8C4B1A998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设计性实验“热力学第二定律”期末答辩</a:t>
            </a:r>
            <a:endParaRPr lang="en-US" altLang="zh-CN" dirty="0"/>
          </a:p>
          <a:p>
            <a:r>
              <a:rPr lang="zh-CN" altLang="en-US" dirty="0"/>
              <a:t>戴鹏辉  杨舒云</a:t>
            </a:r>
            <a:endParaRPr lang="en-US" altLang="zh-CN" dirty="0"/>
          </a:p>
          <a:p>
            <a:r>
              <a:rPr lang="en-US" altLang="zh-CN" dirty="0"/>
              <a:t>July 4,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2543D-930B-B3CC-EB9B-71574495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9" y="1690688"/>
            <a:ext cx="11012861" cy="4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132B-6C83-6578-26A6-86F35508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01C7F-0863-85F2-6DE9-CAEDC2CE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02CD-DD05-859E-3053-AABD3E1B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D12FB-5DCF-0649-EBAE-23E5111A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" y="1690688"/>
            <a:ext cx="10433154" cy="1656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1A1C0-65D8-7744-7FA9-4FE8F9A3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6" y="3970522"/>
            <a:ext cx="10352587" cy="17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D385-BE93-C3C9-E079-96EC761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9A1975-1BC2-087A-6BA6-B25FA0CA7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6"/>
          <a:stretch/>
        </p:blipFill>
        <p:spPr>
          <a:xfrm>
            <a:off x="2221042" y="1690688"/>
            <a:ext cx="7749915" cy="30437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9945B7-B30B-14F7-71EA-8D7D1168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8" y="4734430"/>
            <a:ext cx="9661161" cy="1333058"/>
          </a:xfrm>
          <a:prstGeom prst="rect">
            <a:avLst/>
          </a:prstGeom>
        </p:spPr>
      </p:pic>
      <p:sp>
        <p:nvSpPr>
          <p:cNvPr id="13" name="图文框 12">
            <a:extLst>
              <a:ext uri="{FF2B5EF4-FFF2-40B4-BE49-F238E27FC236}">
                <a16:creationId xmlns:a16="http://schemas.microsoft.com/office/drawing/2014/main" id="{8FF83EAD-8EB7-CAF9-E5B8-AA50A43A1E83}"/>
              </a:ext>
            </a:extLst>
          </p:cNvPr>
          <p:cNvSpPr/>
          <p:nvPr/>
        </p:nvSpPr>
        <p:spPr>
          <a:xfrm>
            <a:off x="2413416" y="1551482"/>
            <a:ext cx="7352676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F1A69488-4717-F3D3-2CDE-6D4B559E4191}"/>
              </a:ext>
            </a:extLst>
          </p:cNvPr>
          <p:cNvSpPr/>
          <p:nvPr/>
        </p:nvSpPr>
        <p:spPr>
          <a:xfrm>
            <a:off x="4137285" y="3674022"/>
            <a:ext cx="4242218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4B6D6F6-207C-E0E5-C79B-F8049050D818}"/>
              </a:ext>
            </a:extLst>
          </p:cNvPr>
          <p:cNvSpPr/>
          <p:nvPr/>
        </p:nvSpPr>
        <p:spPr>
          <a:xfrm rot="6694379">
            <a:off x="1617903" y="3316381"/>
            <a:ext cx="2644056" cy="1595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DBD6E1C-6C06-17C8-5B95-398E7840A8A8}"/>
              </a:ext>
            </a:extLst>
          </p:cNvPr>
          <p:cNvSpPr/>
          <p:nvPr/>
        </p:nvSpPr>
        <p:spPr>
          <a:xfrm rot="6694379" flipV="1">
            <a:off x="5594532" y="4435319"/>
            <a:ext cx="562475" cy="1748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文框 18">
            <a:extLst>
              <a:ext uri="{FF2B5EF4-FFF2-40B4-BE49-F238E27FC236}">
                <a16:creationId xmlns:a16="http://schemas.microsoft.com/office/drawing/2014/main" id="{D01A1F21-B984-28DE-E8B3-05BFEDF24DB1}"/>
              </a:ext>
            </a:extLst>
          </p:cNvPr>
          <p:cNvSpPr/>
          <p:nvPr/>
        </p:nvSpPr>
        <p:spPr>
          <a:xfrm>
            <a:off x="6131529" y="4708974"/>
            <a:ext cx="801422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>
            <a:extLst>
              <a:ext uri="{FF2B5EF4-FFF2-40B4-BE49-F238E27FC236}">
                <a16:creationId xmlns:a16="http://schemas.microsoft.com/office/drawing/2014/main" id="{5D51934A-32E8-573C-0824-E86D3CC88F55}"/>
              </a:ext>
            </a:extLst>
          </p:cNvPr>
          <p:cNvSpPr/>
          <p:nvPr/>
        </p:nvSpPr>
        <p:spPr>
          <a:xfrm>
            <a:off x="7551846" y="4687665"/>
            <a:ext cx="221424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>
            <a:extLst>
              <a:ext uri="{FF2B5EF4-FFF2-40B4-BE49-F238E27FC236}">
                <a16:creationId xmlns:a16="http://schemas.microsoft.com/office/drawing/2014/main" id="{65D6A38D-BBFD-B748-E5E4-D947ACE0F4C3}"/>
              </a:ext>
            </a:extLst>
          </p:cNvPr>
          <p:cNvSpPr/>
          <p:nvPr/>
        </p:nvSpPr>
        <p:spPr>
          <a:xfrm>
            <a:off x="1265417" y="5562116"/>
            <a:ext cx="362137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59B09548-91AA-3072-67AE-893F19BE954F}"/>
              </a:ext>
            </a:extLst>
          </p:cNvPr>
          <p:cNvSpPr/>
          <p:nvPr/>
        </p:nvSpPr>
        <p:spPr>
          <a:xfrm rot="20784164">
            <a:off x="2354510" y="2328625"/>
            <a:ext cx="4896431" cy="1580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176C536A-0A38-F8A7-30F8-9CD47D4937BB}"/>
              </a:ext>
            </a:extLst>
          </p:cNvPr>
          <p:cNvSpPr/>
          <p:nvPr/>
        </p:nvSpPr>
        <p:spPr>
          <a:xfrm>
            <a:off x="7663980" y="990600"/>
            <a:ext cx="2129132" cy="1174750"/>
          </a:xfrm>
          <a:prstGeom prst="halfFrame">
            <a:avLst>
              <a:gd name="adj1" fmla="val 20360"/>
              <a:gd name="adj2" fmla="val 18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1DC4F600-8CEC-682D-2F67-9C4FD1D05820}"/>
              </a:ext>
            </a:extLst>
          </p:cNvPr>
          <p:cNvSpPr/>
          <p:nvPr/>
        </p:nvSpPr>
        <p:spPr>
          <a:xfrm rot="5400000">
            <a:off x="8616079" y="993983"/>
            <a:ext cx="1167990" cy="1174750"/>
          </a:xfrm>
          <a:prstGeom prst="halfFrame">
            <a:avLst>
              <a:gd name="adj1" fmla="val 20360"/>
              <a:gd name="adj2" fmla="val 192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7C4A4-51E5-6985-6EE4-6DE77E86B4E8}"/>
              </a:ext>
            </a:extLst>
          </p:cNvPr>
          <p:cNvSpPr txBox="1"/>
          <p:nvPr/>
        </p:nvSpPr>
        <p:spPr>
          <a:xfrm>
            <a:off x="838200" y="417195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增大注入系统的能量，减小散热</a:t>
            </a:r>
          </a:p>
        </p:txBody>
      </p:sp>
    </p:spTree>
    <p:extLst>
      <p:ext uri="{BB962C8B-B14F-4D97-AF65-F5344CB8AC3E}">
        <p14:creationId xmlns:p14="http://schemas.microsoft.com/office/powerpoint/2010/main" val="346460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01689-ADED-27E0-F970-0198DAE5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58"/>
          </a:xfrm>
        </p:spPr>
        <p:txBody>
          <a:bodyPr/>
          <a:lstStyle/>
          <a:p>
            <a:r>
              <a:rPr lang="zh-CN" altLang="en-US" dirty="0"/>
              <a:t>优化热机效率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F654A-CB0A-7D5D-CAAD-08332952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98" y="1144584"/>
            <a:ext cx="7972801" cy="45617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89E8A7-FD44-390E-A0C1-A4A60B80A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0" y="5706343"/>
            <a:ext cx="8334375" cy="10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F149C41-245A-E14E-82CE-A307F4EA03F4}"/>
              </a:ext>
            </a:extLst>
          </p:cNvPr>
          <p:cNvSpPr/>
          <p:nvPr/>
        </p:nvSpPr>
        <p:spPr>
          <a:xfrm rot="3199697">
            <a:off x="2063357" y="3010638"/>
            <a:ext cx="1220348" cy="1517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28CC8D-7F17-7945-80EC-51D56875F248}"/>
                  </a:ext>
                </a:extLst>
              </p:cNvPr>
              <p:cNvSpPr txBox="1"/>
              <p:nvPr/>
            </p:nvSpPr>
            <p:spPr>
              <a:xfrm>
                <a:off x="1333256" y="3669377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28CC8D-7F17-7945-80EC-51D56875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6" y="3669377"/>
                <a:ext cx="3214919" cy="1005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BA0EA704-5A21-3571-EA0D-981CC5C138F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3" t="76339" r="40841" b="16464"/>
          <a:stretch/>
        </p:blipFill>
        <p:spPr>
          <a:xfrm>
            <a:off x="1402194" y="4894936"/>
            <a:ext cx="3077040" cy="69941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EE7EAA5C-A9C8-2A98-64E9-463D53798728}"/>
              </a:ext>
            </a:extLst>
          </p:cNvPr>
          <p:cNvSpPr/>
          <p:nvPr/>
        </p:nvSpPr>
        <p:spPr>
          <a:xfrm>
            <a:off x="3572478" y="4913987"/>
            <a:ext cx="828071" cy="6994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77D89-BE7A-A142-B45F-7FA87786A5E9}"/>
              </a:ext>
            </a:extLst>
          </p:cNvPr>
          <p:cNvSpPr txBox="1"/>
          <p:nvPr/>
        </p:nvSpPr>
        <p:spPr>
          <a:xfrm>
            <a:off x="467310" y="59690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输入功率恒定，增大温差</a:t>
            </a:r>
          </a:p>
        </p:txBody>
      </p:sp>
    </p:spTree>
    <p:extLst>
      <p:ext uri="{BB962C8B-B14F-4D97-AF65-F5344CB8AC3E}">
        <p14:creationId xmlns:p14="http://schemas.microsoft.com/office/powerpoint/2010/main" val="131187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352D-522A-4228-E12C-E1212B9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问题：冷端风扇散热功率太小，温度下不去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2B4E5-01E4-87B4-5420-C6DA88A2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6" y="1838325"/>
            <a:ext cx="5649714" cy="42389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40C5D-5398-0577-FD3E-3A7886A2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6" y="1838324"/>
            <a:ext cx="5649713" cy="4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进一步考虑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1492250" y="1690688"/>
            <a:ext cx="73661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有大量热量并没有注入热机</a:t>
            </a:r>
            <a:r>
              <a:rPr lang="en-US" altLang="zh-CN" sz="2800" dirty="0"/>
              <a:t>——</a:t>
            </a:r>
            <a:r>
              <a:rPr lang="zh-CN" altLang="en-US" sz="2800" dirty="0"/>
              <a:t>加热早餐；</a:t>
            </a:r>
            <a:endParaRPr lang="en-US" altLang="zh-CN" sz="2800" dirty="0"/>
          </a:p>
          <a:p>
            <a:endParaRPr lang="en-US" altLang="zh-CN" sz="3600" dirty="0"/>
          </a:p>
          <a:p>
            <a:r>
              <a:rPr lang="zh-CN" altLang="en-US" sz="2800" dirty="0"/>
              <a:t>整个热机被置于保温材料中，温度又下不去。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7D6EB-4A10-4447-2864-D6E6FA1B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3431071"/>
            <a:ext cx="4195563" cy="3147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A0A356-3412-B9E1-3281-6CF62F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17130" r="48465" b="20959"/>
          <a:stretch/>
        </p:blipFill>
        <p:spPr>
          <a:xfrm>
            <a:off x="7138002" y="3430035"/>
            <a:ext cx="3440734" cy="31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进一步考虑：热电堆的集成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838200" y="165893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两个顶部热电偶结的温度为</a:t>
            </a:r>
            <a:r>
              <a:rPr lang="en-US" altLang="zh-CN" sz="2800" dirty="0"/>
              <a:t>T1</a:t>
            </a:r>
            <a:r>
              <a:rPr lang="zh-CN" altLang="en-US" sz="2800" dirty="0"/>
              <a:t>，而两个底部的热电偶结的温度为</a:t>
            </a:r>
            <a:r>
              <a:rPr lang="en-US" altLang="zh-CN" sz="2800" dirty="0"/>
              <a:t>T2</a:t>
            </a:r>
            <a:r>
              <a:rPr lang="zh-CN" altLang="en-US" sz="2800" dirty="0"/>
              <a:t>。热电堆的输出电压 </a:t>
            </a:r>
            <a:r>
              <a:rPr lang="en-US" altLang="zh-CN" sz="2800" dirty="0"/>
              <a:t>ΔV </a:t>
            </a:r>
            <a:r>
              <a:rPr lang="zh-CN" altLang="en-US" sz="2800" dirty="0"/>
              <a:t>与热电偶连接层和热电偶结对数量的温差 </a:t>
            </a:r>
            <a:r>
              <a:rPr lang="en-US" altLang="zh-CN" sz="2800" dirty="0"/>
              <a:t>ΔT </a:t>
            </a:r>
            <a:r>
              <a:rPr lang="zh-CN" altLang="en-US" sz="2800" dirty="0"/>
              <a:t>或 </a:t>
            </a:r>
            <a:r>
              <a:rPr lang="en-US" altLang="zh-CN" sz="2800" dirty="0"/>
              <a:t>T1 - T2 </a:t>
            </a:r>
            <a:r>
              <a:rPr lang="zh-CN" altLang="en-US" sz="2800" dirty="0"/>
              <a:t>成正比。热电堆电压输出也与通过热阻层的热通量</a:t>
            </a:r>
            <a:r>
              <a:rPr lang="en-US" altLang="zh-CN" sz="2800" dirty="0"/>
              <a:t>q</a:t>
            </a:r>
            <a:r>
              <a:rPr lang="zh-CN" altLang="en-US" sz="2800" dirty="0"/>
              <a:t>成正比。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D22D0D-D7F9-69B0-8F55-70D5A5E1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68" y="3348149"/>
            <a:ext cx="6163063" cy="34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8059-BC59-6223-0919-E51A1F0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热机搭建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D77B4-76C5-7732-D110-F308F6E2B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0" r="45352" b="-3165"/>
          <a:stretch/>
        </p:blipFill>
        <p:spPr>
          <a:xfrm>
            <a:off x="6096000" y="551872"/>
            <a:ext cx="4995087" cy="5754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801964-7336-90F9-D95A-E77D6EED5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3" y="1512454"/>
            <a:ext cx="3563272" cy="47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B087-6120-F29E-CDE5-DB2C3398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热电堆集成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50096-E94A-20B0-4C26-BB080ACC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3012"/>
            <a:ext cx="4587140" cy="3441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A647D3-9D30-16C3-72BB-EEC5A2B2DC95}"/>
              </a:ext>
            </a:extLst>
          </p:cNvPr>
          <p:cNvSpPr txBox="1"/>
          <p:nvPr/>
        </p:nvSpPr>
        <p:spPr>
          <a:xfrm>
            <a:off x="838200" y="1690688"/>
            <a:ext cx="926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第二个“热机”制冷</a:t>
            </a:r>
            <a:r>
              <a:rPr lang="en-US" altLang="zh-CN" sz="2000" dirty="0"/>
              <a:t>——</a:t>
            </a:r>
            <a:r>
              <a:rPr lang="zh-CN" altLang="en-US" sz="2000" dirty="0"/>
              <a:t>缺少第二个风扇</a:t>
            </a:r>
            <a:r>
              <a:rPr lang="en-US" altLang="zh-CN" sz="2000" dirty="0"/>
              <a:t>——</a:t>
            </a:r>
            <a:r>
              <a:rPr lang="zh-CN" altLang="en-US" sz="2000" dirty="0"/>
              <a:t>采用</a:t>
            </a:r>
            <a:r>
              <a:rPr lang="en-US" altLang="zh-CN" sz="2000" dirty="0"/>
              <a:t>Peltier</a:t>
            </a:r>
            <a:r>
              <a:rPr lang="zh-CN" altLang="en-US" sz="2000" dirty="0"/>
              <a:t>效应</a:t>
            </a:r>
            <a:r>
              <a:rPr lang="en-US" altLang="zh-CN" sz="2000" dirty="0"/>
              <a:t>——</a:t>
            </a:r>
            <a:r>
              <a:rPr lang="zh-CN" altLang="en-US" sz="2000" dirty="0"/>
              <a:t>但是散热有问题！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E022D2-CD21-115B-72E7-917E49C3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3012"/>
            <a:ext cx="458714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1DB8-2409-73BE-3E77-FDEDED0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探究：串联与并联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81DA53-8747-96F6-D9B3-867600AC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986"/>
            <a:ext cx="3567315" cy="4853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9A8987-FA6D-055D-0470-6A13D708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36" y="1696729"/>
            <a:ext cx="6392364" cy="4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B4AFB-E6E0-CF6F-DDBB-897F0CA6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31D3F7-7B42-B70C-BAE2-DD740359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99800"/>
              </p:ext>
            </p:extLst>
          </p:nvPr>
        </p:nvGraphicFramePr>
        <p:xfrm>
          <a:off x="1645372" y="1588689"/>
          <a:ext cx="3650528" cy="4371346"/>
        </p:xfrm>
        <a:graphic>
          <a:graphicData uri="http://schemas.openxmlformats.org/drawingml/2006/table">
            <a:tbl>
              <a:tblPr/>
              <a:tblGrid>
                <a:gridCol w="912632">
                  <a:extLst>
                    <a:ext uri="{9D8B030D-6E8A-4147-A177-3AD203B41FA5}">
                      <a16:colId xmlns:a16="http://schemas.microsoft.com/office/drawing/2014/main" val="2348256094"/>
                    </a:ext>
                  </a:extLst>
                </a:gridCol>
                <a:gridCol w="912632">
                  <a:extLst>
                    <a:ext uri="{9D8B030D-6E8A-4147-A177-3AD203B41FA5}">
                      <a16:colId xmlns:a16="http://schemas.microsoft.com/office/drawing/2014/main" val="4058292431"/>
                    </a:ext>
                  </a:extLst>
                </a:gridCol>
                <a:gridCol w="912632">
                  <a:extLst>
                    <a:ext uri="{9D8B030D-6E8A-4147-A177-3AD203B41FA5}">
                      <a16:colId xmlns:a16="http://schemas.microsoft.com/office/drawing/2014/main" val="2658086041"/>
                    </a:ext>
                  </a:extLst>
                </a:gridCol>
                <a:gridCol w="912632">
                  <a:extLst>
                    <a:ext uri="{9D8B030D-6E8A-4147-A177-3AD203B41FA5}">
                      <a16:colId xmlns:a16="http://schemas.microsoft.com/office/drawing/2014/main" val="4191943776"/>
                    </a:ext>
                  </a:extLst>
                </a:gridCol>
              </a:tblGrid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U/V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I/mA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P/mW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RL/ohm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62375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1.613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15.746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25.401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0.102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008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1.609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16.819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27.065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0.096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15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1.606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17.390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27.921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0.092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3361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1.598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18.795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30.028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0.085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069551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1.587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20.400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32.369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0.078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18310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1.585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21.979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34.841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0.072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84136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23.479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36.822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0.067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95831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1.573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25.209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39.664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0.062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6989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1.560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26.802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41.816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0.058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4356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1.528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28.053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42.870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0.054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86240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1.528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29.868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45.648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0.051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04515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31.355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47.316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79109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1.499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dirty="0">
                          <a:effectLst/>
                        </a:rPr>
                        <a:t>32.926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49.342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1046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1.500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34.744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52.100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78044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1.471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35.697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52.512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50362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1.457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37.326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54.389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233681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1.454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38.788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56.394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915390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1.450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42.491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61.620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580671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1.421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47.268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67.167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0068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1.403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52.019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72.967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0.027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064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1.371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56.877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77.963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0.024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760409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1.331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62.918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83.768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0.021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861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1.297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67.255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87.222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191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1.258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72.160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90.759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8195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1.205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77.587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93.518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57569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1.174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86.331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101.324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034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1.123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93.031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104.485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82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1.089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102.532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111.613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6947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1.032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109.689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113.208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dirty="0">
                          <a:effectLst/>
                        </a:rPr>
                        <a:t>0.009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0424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0.935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124.590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116.507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0.008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1008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0.839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139.205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116.852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0.006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3530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0.750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157.794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118.355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0.005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70617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0.584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186.116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108.761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dirty="0">
                          <a:effectLst/>
                        </a:rPr>
                        <a:t>0.003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19668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21839A2-270E-664C-A13F-F47A5F8D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1825624"/>
            <a:ext cx="26905494" cy="344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30CE55-2CA1-E049-9B07-F03FE25C1505}"/>
              </a:ext>
            </a:extLst>
          </p:cNvPr>
          <p:cNvSpPr txBox="1"/>
          <p:nvPr/>
        </p:nvSpPr>
        <p:spPr>
          <a:xfrm>
            <a:off x="3019230" y="6025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串联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79B404-40AD-52B2-9BFD-98F7D43F1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62955"/>
              </p:ext>
            </p:extLst>
          </p:nvPr>
        </p:nvGraphicFramePr>
        <p:xfrm>
          <a:off x="7093818" y="1588689"/>
          <a:ext cx="3175000" cy="42164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18178179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182307824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870241028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6881017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U/V (</a:t>
                      </a:r>
                      <a:r>
                        <a:rPr lang="zh-CN" altLang="en-US" sz="1000">
                          <a:effectLst/>
                        </a:rPr>
                        <a:t>调整后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I/mA (</a:t>
                      </a:r>
                      <a:r>
                        <a:rPr lang="zh-CN" altLang="en-US" sz="1000">
                          <a:effectLst/>
                        </a:rPr>
                        <a:t>并联调整后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P/mW (</a:t>
                      </a:r>
                      <a:r>
                        <a:rPr lang="zh-CN" altLang="en-US" sz="1000">
                          <a:effectLst/>
                        </a:rPr>
                        <a:t>并联调整后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RL/ohm (</a:t>
                      </a:r>
                      <a:r>
                        <a:rPr lang="zh-CN" altLang="en-US" sz="1000">
                          <a:effectLst/>
                        </a:rPr>
                        <a:t>并联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321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1.031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18.008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18.567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51.218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64206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1.019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19.199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19.564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47.851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39787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1.024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19.874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20.351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46.123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12228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1.020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21.473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21.902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42.494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22307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23.340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23.713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38.889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213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1.014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25.113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25.465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36.054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10814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1.006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26.876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27.037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33.411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669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0.996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28.747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28.632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31.176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306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0.986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30.552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30.124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29.064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9369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0.981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32.124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31.514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27.240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7206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0.601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142.616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85.712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3.756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2570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0.535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159.516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85.341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3.016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94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0.474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180.087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85.361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2.378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98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0.372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212.941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79.214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1.567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92372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F46D1E33-3CE0-CAD4-387F-88CB670F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893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7EF9E-4367-5D1B-DDEB-822ED5253163}"/>
              </a:ext>
            </a:extLst>
          </p:cNvPr>
          <p:cNvSpPr txBox="1"/>
          <p:nvPr/>
        </p:nvSpPr>
        <p:spPr>
          <a:xfrm>
            <a:off x="8229912" y="59400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并联</a:t>
            </a:r>
          </a:p>
        </p:txBody>
      </p:sp>
    </p:spTree>
    <p:extLst>
      <p:ext uri="{BB962C8B-B14F-4D97-AF65-F5344CB8AC3E}">
        <p14:creationId xmlns:p14="http://schemas.microsoft.com/office/powerpoint/2010/main" val="187184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D0A7-C740-546A-B380-CED37BF9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外输出特性：串联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42891E-C17E-8A8C-6123-B35774D5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49" y="1355971"/>
            <a:ext cx="7964301" cy="5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7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E3530-DCE9-0148-9783-74DA82A4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外输出特性：并联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F33BE-51BB-2C02-F693-5207F778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37" y="1610840"/>
            <a:ext cx="6528925" cy="51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167B-CF9D-0F67-DDD1-44C153A6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4155E0-FE39-DB24-6CC3-0DF54E948F16}"/>
              </a:ext>
            </a:extLst>
          </p:cNvPr>
          <p:cNvSpPr txBox="1"/>
          <p:nvPr/>
        </p:nvSpPr>
        <p:spPr>
          <a:xfrm>
            <a:off x="615950" y="1573716"/>
            <a:ext cx="4806950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由于期末备考时间紧张，截止到答辩时我们仍有许多数据处理方面的工作没有做，我们会在实验报告中详细地展示它们。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FAA51-98F3-742C-A0D7-53D597CE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5" t="5772" r="16347" b="1490"/>
          <a:stretch/>
        </p:blipFill>
        <p:spPr>
          <a:xfrm>
            <a:off x="6588126" y="1247775"/>
            <a:ext cx="465590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3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2256E4-C43C-AB4F-CA15-D2062228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91509"/>
            <a:ext cx="11068050" cy="22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/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/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CAC48-3D17-2359-0BD8-69CD38DE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560523" cy="4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196F1-E003-AFAA-F6BC-32EECE1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" y="1690687"/>
            <a:ext cx="5914252" cy="452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/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0.00612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6.12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/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1.08935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/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CF4CA-7BBF-8097-C6A5-12E670AD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5" y="1690688"/>
            <a:ext cx="5715535" cy="4688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=6.032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=48.160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9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=6.069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=0.0485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00E1DC5-F64F-3B4E-4BDD-40E31A36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" y="1690688"/>
            <a:ext cx="54866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E810D-B6EF-6F73-A0BF-61EA86AD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B9410-30B6-28E6-C441-D1B45584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560</Words>
  <Application>Microsoft Office PowerPoint</Application>
  <PresentationFormat>宽屏</PresentationFormat>
  <Paragraphs>247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基于热电效应的热机设计与热力学第二定律验证实验 </vt:lpstr>
      <vt:lpstr>热机搭建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PowerPoint 演示文稿</vt:lpstr>
      <vt:lpstr>PowerPoint 演示文稿</vt:lpstr>
      <vt:lpstr>实验过程—热机外负载特性曲线测量</vt:lpstr>
      <vt:lpstr>PowerPoint 演示文稿</vt:lpstr>
      <vt:lpstr>回顾实验计划</vt:lpstr>
      <vt:lpstr>回顾实验计划</vt:lpstr>
      <vt:lpstr>优化热机效率</vt:lpstr>
      <vt:lpstr>优化热机效率</vt:lpstr>
      <vt:lpstr>优化热机效率</vt:lpstr>
      <vt:lpstr>问题：冷端风扇散热功率太小，温度下不去</vt:lpstr>
      <vt:lpstr>进一步考虑</vt:lpstr>
      <vt:lpstr>进一步考虑：热电堆的集成</vt:lpstr>
      <vt:lpstr>热电堆集成</vt:lpstr>
      <vt:lpstr>探究：串联与并联</vt:lpstr>
      <vt:lpstr>实验数据</vt:lpstr>
      <vt:lpstr>外输出特性：串联</vt:lpstr>
      <vt:lpstr>外输出特性：并联</vt:lpstr>
      <vt:lpstr>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鹏辉 戴</dc:creator>
  <cp:lastModifiedBy>舒云 杨</cp:lastModifiedBy>
  <cp:revision>3</cp:revision>
  <dcterms:created xsi:type="dcterms:W3CDTF">2024-07-03T11:46:41Z</dcterms:created>
  <dcterms:modified xsi:type="dcterms:W3CDTF">2024-07-04T02:59:39Z</dcterms:modified>
</cp:coreProperties>
</file>