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83" r:id="rId5"/>
    <p:sldId id="270" r:id="rId6"/>
    <p:sldId id="260" r:id="rId7"/>
    <p:sldId id="262" r:id="rId8"/>
    <p:sldId id="261" r:id="rId9"/>
    <p:sldId id="259" r:id="rId10"/>
    <p:sldId id="266" r:id="rId11"/>
    <p:sldId id="273" r:id="rId12"/>
    <p:sldId id="272" r:id="rId13"/>
    <p:sldId id="271" r:id="rId14"/>
    <p:sldId id="274" r:id="rId15"/>
    <p:sldId id="275" r:id="rId16"/>
    <p:sldId id="276" r:id="rId17"/>
    <p:sldId id="277" r:id="rId18"/>
    <p:sldId id="280" r:id="rId19"/>
    <p:sldId id="281" r:id="rId20"/>
    <p:sldId id="284" r:id="rId21"/>
    <p:sldId id="282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81907-3E73-68B3-C4BF-80E74FEE5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E28280-AB5A-9A99-0487-342433499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04A5A-B53D-7F86-DDC7-38D87946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9017D-171F-051B-CDA1-FFEFB790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58E50-A62A-17F0-36CF-7B54B3BA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3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71A14-2942-C6CC-1A3A-FC2FB1BF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340A1E-7572-28FD-B91B-B62265B0A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3F3D2-8345-7E8B-4CFD-30C9EFB5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FE34C-DF71-98B0-1993-0ECD1756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E861-E5F0-105F-442C-47397869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5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506C20-7DDA-CD64-F17D-22BD32277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84216-0920-DE91-E3D8-475E1898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50FA5-CE32-8706-ACBE-263D50B1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4E198-6CAF-17DE-025F-35CCCCF0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C2045-D623-5483-A7A3-389B86B8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1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0D33F-C851-B576-31CF-1CEF1B4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29B1F-017C-150B-1B27-23083339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09374-668F-19D1-3142-39EA51A3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9EDB1-3216-1A37-750B-E34FC9C7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1464C-DB4D-E564-B216-56ED142D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775E6-54A5-92C7-0BC0-2A376533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81E39-9F2A-7953-91CE-7E5CEA97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D4E7A-73B3-5326-7803-1909F2E9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0D373-3151-4295-C6C5-761C531B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BDE3A-8A97-D3E1-A665-4A3E5B95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6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FA5E5-B1E8-A2CB-56FE-06A779A6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910C5-F869-582B-6ADA-B678B4306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C1D94-DE85-DEEA-0CEB-963B905FB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7E4450-08D2-AB8D-9132-A3575612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5E3D1E-CA53-DA09-E7F4-F1AC15DF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2C4CB-FEB1-45CA-9966-1549AA55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4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CB78A-606E-A685-B8B4-6D3B171D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F66C-27FF-557B-4AA2-EFC11CDF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5CA6ED-344C-1F31-9538-4EE317286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739931-F31A-18A3-CBFF-90F9B08B3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21E17B-4B1A-3C91-C685-A14EE36F0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29AF19-6819-9AA6-618B-13902C60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1AC363-DA4F-2B7C-E1FC-2BD0255F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27DB46-FD2F-2863-85EC-E0D7AF29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6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FF456-74BF-DA00-20AC-380339FC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84FA02-A9DC-7577-B872-F7831296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3CE724-48D4-4D78-8B08-84A56A23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3ED99D-002F-0B5A-285F-1265B1D2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23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9EDA4B-C9B6-9F19-901F-E0E40952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51B3F4-94B2-98EB-F820-2011E509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5869BA-FA35-6304-B103-08392F9D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5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7D2C6-8AF9-0ACF-A7F5-3986F3F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33FF6-6466-486A-86B0-7155B86C5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A74C2-1511-AE64-3DFE-5BA959909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B8185-F608-CFBD-E5C0-13809BD5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90CBB-9A4E-C1E4-9BB8-EF8D1324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73982-8384-3409-0AD4-45B0C7E4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08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92A0D-BDF9-79BC-B777-4F0B8E9C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CFCB56-C83E-5742-FBBB-6FCBC67B8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9D702-1D36-059B-B86F-F18377DE6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49F74-B8B7-E643-26B1-3286ACAF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28F22-58A7-BD76-1E1A-82D20670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A208-7E21-A1EE-D2EF-FB218CC8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6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B63D21-1D21-45D1-2F09-A1E30D96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E4C56-CD6F-C001-9F65-8120801F4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631D9-3CE3-8735-2D35-E12A57C4C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4D554-5D0D-A5DB-C471-34A901D0E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B7C0A-CC65-8858-69A2-F2A84D826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B528A-4AF9-824B-F8EA-9C84DC5DB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基于热电效应的热机设计与热力学第二定律验证实验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3ABA5A-7ADD-F0F4-FEE1-8C4B1A998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设计性实验“热力学第二定律”期末答辩</a:t>
            </a:r>
            <a:endParaRPr lang="en-US" altLang="zh-CN" dirty="0"/>
          </a:p>
          <a:p>
            <a:r>
              <a:rPr lang="zh-CN" altLang="en-US" dirty="0"/>
              <a:t>戴鹏辉  杨舒云</a:t>
            </a:r>
            <a:endParaRPr lang="en-US" altLang="zh-CN" dirty="0"/>
          </a:p>
          <a:p>
            <a:r>
              <a:rPr lang="en-US" altLang="zh-CN" dirty="0"/>
              <a:t>July 4,</a:t>
            </a:r>
            <a:r>
              <a:rPr lang="zh-CN" altLang="en-US" dirty="0"/>
              <a:t> </a:t>
            </a:r>
            <a:r>
              <a:rPr lang="en-US" altLang="zh-CN" dirty="0"/>
              <a:t>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90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2A41-C75E-AF86-1629-B1C481E6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</a:t>
            </a:r>
            <a:r>
              <a:rPr lang="zh-CN" altLang="en-US" dirty="0"/>
              <a:t>热机外负载特性曲线测量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882129-5B3E-7301-044B-7129E911EB32}"/>
                  </a:ext>
                </a:extLst>
              </p:cNvPr>
              <p:cNvSpPr txBox="1"/>
              <p:nvPr/>
            </p:nvSpPr>
            <p:spPr>
              <a:xfrm>
                <a:off x="6991106" y="3333720"/>
                <a:ext cx="2432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=6.069</m:t>
                      </m:r>
                      <m:r>
                        <m:rPr>
                          <m:sty m:val="p"/>
                        </m:rPr>
                        <a:rPr lang="el-GR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882129-5B3E-7301-044B-7129E911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3333720"/>
                <a:ext cx="243233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2979C-F5C4-FEA6-D27A-3EE856BE0CD9}"/>
                  </a:ext>
                </a:extLst>
              </p:cNvPr>
              <p:cNvSpPr txBox="1"/>
              <p:nvPr/>
            </p:nvSpPr>
            <p:spPr>
              <a:xfrm>
                <a:off x="6991106" y="4290535"/>
                <a:ext cx="32955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𝑜𝑚𝑎𝑥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=0.0485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2979C-F5C4-FEA6-D27A-3EE856BE0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4290535"/>
                <a:ext cx="32955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68CA8D-49B1-4C35-640C-DF49A731362A}"/>
                  </a:ext>
                </a:extLst>
              </p:cNvPr>
              <p:cNvSpPr txBox="1"/>
              <p:nvPr/>
            </p:nvSpPr>
            <p:spPr>
              <a:xfrm>
                <a:off x="6991106" y="1864201"/>
                <a:ext cx="3214919" cy="1005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68CA8D-49B1-4C35-640C-DF49A731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1864201"/>
                <a:ext cx="3214919" cy="1005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00E1DC5-F64F-3B4E-4BDD-40E31A363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9" y="1690688"/>
            <a:ext cx="548666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C352D-522A-4228-E12C-E1212B92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问题：冷端风扇散热功率太小，温度下不去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12B4E5-01E4-87B4-5420-C6DA88A2D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6" y="1838325"/>
            <a:ext cx="5649714" cy="42389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540C5D-5398-0577-FD3E-3A7886A2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886" y="1838324"/>
            <a:ext cx="5649713" cy="42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44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52193-2514-4DA9-0C13-D48EF721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91932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实验过程</a:t>
            </a:r>
            <a:r>
              <a:rPr lang="en-US" altLang="zh-CN" sz="4000" dirty="0"/>
              <a:t>——</a:t>
            </a:r>
            <a:r>
              <a:rPr lang="zh-CN" altLang="en-US" sz="4000" dirty="0"/>
              <a:t>优化热机效率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E4065C30-B187-809A-5368-3B670E544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4171951"/>
            <a:ext cx="5269126" cy="23209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33E213-ACAB-59AD-F121-58485B093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94" y="1087437"/>
            <a:ext cx="2799138" cy="29194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33E4F7-02D5-9120-FA32-493DC750F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8879"/>
            <a:ext cx="3762900" cy="1276528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59B09548-91AA-3072-67AE-893F19BE954F}"/>
              </a:ext>
            </a:extLst>
          </p:cNvPr>
          <p:cNvSpPr/>
          <p:nvPr/>
        </p:nvSpPr>
        <p:spPr>
          <a:xfrm rot="20784164">
            <a:off x="3221709" y="2225239"/>
            <a:ext cx="4005865" cy="654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半闭框 3">
            <a:extLst>
              <a:ext uri="{FF2B5EF4-FFF2-40B4-BE49-F238E27FC236}">
                <a16:creationId xmlns:a16="http://schemas.microsoft.com/office/drawing/2014/main" id="{176C536A-0A38-F8A7-30F8-9CD47D4937BB}"/>
              </a:ext>
            </a:extLst>
          </p:cNvPr>
          <p:cNvSpPr/>
          <p:nvPr/>
        </p:nvSpPr>
        <p:spPr>
          <a:xfrm>
            <a:off x="7663980" y="990600"/>
            <a:ext cx="2129132" cy="1174750"/>
          </a:xfrm>
          <a:prstGeom prst="halfFrame">
            <a:avLst>
              <a:gd name="adj1" fmla="val 20360"/>
              <a:gd name="adj2" fmla="val 187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半闭框 5">
            <a:extLst>
              <a:ext uri="{FF2B5EF4-FFF2-40B4-BE49-F238E27FC236}">
                <a16:creationId xmlns:a16="http://schemas.microsoft.com/office/drawing/2014/main" id="{1DC4F600-8CEC-682D-2F67-9C4FD1D05820}"/>
              </a:ext>
            </a:extLst>
          </p:cNvPr>
          <p:cNvSpPr/>
          <p:nvPr/>
        </p:nvSpPr>
        <p:spPr>
          <a:xfrm rot="5400000">
            <a:off x="8616079" y="993983"/>
            <a:ext cx="1167990" cy="1174750"/>
          </a:xfrm>
          <a:prstGeom prst="halfFrame">
            <a:avLst>
              <a:gd name="adj1" fmla="val 20360"/>
              <a:gd name="adj2" fmla="val 192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47C4A4-51E5-6985-6EE4-6DE77E86B4E8}"/>
              </a:ext>
            </a:extLst>
          </p:cNvPr>
          <p:cNvSpPr txBox="1"/>
          <p:nvPr/>
        </p:nvSpPr>
        <p:spPr>
          <a:xfrm>
            <a:off x="838200" y="4171951"/>
            <a:ext cx="4400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想法一：增大注入系统的能量，减小散热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9380885-8A71-3D94-B4B0-8128E05E75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493" y="2309107"/>
            <a:ext cx="21907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0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52193-2514-4DA9-0C13-D48EF721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优化热机效率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E4065C30-B187-809A-5368-3B670E544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4171951"/>
            <a:ext cx="5269126" cy="23209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33E213-ACAB-59AD-F121-58485B093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94" y="1087437"/>
            <a:ext cx="2799138" cy="29194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33E4F7-02D5-9120-FA32-493DC750F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8879"/>
            <a:ext cx="3762900" cy="1276528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F149C41-245A-E14E-82CE-A307F4EA03F4}"/>
              </a:ext>
            </a:extLst>
          </p:cNvPr>
          <p:cNvSpPr/>
          <p:nvPr/>
        </p:nvSpPr>
        <p:spPr>
          <a:xfrm rot="3199697">
            <a:off x="2063357" y="3010638"/>
            <a:ext cx="1220348" cy="1517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D77D89-BE7A-A142-B45F-7FA87786A5E9}"/>
              </a:ext>
            </a:extLst>
          </p:cNvPr>
          <p:cNvSpPr txBox="1"/>
          <p:nvPr/>
        </p:nvSpPr>
        <p:spPr>
          <a:xfrm>
            <a:off x="467310" y="5969000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想法二：输入功率恒定，增大温差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61E4F6-A412-CBEA-4CD7-0E358F767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489" y="4692844"/>
            <a:ext cx="3372321" cy="9716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1C24B7-8E9A-F2D4-B7FE-FA4C58BC62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397" y="3797743"/>
            <a:ext cx="2448267" cy="590632"/>
          </a:xfrm>
          <a:prstGeom prst="rect">
            <a:avLst/>
          </a:prstGeom>
        </p:spPr>
      </p:pic>
      <p:sp>
        <p:nvSpPr>
          <p:cNvPr id="9" name="图文框 8">
            <a:extLst>
              <a:ext uri="{FF2B5EF4-FFF2-40B4-BE49-F238E27FC236}">
                <a16:creationId xmlns:a16="http://schemas.microsoft.com/office/drawing/2014/main" id="{43A83FCE-111A-A489-BCAB-8D9E1FF2B82B}"/>
              </a:ext>
            </a:extLst>
          </p:cNvPr>
          <p:cNvSpPr/>
          <p:nvPr/>
        </p:nvSpPr>
        <p:spPr>
          <a:xfrm>
            <a:off x="2949091" y="4692843"/>
            <a:ext cx="623730" cy="43582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7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B888B-5CDB-7A79-AFE0-22C947E6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166"/>
          </a:xfrm>
        </p:spPr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优化热机效率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244856-9BA6-0FF2-A417-29D33B6FAE71}"/>
              </a:ext>
            </a:extLst>
          </p:cNvPr>
          <p:cNvSpPr txBox="1"/>
          <p:nvPr/>
        </p:nvSpPr>
        <p:spPr>
          <a:xfrm>
            <a:off x="838200" y="1207441"/>
            <a:ext cx="955281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按想法一，有大量热量并没有注入热机，而是通过上表面散在空气中</a:t>
            </a:r>
            <a:r>
              <a:rPr lang="en-US" altLang="zh-CN" sz="2400" dirty="0"/>
              <a:t>——</a:t>
            </a:r>
            <a:r>
              <a:rPr lang="zh-CN" altLang="en-US" sz="2400" dirty="0"/>
              <a:t>加热早餐；</a:t>
            </a:r>
            <a:endParaRPr lang="en-US" altLang="zh-CN" sz="2400" dirty="0"/>
          </a:p>
          <a:p>
            <a:endParaRPr lang="en-US" altLang="zh-CN" sz="3200" dirty="0"/>
          </a:p>
          <a:p>
            <a:r>
              <a:rPr lang="zh-CN" altLang="en-US" sz="2400" dirty="0"/>
              <a:t>但按想法二，若将整个热机被置于保温材料中，温度又下不去。冷端散热效率不高，冷热端温差较小，输出电压低。</a:t>
            </a:r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47D6EB-4A10-4447-2864-D6E6FA1B4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195563" cy="31479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A0A356-3412-B9E1-3281-6CF62F2626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" t="17130" r="48465" b="20959"/>
          <a:stretch/>
        </p:blipFill>
        <p:spPr>
          <a:xfrm>
            <a:off x="6950277" y="3426929"/>
            <a:ext cx="3440734" cy="31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3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B888B-5CDB-7A79-AFE0-22C947E6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热电堆的集成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244856-9BA6-0FF2-A417-29D33B6FAE71}"/>
              </a:ext>
            </a:extLst>
          </p:cNvPr>
          <p:cNvSpPr txBox="1"/>
          <p:nvPr/>
        </p:nvSpPr>
        <p:spPr>
          <a:xfrm>
            <a:off x="838200" y="1658938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两个顶部热电偶结的温度为</a:t>
            </a:r>
            <a:r>
              <a:rPr lang="en-US" altLang="zh-CN" sz="2800" dirty="0"/>
              <a:t>T1</a:t>
            </a:r>
            <a:r>
              <a:rPr lang="zh-CN" altLang="en-US" sz="2800" dirty="0"/>
              <a:t>，而两个底部的热电偶结的温度为</a:t>
            </a:r>
            <a:r>
              <a:rPr lang="en-US" altLang="zh-CN" sz="2800" dirty="0"/>
              <a:t>T2</a:t>
            </a:r>
            <a:r>
              <a:rPr lang="zh-CN" altLang="en-US" sz="2800" dirty="0"/>
              <a:t>。热电堆的输出电压 </a:t>
            </a:r>
            <a:r>
              <a:rPr lang="en-US" altLang="zh-CN" sz="2800" dirty="0"/>
              <a:t>ΔV </a:t>
            </a:r>
            <a:r>
              <a:rPr lang="zh-CN" altLang="en-US" sz="2800" dirty="0"/>
              <a:t>与热电偶连接层和热电偶结对数量的温差 </a:t>
            </a:r>
            <a:r>
              <a:rPr lang="en-US" altLang="zh-CN" sz="2800" dirty="0"/>
              <a:t>ΔT </a:t>
            </a:r>
            <a:r>
              <a:rPr lang="zh-CN" altLang="en-US" sz="2800" dirty="0"/>
              <a:t>或 </a:t>
            </a:r>
            <a:r>
              <a:rPr lang="en-US" altLang="zh-CN" sz="2800" dirty="0"/>
              <a:t>T1 - T2 </a:t>
            </a:r>
            <a:r>
              <a:rPr lang="zh-CN" altLang="en-US" sz="2800" dirty="0"/>
              <a:t>成正比。热电堆电压输出也与通过热阻层的热通量</a:t>
            </a:r>
            <a:r>
              <a:rPr lang="en-US" altLang="zh-CN" sz="2800" dirty="0"/>
              <a:t>q</a:t>
            </a:r>
            <a:r>
              <a:rPr lang="zh-CN" altLang="en-US" sz="2800" dirty="0"/>
              <a:t>成正比。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D22D0D-D7F9-69B0-8F55-70D5A5E1B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68" y="3348149"/>
            <a:ext cx="6163063" cy="34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24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8B087-6120-F29E-CDE5-DB2C3398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09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热电堆集成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850096-E94A-20B0-4C26-BB080ACCF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4896"/>
            <a:ext cx="4555524" cy="34179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5A647D3-9D30-16C3-72BB-EEC5A2B2DC95}"/>
              </a:ext>
            </a:extLst>
          </p:cNvPr>
          <p:cNvSpPr txBox="1"/>
          <p:nvPr/>
        </p:nvSpPr>
        <p:spPr>
          <a:xfrm>
            <a:off x="838200" y="1132885"/>
            <a:ext cx="99976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将第二块</a:t>
            </a:r>
            <a:r>
              <a:rPr lang="en-US" altLang="zh-CN" sz="2000" dirty="0"/>
              <a:t>TEC</a:t>
            </a:r>
            <a:r>
              <a:rPr lang="zh-CN" altLang="en-US" sz="2000" dirty="0"/>
              <a:t>片贴于加热电阻的上表面，构成第二个热机，实现两个热电堆的叠加，既起到了余热利用的作用，又起到了热电堆的集成。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第二个“热机”制冷，由于缺少第二个风扇，采用</a:t>
            </a:r>
            <a:r>
              <a:rPr lang="en-US" altLang="zh-CN" sz="2000" dirty="0"/>
              <a:t>Peltier</a:t>
            </a:r>
            <a:r>
              <a:rPr lang="zh-CN" altLang="en-US" sz="2000" dirty="0"/>
              <a:t>效应加一块制冷片，然后热机主体再用保温材料封好。但是散热还是有之前的问题没有解决，所以整体的效率还是上不去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E022D2-CD21-115B-72E7-917E49C3C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95" y="3123579"/>
            <a:ext cx="4490640" cy="336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06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71DB8-2409-73BE-3E77-FDEDED0D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探究串联与并联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81DA53-8747-96F6-D9B3-867600AC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8986"/>
            <a:ext cx="3567315" cy="4853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9A8987-FA6D-055D-0470-6A13D7087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36" y="1696729"/>
            <a:ext cx="6392364" cy="479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73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DD0A7-C740-546A-B380-CED37BF9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串联的外输出特性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15ABF0-E27C-0B8D-A234-13F3FD31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98" y="1814103"/>
            <a:ext cx="6221302" cy="4217304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144AFE5-5505-F987-B32F-5DCCE5BFD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49522"/>
              </p:ext>
            </p:extLst>
          </p:nvPr>
        </p:nvGraphicFramePr>
        <p:xfrm>
          <a:off x="838200" y="1590150"/>
          <a:ext cx="4202608" cy="48736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50652">
                  <a:extLst>
                    <a:ext uri="{9D8B030D-6E8A-4147-A177-3AD203B41FA5}">
                      <a16:colId xmlns:a16="http://schemas.microsoft.com/office/drawing/2014/main" val="2564612804"/>
                    </a:ext>
                  </a:extLst>
                </a:gridCol>
                <a:gridCol w="1050652">
                  <a:extLst>
                    <a:ext uri="{9D8B030D-6E8A-4147-A177-3AD203B41FA5}">
                      <a16:colId xmlns:a16="http://schemas.microsoft.com/office/drawing/2014/main" val="3093003591"/>
                    </a:ext>
                  </a:extLst>
                </a:gridCol>
                <a:gridCol w="1050652">
                  <a:extLst>
                    <a:ext uri="{9D8B030D-6E8A-4147-A177-3AD203B41FA5}">
                      <a16:colId xmlns:a16="http://schemas.microsoft.com/office/drawing/2014/main" val="3509915312"/>
                    </a:ext>
                  </a:extLst>
                </a:gridCol>
                <a:gridCol w="1050652">
                  <a:extLst>
                    <a:ext uri="{9D8B030D-6E8A-4147-A177-3AD203B41FA5}">
                      <a16:colId xmlns:a16="http://schemas.microsoft.com/office/drawing/2014/main" val="775339635"/>
                    </a:ext>
                  </a:extLst>
                </a:gridCol>
              </a:tblGrid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effectLst/>
                        </a:rPr>
                        <a:t>U/V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effectLst/>
                        </a:rPr>
                        <a:t>I/mA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effectLst/>
                        </a:rPr>
                        <a:t>P/mW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effectLst/>
                        </a:rPr>
                        <a:t>RL/ohm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32255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1.605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15.678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25.164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204.874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28355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1.621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16.949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27.477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 dirty="0">
                          <a:effectLst/>
                        </a:rPr>
                        <a:t>191.402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360499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1.610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17.388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27.987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184.490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528147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1.595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18.842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30.044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169.974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989879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1.573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20.303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31.935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155.556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650035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1.569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21.725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34.095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144.214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287529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1.555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23.311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36.255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133.644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392151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1.571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25.249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39.671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124.702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38292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1.547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26.665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41.237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116.254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357747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1.540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28.310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43.603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108.960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272155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1.499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29.448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44.152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102.318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88040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1.528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31.782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48.554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96.304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697310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1.521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33.028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50.241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91.142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992233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1.485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34.251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50.847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86.286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463846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1.476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35.788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52.811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82.398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396794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1.465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37.323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54.680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78.120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431422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1.456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39.061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56.868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74.900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399370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1.436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42.289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60.714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68.346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080945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1.415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46.952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66.448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60.120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170191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1.385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51.427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71.205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53.924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41464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1.355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56.402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76.402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48.208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864819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1.310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62.097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81.374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42.322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87499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1.287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67.064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86.282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38.558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949242"/>
                  </a:ext>
                </a:extLst>
              </a:tr>
              <a:tr h="14270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1.249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71.576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89.432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34.888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441706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1.216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78.085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94.976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31.072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181623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1.183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86.586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102.434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27.232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514615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1.129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93.199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105.264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24.156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640052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1.084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101.687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110.221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21.248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604678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1.032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109.838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113.367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18.816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900603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0.926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123.792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114.652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15.022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466992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0.838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140.130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117.391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12.064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375753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0.747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155.963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116.549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9.512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18755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0.578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184.747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106.782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 dirty="0">
                          <a:effectLst/>
                        </a:rPr>
                        <a:t>6.268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69611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0862101-65E6-D190-57EA-772D42046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73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E3530-DCE9-0148-9783-74DA82A4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并联的外输出特性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C15A4CA-80CD-49B6-B257-6CD2BF218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64633"/>
              </p:ext>
            </p:extLst>
          </p:nvPr>
        </p:nvGraphicFramePr>
        <p:xfrm>
          <a:off x="786437" y="1699036"/>
          <a:ext cx="3924844" cy="46048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81211">
                  <a:extLst>
                    <a:ext uri="{9D8B030D-6E8A-4147-A177-3AD203B41FA5}">
                      <a16:colId xmlns:a16="http://schemas.microsoft.com/office/drawing/2014/main" val="1308371620"/>
                    </a:ext>
                  </a:extLst>
                </a:gridCol>
                <a:gridCol w="981211">
                  <a:extLst>
                    <a:ext uri="{9D8B030D-6E8A-4147-A177-3AD203B41FA5}">
                      <a16:colId xmlns:a16="http://schemas.microsoft.com/office/drawing/2014/main" val="788923491"/>
                    </a:ext>
                  </a:extLst>
                </a:gridCol>
                <a:gridCol w="981211">
                  <a:extLst>
                    <a:ext uri="{9D8B030D-6E8A-4147-A177-3AD203B41FA5}">
                      <a16:colId xmlns:a16="http://schemas.microsoft.com/office/drawing/2014/main" val="1236296266"/>
                    </a:ext>
                  </a:extLst>
                </a:gridCol>
                <a:gridCol w="981211">
                  <a:extLst>
                    <a:ext uri="{9D8B030D-6E8A-4147-A177-3AD203B41FA5}">
                      <a16:colId xmlns:a16="http://schemas.microsoft.com/office/drawing/2014/main" val="359379334"/>
                    </a:ext>
                  </a:extLst>
                </a:gridCol>
              </a:tblGrid>
              <a:tr h="2117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effectLst/>
                        </a:rPr>
                        <a:t>U/V (</a:t>
                      </a:r>
                      <a:r>
                        <a:rPr lang="zh-CN" altLang="en-US" sz="500" b="1">
                          <a:effectLst/>
                        </a:rPr>
                        <a:t>调整后</a:t>
                      </a:r>
                      <a:r>
                        <a:rPr lang="en-US" altLang="zh-CN" sz="500" b="1">
                          <a:effectLst/>
                        </a:rPr>
                        <a:t>)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effectLst/>
                        </a:rPr>
                        <a:t>I/mA (</a:t>
                      </a:r>
                      <a:r>
                        <a:rPr lang="zh-CN" altLang="en-US" sz="500" b="1">
                          <a:effectLst/>
                        </a:rPr>
                        <a:t>调整后</a:t>
                      </a:r>
                      <a:r>
                        <a:rPr lang="en-US" altLang="zh-CN" sz="500" b="1">
                          <a:effectLst/>
                        </a:rPr>
                        <a:t>)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effectLst/>
                        </a:rPr>
                        <a:t>P/mW (</a:t>
                      </a:r>
                      <a:r>
                        <a:rPr lang="zh-CN" altLang="en-US" sz="500" b="1">
                          <a:effectLst/>
                        </a:rPr>
                        <a:t>调整后</a:t>
                      </a:r>
                      <a:r>
                        <a:rPr lang="en-US" altLang="zh-CN" sz="500" b="1">
                          <a:effectLst/>
                        </a:rPr>
                        <a:t>)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effectLst/>
                        </a:rPr>
                        <a:t>RL/ohm (</a:t>
                      </a:r>
                      <a:r>
                        <a:rPr lang="zh-CN" altLang="en-US" sz="500" b="1">
                          <a:effectLst/>
                        </a:rPr>
                        <a:t>调整后</a:t>
                      </a:r>
                      <a:r>
                        <a:rPr lang="en-US" altLang="zh-CN" sz="500" b="1">
                          <a:effectLst/>
                        </a:rPr>
                        <a:t>)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918754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1.0294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17.973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18.502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57.274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119040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1.0249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19.249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19.730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53.246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092842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1.0233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19.903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20.366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51.415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051298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1.0184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 dirty="0">
                          <a:effectLst/>
                        </a:rPr>
                        <a:t>21.486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21.880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47.397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045914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1.0140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23.270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23.595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43.575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786059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1.0098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24.976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25.222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40.432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84430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1.0035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26.762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26.855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37.496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744417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0.9970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28.739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28.653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34.691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859322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0.9868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30.429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30.026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32.429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340062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0.9794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32.241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31.577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30.377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149223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0.9697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33.792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32.769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28.697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20496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0.9651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36.024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34.766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26.790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717434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0.9598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37.730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36.212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25.438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115413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0.9512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39.289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 dirty="0">
                          <a:effectLst/>
                        </a:rPr>
                        <a:t>37.372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24.210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140002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0.9482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41.041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38.916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23.104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6711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0.9399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42.879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40.302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21.919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232622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0.9360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44.688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41.827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20.945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372739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0.9204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48.308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44.463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19.053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720886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0.9038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53.731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48.560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16.820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131971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0.8895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58.950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52.434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15.088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322255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0.8667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64.538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55.932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13.428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667336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0.8451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71.276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60.237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11.857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165818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0.8279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76.791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63.573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10.781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564147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0.8001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81.967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65.584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9.762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180870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0.7766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89.367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69.401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8.690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068120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0.7499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98.782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74.075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7.591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28096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0.7239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106.790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77.305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6.779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943484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0.6908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116.279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80.320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5.940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67633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0.6588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125.519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82.691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5.249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60039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0.5984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142.029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84.987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4.213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169673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0.5375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160.129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86.068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3.357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760722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0.4781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178.876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85.521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2.673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374311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0.3728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212.010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79.042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 dirty="0">
                          <a:effectLst/>
                        </a:rPr>
                        <a:t>1.759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2157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854B2E2-2CF4-3F31-2483-D64AB8904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1812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AB072D-BBFC-F5AD-A925-2E5A2A424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855" y="1935163"/>
            <a:ext cx="6512945" cy="42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2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E02CD-DD05-859E-3053-AABD3E1B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回顾实验计划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FD12FB-5DCF-0649-EBAE-23E5111AF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23" y="1690688"/>
            <a:ext cx="10433154" cy="16565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C1A1C0-65D8-7744-7FA9-4FE8F9A3D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06" y="3970522"/>
            <a:ext cx="10352587" cy="17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4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A9E94-11FB-8FC9-CEF8-A5A1930E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不同温差下的</a:t>
            </a:r>
            <a:r>
              <a:rPr lang="en-US" altLang="zh-CN" dirty="0" err="1"/>
              <a:t>Seebeck</a:t>
            </a:r>
            <a:r>
              <a:rPr lang="zh-CN" altLang="en-US" dirty="0"/>
              <a:t>系数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38EB21-DD18-DA2C-D64E-588832A33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0" y="17129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B9DDB94-DBEE-1A3C-C2FE-7E6BF5C2F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15102"/>
              </p:ext>
            </p:extLst>
          </p:nvPr>
        </p:nvGraphicFramePr>
        <p:xfrm>
          <a:off x="914400" y="1690688"/>
          <a:ext cx="10363200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287635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728824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581288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31615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89932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772173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788094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346054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703195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82687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055339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34730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467119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4071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91008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96764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035936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温差 </a:t>
                      </a:r>
                      <a:r>
                        <a:rPr lang="en-US" altLang="zh-CN" sz="1100" u="none" strike="noStrike">
                          <a:effectLst/>
                        </a:rPr>
                        <a:t>(°</a:t>
                      </a:r>
                      <a:r>
                        <a:rPr lang="fr-FR" sz="1100" u="none" strike="noStrike">
                          <a:effectLst/>
                        </a:rPr>
                        <a:t>C)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927981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开路电压 </a:t>
                      </a:r>
                      <a:r>
                        <a:rPr lang="en-US" altLang="zh-CN" sz="1100" u="none" strike="noStrike">
                          <a:effectLst/>
                        </a:rPr>
                        <a:t>(</a:t>
                      </a:r>
                      <a:r>
                        <a:rPr lang="fr-FR" sz="1100" u="none" strike="noStrike">
                          <a:effectLst/>
                        </a:rPr>
                        <a:t>V)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1.065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1.156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1.267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1.284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1.426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1.472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1.546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1.617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1.837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1042957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EA683A30-4975-4F61-2139-7C22E155E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841" y="2534003"/>
            <a:ext cx="6208317" cy="40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48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6167B-CF9D-0F67-DDD1-44C153A6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展望与后续内容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4155E0-FE39-DB24-6CC3-0DF54E948F16}"/>
              </a:ext>
            </a:extLst>
          </p:cNvPr>
          <p:cNvSpPr txBox="1"/>
          <p:nvPr/>
        </p:nvSpPr>
        <p:spPr>
          <a:xfrm>
            <a:off x="838200" y="1585561"/>
            <a:ext cx="6464889" cy="5022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由于期末备考时间紧张，截止到答辩时我们仍有许多数据处理方面的工作没有做，我们会在实验报告中详细地展示它们：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1.Seebeck</a:t>
            </a:r>
            <a:r>
              <a:rPr lang="zh-CN" altLang="en-US" sz="2400" dirty="0"/>
              <a:t>系数的测量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不同温差下的输出效率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串联并联特性分析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4.</a:t>
            </a:r>
            <a:r>
              <a:rPr lang="zh-CN" altLang="en-US" sz="2400" dirty="0"/>
              <a:t>热机效率比较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5.</a:t>
            </a:r>
            <a:r>
              <a:rPr lang="zh-CN" altLang="en-US" sz="2400" dirty="0"/>
              <a:t>散热模型修正（如左所示，采用</a:t>
            </a:r>
            <a:r>
              <a:rPr lang="en-US" altLang="zh-CN" sz="2400" dirty="0"/>
              <a:t>Ansys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6.</a:t>
            </a:r>
            <a:r>
              <a:rPr lang="zh-CN" altLang="en-US" sz="2400" dirty="0"/>
              <a:t>详尽的不确定度评定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AFAA51-98F3-742C-A0D7-53D597CEF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5" t="5772" r="16347" b="1490"/>
          <a:stretch/>
        </p:blipFill>
        <p:spPr>
          <a:xfrm>
            <a:off x="7418910" y="1585561"/>
            <a:ext cx="3934890" cy="36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93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2256E4-C43C-AB4F-CA15-D20622285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291509"/>
            <a:ext cx="11068050" cy="227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1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6D385-BE93-C3C9-E079-96EC7618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回顾实验计划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9A1975-1BC2-087A-6BA6-B25FA0CA7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46"/>
          <a:stretch/>
        </p:blipFill>
        <p:spPr>
          <a:xfrm>
            <a:off x="2221042" y="1690688"/>
            <a:ext cx="7749915" cy="30437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B9945B7-B30B-14F7-71EA-8D7D11687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18" y="4734430"/>
            <a:ext cx="9661161" cy="1333058"/>
          </a:xfrm>
          <a:prstGeom prst="rect">
            <a:avLst/>
          </a:prstGeom>
        </p:spPr>
      </p:pic>
      <p:sp>
        <p:nvSpPr>
          <p:cNvPr id="13" name="图文框 12">
            <a:extLst>
              <a:ext uri="{FF2B5EF4-FFF2-40B4-BE49-F238E27FC236}">
                <a16:creationId xmlns:a16="http://schemas.microsoft.com/office/drawing/2014/main" id="{8FF83EAD-8EB7-CAF9-E5B8-AA50A43A1E83}"/>
              </a:ext>
            </a:extLst>
          </p:cNvPr>
          <p:cNvSpPr/>
          <p:nvPr/>
        </p:nvSpPr>
        <p:spPr>
          <a:xfrm>
            <a:off x="2413416" y="1551482"/>
            <a:ext cx="7352676" cy="64457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图文框 13">
            <a:extLst>
              <a:ext uri="{FF2B5EF4-FFF2-40B4-BE49-F238E27FC236}">
                <a16:creationId xmlns:a16="http://schemas.microsoft.com/office/drawing/2014/main" id="{F1A69488-4717-F3D3-2CDE-6D4B559E4191}"/>
              </a:ext>
            </a:extLst>
          </p:cNvPr>
          <p:cNvSpPr/>
          <p:nvPr/>
        </p:nvSpPr>
        <p:spPr>
          <a:xfrm>
            <a:off x="4137285" y="3674022"/>
            <a:ext cx="4242218" cy="64457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64B6D6F6-207C-E0E5-C79B-F8049050D818}"/>
              </a:ext>
            </a:extLst>
          </p:cNvPr>
          <p:cNvSpPr/>
          <p:nvPr/>
        </p:nvSpPr>
        <p:spPr>
          <a:xfrm rot="6694379">
            <a:off x="1617903" y="3316381"/>
            <a:ext cx="2644056" cy="1595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DBD6E1C-6C06-17C8-5B95-398E7840A8A8}"/>
              </a:ext>
            </a:extLst>
          </p:cNvPr>
          <p:cNvSpPr/>
          <p:nvPr/>
        </p:nvSpPr>
        <p:spPr>
          <a:xfrm rot="6694379" flipV="1">
            <a:off x="5594532" y="4435319"/>
            <a:ext cx="562475" cy="1748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图文框 18">
            <a:extLst>
              <a:ext uri="{FF2B5EF4-FFF2-40B4-BE49-F238E27FC236}">
                <a16:creationId xmlns:a16="http://schemas.microsoft.com/office/drawing/2014/main" id="{D01A1F21-B984-28DE-E8B3-05BFEDF24DB1}"/>
              </a:ext>
            </a:extLst>
          </p:cNvPr>
          <p:cNvSpPr/>
          <p:nvPr/>
        </p:nvSpPr>
        <p:spPr>
          <a:xfrm>
            <a:off x="6131529" y="4708974"/>
            <a:ext cx="801422" cy="5308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图文框 19">
            <a:extLst>
              <a:ext uri="{FF2B5EF4-FFF2-40B4-BE49-F238E27FC236}">
                <a16:creationId xmlns:a16="http://schemas.microsoft.com/office/drawing/2014/main" id="{5D51934A-32E8-573C-0824-E86D3CC88F55}"/>
              </a:ext>
            </a:extLst>
          </p:cNvPr>
          <p:cNvSpPr/>
          <p:nvPr/>
        </p:nvSpPr>
        <p:spPr>
          <a:xfrm>
            <a:off x="7551846" y="4687665"/>
            <a:ext cx="2214245" cy="5308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图文框 20">
            <a:extLst>
              <a:ext uri="{FF2B5EF4-FFF2-40B4-BE49-F238E27FC236}">
                <a16:creationId xmlns:a16="http://schemas.microsoft.com/office/drawing/2014/main" id="{65D6A38D-BBFD-B748-E5E4-D947ACE0F4C3}"/>
              </a:ext>
            </a:extLst>
          </p:cNvPr>
          <p:cNvSpPr/>
          <p:nvPr/>
        </p:nvSpPr>
        <p:spPr>
          <a:xfrm>
            <a:off x="1265417" y="5562116"/>
            <a:ext cx="3621375" cy="5308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C8059-BC59-6223-0919-E51A1F0F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热机搭建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801964-7336-90F9-D95A-E77D6EED5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13" y="1512454"/>
            <a:ext cx="3563272" cy="47936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814EE1-68DF-E0D1-1E35-37D7B8721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898" y="365125"/>
            <a:ext cx="6842912" cy="37932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B0AAB2-FCC5-1DF0-08F7-BAE5112DB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747" y="4158382"/>
            <a:ext cx="6762063" cy="25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3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2A41-C75E-AF86-1629-B1C481E6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A2543D-930B-B3CC-EB9B-715744957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9" y="1690688"/>
            <a:ext cx="11012861" cy="46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2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2921-F21C-B611-8B91-2AFAF34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CE3DB1-9374-35C0-79FB-C155C9268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3271"/>
            <a:ext cx="4820154" cy="3841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08822D1-97AE-62D8-A364-24D670A7BFBD}"/>
                  </a:ext>
                </a:extLst>
              </p:cNvPr>
              <p:cNvSpPr txBox="1"/>
              <p:nvPr/>
            </p:nvSpPr>
            <p:spPr>
              <a:xfrm>
                <a:off x="6991927" y="2253672"/>
                <a:ext cx="25512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08822D1-97AE-62D8-A364-24D670A7B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927" y="2253672"/>
                <a:ext cx="255121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AF88346-8718-2A00-78E2-296ACC009977}"/>
                  </a:ext>
                </a:extLst>
              </p:cNvPr>
              <p:cNvSpPr txBox="1"/>
              <p:nvPr/>
            </p:nvSpPr>
            <p:spPr>
              <a:xfrm>
                <a:off x="6991927" y="3309099"/>
                <a:ext cx="3214919" cy="1005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AF88346-8718-2A00-78E2-296ACC009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927" y="3309099"/>
                <a:ext cx="3214919" cy="1005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73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2921-F21C-B611-8B91-2AFAF34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CE3DB1-9374-35C0-79FB-C155C9268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3271"/>
            <a:ext cx="4820154" cy="38418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ACAC48-3D17-2359-0BD8-69CD38DED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90688"/>
            <a:ext cx="5560523" cy="45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4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2921-F21C-B611-8B91-2AFAF34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E196F1-E003-AFAA-F6BC-32EECE1AE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8" y="1690687"/>
            <a:ext cx="5914252" cy="4525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32945F2-FFBD-CB40-41F3-07EBBD6131C0}"/>
                  </a:ext>
                </a:extLst>
              </p:cNvPr>
              <p:cNvSpPr txBox="1"/>
              <p:nvPr/>
            </p:nvSpPr>
            <p:spPr>
              <a:xfrm>
                <a:off x="6569477" y="3231703"/>
                <a:ext cx="47843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sz="32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altLang="zh-CN" sz="32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altLang="zh-CN" sz="3200" i="1" dirty="0" smtClean="0">
                          <a:latin typeface="Cambria Math" panose="02040503050406030204" pitchFamily="18" charset="0"/>
                        </a:rPr>
                        <m:t>= 0.00612</m:t>
                      </m:r>
                      <m:r>
                        <a:rPr lang="pt-BR" altLang="zh-CN" sz="32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pt-BR" altLang="zh-CN" sz="3200" i="0" dirty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pt-BR" altLang="zh-CN" sz="3200" i="1" dirty="0" smtClean="0">
                          <a:latin typeface="Cambria Math" panose="02040503050406030204" pitchFamily="18" charset="0"/>
                        </a:rPr>
                        <m:t>= 6.12</m:t>
                      </m:r>
                      <m:r>
                        <m:rPr>
                          <m:sty m:val="p"/>
                        </m:rPr>
                        <a:rPr lang="pt-BR" altLang="zh-CN" sz="3200" i="0" dirty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32945F2-FFBD-CB40-41F3-07EBBD613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77" y="3231703"/>
                <a:ext cx="478432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10CDA89-2B1D-E19E-1483-BC727E6A76A5}"/>
                  </a:ext>
                </a:extLst>
              </p:cNvPr>
              <p:cNvSpPr txBox="1"/>
              <p:nvPr/>
            </p:nvSpPr>
            <p:spPr>
              <a:xfrm>
                <a:off x="6569477" y="4182615"/>
                <a:ext cx="26391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altLang="zh-CN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1.08935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10CDA89-2B1D-E19E-1483-BC727E6A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77" y="4182615"/>
                <a:ext cx="26391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E1C5F36-BA7B-22AD-C82B-182E5D37B57D}"/>
                  </a:ext>
                </a:extLst>
              </p:cNvPr>
              <p:cNvSpPr txBox="1"/>
              <p:nvPr/>
            </p:nvSpPr>
            <p:spPr>
              <a:xfrm>
                <a:off x="6569477" y="2280791"/>
                <a:ext cx="25512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E1C5F36-BA7B-22AD-C82B-182E5D37B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77" y="2280791"/>
                <a:ext cx="255121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87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2A41-C75E-AF86-1629-B1C481E6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9CF4CA-7BBF-8097-C6A5-12E670AD9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55" y="1690688"/>
            <a:ext cx="5715535" cy="46882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882129-5B3E-7301-044B-7129E911EB32}"/>
                  </a:ext>
                </a:extLst>
              </p:cNvPr>
              <p:cNvSpPr txBox="1"/>
              <p:nvPr/>
            </p:nvSpPr>
            <p:spPr>
              <a:xfrm>
                <a:off x="6991106" y="3333720"/>
                <a:ext cx="24534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=6.032</m:t>
                      </m:r>
                      <m:r>
                        <m:rPr>
                          <m:sty m:val="p"/>
                        </m:rPr>
                        <a:rPr lang="el-GR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882129-5B3E-7301-044B-7129E911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3333720"/>
                <a:ext cx="245342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2979C-F5C4-FEA6-D27A-3EE856BE0CD9}"/>
                  </a:ext>
                </a:extLst>
              </p:cNvPr>
              <p:cNvSpPr txBox="1"/>
              <p:nvPr/>
            </p:nvSpPr>
            <p:spPr>
              <a:xfrm>
                <a:off x="6991106" y="4290535"/>
                <a:ext cx="3640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𝑜𝑚𝑎𝑥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=48.160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𝑚𝑊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2979C-F5C4-FEA6-D27A-3EE856BE0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4290535"/>
                <a:ext cx="364022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68CA8D-49B1-4C35-640C-DF49A731362A}"/>
                  </a:ext>
                </a:extLst>
              </p:cNvPr>
              <p:cNvSpPr txBox="1"/>
              <p:nvPr/>
            </p:nvSpPr>
            <p:spPr>
              <a:xfrm>
                <a:off x="6991106" y="1864201"/>
                <a:ext cx="3214919" cy="1005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68CA8D-49B1-4C35-640C-DF49A731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1864201"/>
                <a:ext cx="3214919" cy="1005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99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848</Words>
  <Application>Microsoft Office PowerPoint</Application>
  <PresentationFormat>宽屏</PresentationFormat>
  <Paragraphs>357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Office 主题​​</vt:lpstr>
      <vt:lpstr>基于热电效应的热机设计与热力学第二定律验证实验 </vt:lpstr>
      <vt:lpstr>回顾实验计划</vt:lpstr>
      <vt:lpstr>回顾实验计划</vt:lpstr>
      <vt:lpstr>热机搭建</vt:lpstr>
      <vt:lpstr>实验过程——热机外负载特性曲线测量</vt:lpstr>
      <vt:lpstr>实验过程——热机外负载特性曲线测量</vt:lpstr>
      <vt:lpstr>实验过程——热机外负载特性曲线测量</vt:lpstr>
      <vt:lpstr>实验过程——热机外负载特性曲线测量</vt:lpstr>
      <vt:lpstr>实验过程——热机外负载特性曲线测量</vt:lpstr>
      <vt:lpstr>实验过程—热机外负载特性曲线测量</vt:lpstr>
      <vt:lpstr>问题：冷端风扇散热功率太小，温度下不去</vt:lpstr>
      <vt:lpstr>实验过程——优化热机效率</vt:lpstr>
      <vt:lpstr>实验过程——优化热机效率</vt:lpstr>
      <vt:lpstr>实验过程——优化热机效率</vt:lpstr>
      <vt:lpstr>实验过程——热电堆的集成</vt:lpstr>
      <vt:lpstr>实验过程——热电堆集成</vt:lpstr>
      <vt:lpstr>实验过程——探究串联与并联</vt:lpstr>
      <vt:lpstr>实验过程——串联的外输出特性</vt:lpstr>
      <vt:lpstr>实验过程——并联的外输出特性</vt:lpstr>
      <vt:lpstr>实验过程——不同温差下的Seebeck系数</vt:lpstr>
      <vt:lpstr>展望与后续内容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鹏辉 戴</dc:creator>
  <cp:lastModifiedBy>鹏辉 戴</cp:lastModifiedBy>
  <cp:revision>7</cp:revision>
  <dcterms:created xsi:type="dcterms:W3CDTF">2024-07-03T11:46:41Z</dcterms:created>
  <dcterms:modified xsi:type="dcterms:W3CDTF">2024-07-07T09:32:52Z</dcterms:modified>
</cp:coreProperties>
</file>