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1"/>
  </p:notesMasterIdLst>
  <p:sldIdLst>
    <p:sldId id="352" r:id="rId3"/>
    <p:sldId id="358" r:id="rId4"/>
    <p:sldId id="359" r:id="rId5"/>
    <p:sldId id="383" r:id="rId6"/>
    <p:sldId id="258" r:id="rId7"/>
    <p:sldId id="331" r:id="rId8"/>
    <p:sldId id="262" r:id="rId9"/>
    <p:sldId id="326" r:id="rId10"/>
    <p:sldId id="362" r:id="rId11"/>
    <p:sldId id="364" r:id="rId12"/>
    <p:sldId id="365" r:id="rId13"/>
    <p:sldId id="369" r:id="rId14"/>
    <p:sldId id="384" r:id="rId15"/>
    <p:sldId id="386" r:id="rId16"/>
    <p:sldId id="357" r:id="rId17"/>
    <p:sldId id="385" r:id="rId18"/>
    <p:sldId id="356" r:id="rId19"/>
    <p:sldId id="35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717171"/>
    <a:srgbClr val="6B6B6B"/>
    <a:srgbClr val="F23B48"/>
    <a:srgbClr val="00BBD6"/>
    <a:srgbClr val="937963"/>
    <a:srgbClr val="FFC000"/>
    <a:srgbClr val="895881"/>
    <a:srgbClr val="EAB200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3837" autoAdjust="0"/>
  </p:normalViewPr>
  <p:slideViewPr>
    <p:cSldViewPr snapToGrid="0">
      <p:cViewPr varScale="1">
        <p:scale>
          <a:sx n="80" d="100"/>
          <a:sy n="80" d="100"/>
        </p:scale>
        <p:origin x="72" y="264"/>
      </p:cViewPr>
      <p:guideLst>
        <p:guide orient="horz" pos="2159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 panose="020B0003030101060003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28975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3796665" y="2115585"/>
            <a:ext cx="4838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实训汇报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5915025" y="3935730"/>
            <a:ext cx="3558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智能可穿戴设备之心率带</a:t>
            </a:r>
          </a:p>
        </p:txBody>
      </p:sp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46293" y="287553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交互模块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6" name="文本占位符 7"/>
          <p:cNvSpPr txBox="1"/>
          <p:nvPr/>
        </p:nvSpPr>
        <p:spPr>
          <a:xfrm>
            <a:off x="252095" y="462915"/>
            <a:ext cx="10362565" cy="416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lt"/>
                <a:cs typeface="+mn-ea"/>
                <a:sym typeface="+mn-lt"/>
              </a:rPr>
              <a:t>交互模块：</a:t>
            </a:r>
            <a:r>
              <a:rPr lang="zh-CN" altLang="en-US" sz="2000">
                <a:latin typeface="+mn-lt"/>
                <a:cs typeface="+mn-ea"/>
                <a:sym typeface="+mn-lt"/>
              </a:rPr>
              <a:t>将心率信息在用户终端动态显示，同时用户可以与系统进行互动。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915795" y="1203325"/>
            <a:ext cx="2129155" cy="5956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开始</a:t>
            </a:r>
          </a:p>
        </p:txBody>
      </p:sp>
      <p:sp>
        <p:nvSpPr>
          <p:cNvPr id="65" name="流程图: 数据 64"/>
          <p:cNvSpPr/>
          <p:nvPr/>
        </p:nvSpPr>
        <p:spPr>
          <a:xfrm>
            <a:off x="1915795" y="2175510"/>
            <a:ext cx="2129155" cy="68516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</a:t>
            </a:r>
          </a:p>
        </p:txBody>
      </p:sp>
      <p:sp>
        <p:nvSpPr>
          <p:cNvPr id="66" name="矩形 65"/>
          <p:cNvSpPr/>
          <p:nvPr/>
        </p:nvSpPr>
        <p:spPr>
          <a:xfrm>
            <a:off x="1931035" y="3148965"/>
            <a:ext cx="2113915" cy="758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读取数据</a:t>
            </a:r>
          </a:p>
        </p:txBody>
      </p:sp>
      <p:sp>
        <p:nvSpPr>
          <p:cNvPr id="67" name="矩形 66"/>
          <p:cNvSpPr/>
          <p:nvPr/>
        </p:nvSpPr>
        <p:spPr>
          <a:xfrm>
            <a:off x="1930400" y="4196080"/>
            <a:ext cx="211455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进行快速傅里叶变换处理数据</a:t>
            </a:r>
          </a:p>
        </p:txBody>
      </p:sp>
      <p:sp>
        <p:nvSpPr>
          <p:cNvPr id="68" name="流程图: 过程 67"/>
          <p:cNvSpPr/>
          <p:nvPr/>
        </p:nvSpPr>
        <p:spPr>
          <a:xfrm>
            <a:off x="1915795" y="5502275"/>
            <a:ext cx="2113915" cy="80708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计算</a:t>
            </a:r>
            <a:r>
              <a:rPr lang="en-US" altLang="zh-CN"/>
              <a:t>IBI  BPM</a:t>
            </a:r>
          </a:p>
        </p:txBody>
      </p:sp>
      <p:sp>
        <p:nvSpPr>
          <p:cNvPr id="69" name="矩形 68"/>
          <p:cNvSpPr/>
          <p:nvPr/>
        </p:nvSpPr>
        <p:spPr>
          <a:xfrm>
            <a:off x="7173595" y="2570480"/>
            <a:ext cx="2113915" cy="9378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绘制心跳窗口和心率窗口</a:t>
            </a:r>
          </a:p>
        </p:txBody>
      </p:sp>
      <p:sp>
        <p:nvSpPr>
          <p:cNvPr id="70" name="矩形 69"/>
          <p:cNvSpPr/>
          <p:nvPr/>
        </p:nvSpPr>
        <p:spPr>
          <a:xfrm>
            <a:off x="7188200" y="3799840"/>
            <a:ext cx="2114550" cy="654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绘制心跳及心率波形</a:t>
            </a:r>
          </a:p>
        </p:txBody>
      </p:sp>
      <p:sp>
        <p:nvSpPr>
          <p:cNvPr id="71" name="流程图: 数据 70"/>
          <p:cNvSpPr/>
          <p:nvPr/>
        </p:nvSpPr>
        <p:spPr>
          <a:xfrm>
            <a:off x="7188200" y="4749800"/>
            <a:ext cx="2129155" cy="68516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输出IBI与BPM数据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7172960" y="5682615"/>
            <a:ext cx="2129155" cy="5956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cxnSp>
        <p:nvCxnSpPr>
          <p:cNvPr id="73" name="直接箭头连接符 72"/>
          <p:cNvCxnSpPr>
            <a:stCxn id="64" idx="2"/>
            <a:endCxn id="65" idx="1"/>
          </p:cNvCxnSpPr>
          <p:nvPr/>
        </p:nvCxnSpPr>
        <p:spPr>
          <a:xfrm>
            <a:off x="2995930" y="1798955"/>
            <a:ext cx="0" cy="376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4"/>
            <a:endCxn id="66" idx="0"/>
          </p:cNvCxnSpPr>
          <p:nvPr/>
        </p:nvCxnSpPr>
        <p:spPr>
          <a:xfrm>
            <a:off x="2995930" y="2860675"/>
            <a:ext cx="7620" cy="28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6" idx="2"/>
            <a:endCxn id="67" idx="0"/>
          </p:cNvCxnSpPr>
          <p:nvPr/>
        </p:nvCxnSpPr>
        <p:spPr>
          <a:xfrm flipH="1">
            <a:off x="3002915" y="3907790"/>
            <a:ext cx="635" cy="28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7" idx="2"/>
            <a:endCxn id="68" idx="0"/>
          </p:cNvCxnSpPr>
          <p:nvPr/>
        </p:nvCxnSpPr>
        <p:spPr>
          <a:xfrm flipH="1">
            <a:off x="2973070" y="5148580"/>
            <a:ext cx="14605" cy="353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9" idx="2"/>
            <a:endCxn id="70" idx="0"/>
          </p:cNvCxnSpPr>
          <p:nvPr/>
        </p:nvCxnSpPr>
        <p:spPr>
          <a:xfrm>
            <a:off x="8230870" y="3523615"/>
            <a:ext cx="14605" cy="291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0" idx="2"/>
            <a:endCxn id="71" idx="1"/>
          </p:cNvCxnSpPr>
          <p:nvPr/>
        </p:nvCxnSpPr>
        <p:spPr>
          <a:xfrm>
            <a:off x="8245475" y="4469765"/>
            <a:ext cx="7620" cy="29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4"/>
            <a:endCxn id="72" idx="0"/>
          </p:cNvCxnSpPr>
          <p:nvPr/>
        </p:nvCxnSpPr>
        <p:spPr>
          <a:xfrm flipH="1">
            <a:off x="8237855" y="5450205"/>
            <a:ext cx="15240" cy="247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8" idx="2"/>
          </p:cNvCxnSpPr>
          <p:nvPr/>
        </p:nvCxnSpPr>
        <p:spPr>
          <a:xfrm flipH="1">
            <a:off x="2970530" y="6309360"/>
            <a:ext cx="254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/>
          <p:nvPr/>
        </p:nvCxnSpPr>
        <p:spPr>
          <a:xfrm flipV="1">
            <a:off x="2970530" y="1859280"/>
            <a:ext cx="5242560" cy="4800600"/>
          </a:xfrm>
          <a:prstGeom prst="bentConnector3">
            <a:avLst>
              <a:gd name="adj1" fmla="val 50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69" idx="0"/>
          </p:cNvCxnSpPr>
          <p:nvPr/>
        </p:nvCxnSpPr>
        <p:spPr>
          <a:xfrm>
            <a:off x="8228330" y="1889760"/>
            <a:ext cx="2540" cy="680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553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成果展示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文本占位符 6"/>
          <p:cNvSpPr txBox="1"/>
          <p:nvPr/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成果展示</a:t>
            </a:r>
            <a:endParaRPr lang="zh-CN" altLang="en-US"/>
          </a:p>
        </p:txBody>
      </p:sp>
      <p:pic>
        <p:nvPicPr>
          <p:cNvPr id="4" name="图片 3" descr="无标题4"/>
          <p:cNvPicPr>
            <a:picLocks noChangeAspect="1"/>
          </p:cNvPicPr>
          <p:nvPr/>
        </p:nvPicPr>
        <p:blipFill>
          <a:blip r:embed="rId2"/>
          <a:srcRect l="152" t="33511" r="40455" b="45451"/>
          <a:stretch>
            <a:fillRect/>
          </a:stretch>
        </p:blipFill>
        <p:spPr>
          <a:xfrm>
            <a:off x="1219200" y="1798320"/>
            <a:ext cx="10252075" cy="193548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文本占位符 6"/>
          <p:cNvSpPr txBox="1"/>
          <p:nvPr/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成果展示</a:t>
            </a:r>
            <a:endParaRPr lang="zh-CN" altLang="en-US"/>
          </a:p>
        </p:txBody>
      </p:sp>
      <p:pic>
        <p:nvPicPr>
          <p:cNvPr id="5" name="图片 4" descr="无标题5"/>
          <p:cNvPicPr>
            <a:picLocks noChangeAspect="1"/>
          </p:cNvPicPr>
          <p:nvPr/>
        </p:nvPicPr>
        <p:blipFill>
          <a:blip r:embed="rId2"/>
          <a:srcRect t="13895" r="27727"/>
          <a:stretch>
            <a:fillRect/>
          </a:stretch>
        </p:blipFill>
        <p:spPr>
          <a:xfrm>
            <a:off x="1737360" y="462915"/>
            <a:ext cx="9584690" cy="608584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无标题2"/>
          <p:cNvPicPr>
            <a:picLocks noChangeAspect="1"/>
          </p:cNvPicPr>
          <p:nvPr/>
        </p:nvPicPr>
        <p:blipFill>
          <a:blip r:embed="rId2"/>
          <a:srcRect l="-152" t="29580" r="61403" b="52622"/>
          <a:stretch>
            <a:fillRect/>
          </a:stretch>
        </p:blipFill>
        <p:spPr>
          <a:xfrm>
            <a:off x="491622" y="1372235"/>
            <a:ext cx="7592060" cy="18586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文本占位符 6"/>
          <p:cNvSpPr txBox="1"/>
          <p:nvPr/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成果展示</a:t>
            </a:r>
            <a:endParaRPr lang="zh-CN" altLang="en-US"/>
          </a:p>
        </p:txBody>
      </p:sp>
      <p:pic>
        <p:nvPicPr>
          <p:cNvPr id="25" name="图片 24" descr="成果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67" y="1613332"/>
            <a:ext cx="5809938" cy="5160896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文本占位符 6"/>
          <p:cNvSpPr txBox="1"/>
          <p:nvPr/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成果展示</a:t>
            </a:r>
            <a:endParaRPr lang="zh-CN" altLang="en-US"/>
          </a:p>
        </p:txBody>
      </p:sp>
      <p:pic>
        <p:nvPicPr>
          <p:cNvPr id="17" name="图片 16" descr="无标题3"/>
          <p:cNvPicPr>
            <a:picLocks noChangeAspect="1"/>
          </p:cNvPicPr>
          <p:nvPr/>
        </p:nvPicPr>
        <p:blipFill>
          <a:blip r:embed="rId2"/>
          <a:srcRect l="1396" t="51310" r="72042" b="26948"/>
          <a:stretch>
            <a:fillRect/>
          </a:stretch>
        </p:blipFill>
        <p:spPr>
          <a:xfrm>
            <a:off x="1920240" y="1737360"/>
            <a:ext cx="7151370" cy="3119755"/>
          </a:xfrm>
          <a:prstGeom prst="rect">
            <a:avLst/>
          </a:prstGeom>
        </p:spPr>
      </p:pic>
      <p:pic>
        <p:nvPicPr>
          <p:cNvPr id="4" name="图片 3" descr="成果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15" y="16510"/>
            <a:ext cx="7658735" cy="6824345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5" name="文本占位符 7"/>
          <p:cNvSpPr txBox="1"/>
          <p:nvPr/>
        </p:nvSpPr>
        <p:spPr>
          <a:xfrm>
            <a:off x="3848833" y="3083746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/>
              <a:t>成果视频展示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9964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项目概述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2005932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数据采集及处理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981802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交互模块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981802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成果展示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3141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5" name="文本占位符 7"/>
          <p:cNvSpPr txBox="1"/>
          <p:nvPr/>
        </p:nvSpPr>
        <p:spPr>
          <a:xfrm>
            <a:off x="236953" y="30054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小组成员及分工</a:t>
            </a:r>
          </a:p>
        </p:txBody>
      </p:sp>
      <p:sp>
        <p:nvSpPr>
          <p:cNvPr id="5" name="文本占位符 7"/>
          <p:cNvSpPr txBox="1"/>
          <p:nvPr/>
        </p:nvSpPr>
        <p:spPr>
          <a:xfrm>
            <a:off x="3200401" y="2031575"/>
            <a:ext cx="5538158" cy="3523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项目经理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　刘天祺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技术人员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　罗士尧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　　　　</a:t>
            </a:r>
            <a:r>
              <a:rPr lang="zh-CN" altLang="en-US" sz="3200" dirty="0" smtClean="0"/>
              <a:t> 　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王　维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环境支持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　赵重棋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硬件支持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　伊　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质量</a:t>
            </a:r>
            <a:r>
              <a:rPr lang="zh-CN" altLang="en-US" sz="3200" dirty="0"/>
              <a:t>保证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　于博尧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原理流程图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6285" y="2424430"/>
            <a:ext cx="2009775" cy="982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传感器</a:t>
            </a:r>
          </a:p>
        </p:txBody>
      </p:sp>
      <p:sp>
        <p:nvSpPr>
          <p:cNvPr id="5" name="矩形 4"/>
          <p:cNvSpPr/>
          <p:nvPr/>
        </p:nvSpPr>
        <p:spPr>
          <a:xfrm>
            <a:off x="9300845" y="2424430"/>
            <a:ext cx="2306955" cy="25457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计算</a:t>
            </a:r>
            <a:r>
              <a:rPr lang="en-US" altLang="zh-CN"/>
              <a:t>IBI BPM</a:t>
            </a:r>
          </a:p>
          <a:p>
            <a:pPr algn="ctr"/>
            <a:r>
              <a:rPr lang="zh-CN" altLang="en-US"/>
              <a:t>并将</a:t>
            </a:r>
            <a:r>
              <a:rPr lang="en-US" altLang="zh-CN"/>
              <a:t>IBI</a:t>
            </a:r>
            <a:r>
              <a:rPr lang="zh-CN" altLang="en-US"/>
              <a:t>传回芯片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7157085" y="4731385"/>
            <a:ext cx="2143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 flipH="1" flipV="1">
            <a:off x="7145655" y="3659505"/>
            <a:ext cx="2155190" cy="22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49795" y="473138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每隔</a:t>
            </a:r>
            <a:r>
              <a:rPr lang="en-US" altLang="zh-CN"/>
              <a:t>2ms</a:t>
            </a:r>
            <a:r>
              <a:rPr lang="zh-CN" altLang="en-US"/>
              <a:t>发送一次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49795" y="3108960"/>
            <a:ext cx="200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IBI</a:t>
            </a:r>
            <a:r>
              <a:rPr lang="zh-CN" altLang="en-US"/>
              <a:t>发送给芯片</a:t>
            </a:r>
          </a:p>
        </p:txBody>
      </p:sp>
      <p:sp>
        <p:nvSpPr>
          <p:cNvPr id="24" name="椭圆 23"/>
          <p:cNvSpPr/>
          <p:nvPr/>
        </p:nvSpPr>
        <p:spPr>
          <a:xfrm>
            <a:off x="5671185" y="1280795"/>
            <a:ext cx="713105" cy="574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减号 26"/>
          <p:cNvSpPr/>
          <p:nvPr/>
        </p:nvSpPr>
        <p:spPr>
          <a:xfrm>
            <a:off x="5572760" y="1722755"/>
            <a:ext cx="957580" cy="448310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7" idx="1"/>
          </p:cNvCxnSpPr>
          <p:nvPr/>
        </p:nvCxnSpPr>
        <p:spPr>
          <a:xfrm flipV="1">
            <a:off x="6036945" y="1984375"/>
            <a:ext cx="14605" cy="1399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38520" y="2171065"/>
            <a:ext cx="459740" cy="1205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LED</a:t>
            </a:r>
          </a:p>
        </p:txBody>
      </p:sp>
      <p:sp>
        <p:nvSpPr>
          <p:cNvPr id="34" name="矩形 33"/>
          <p:cNvSpPr/>
          <p:nvPr/>
        </p:nvSpPr>
        <p:spPr>
          <a:xfrm>
            <a:off x="5001895" y="3404235"/>
            <a:ext cx="214376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STM32</a:t>
            </a:r>
          </a:p>
        </p:txBody>
      </p:sp>
      <p:sp>
        <p:nvSpPr>
          <p:cNvPr id="36" name="矩形 35"/>
          <p:cNvSpPr/>
          <p:nvPr/>
        </p:nvSpPr>
        <p:spPr>
          <a:xfrm>
            <a:off x="5002530" y="4359910"/>
            <a:ext cx="1037590" cy="461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ADC</a:t>
            </a:r>
          </a:p>
        </p:txBody>
      </p:sp>
      <p:sp>
        <p:nvSpPr>
          <p:cNvPr id="38" name="矩形 37"/>
          <p:cNvSpPr/>
          <p:nvPr/>
        </p:nvSpPr>
        <p:spPr>
          <a:xfrm>
            <a:off x="6040120" y="4359910"/>
            <a:ext cx="1105535" cy="460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DMA</a:t>
            </a:r>
          </a:p>
        </p:txBody>
      </p:sp>
      <p:cxnSp>
        <p:nvCxnSpPr>
          <p:cNvPr id="39" name="肘形连接符 38"/>
          <p:cNvCxnSpPr>
            <a:stCxn id="3" idx="2"/>
            <a:endCxn id="36" idx="1"/>
          </p:cNvCxnSpPr>
          <p:nvPr/>
        </p:nvCxnSpPr>
        <p:spPr>
          <a:xfrm rot="5400000" flipV="1">
            <a:off x="2790190" y="2362835"/>
            <a:ext cx="1183640" cy="3241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27935" y="4087495"/>
            <a:ext cx="2188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sym typeface="+mn-ea"/>
              </a:rPr>
              <a:t>模拟信号</a:t>
            </a:r>
          </a:p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372235" y="5623560"/>
            <a:ext cx="9890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本产品为用于医疗领域的心率传感器。由Pulse Sensor采集用户心率，经STM32处理后，在终端将心率等信息动态显示给用户。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</a:t>
            </a: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your big title here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数据采集模块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2" name="椭圆 1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数据采集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 descr="无标题1"/>
          <p:cNvPicPr>
            <a:picLocks noChangeAspect="1"/>
          </p:cNvPicPr>
          <p:nvPr/>
        </p:nvPicPr>
        <p:blipFill>
          <a:blip r:embed="rId3"/>
          <a:srcRect l="8485" t="27573" r="5455" b="17974"/>
          <a:stretch>
            <a:fillRect/>
          </a:stretch>
        </p:blipFill>
        <p:spPr>
          <a:xfrm>
            <a:off x="116840" y="1417320"/>
            <a:ext cx="11922760" cy="3855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5880" y="5471160"/>
            <a:ext cx="9810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数据采集模块应用Pulse Sensor光电反射式模拟传感器，利用人体组织在血管搏动时产生的透光率不同来进行脉搏的测量。传感器将采集到的脉搏信号转化为电信号，并经过滤波、放大后输出模拟电压信号给STM32。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556000" y="521938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altLang="zh-CN" sz="1050" b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050" b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26" name="图片 14" descr="D:\Desktop\20170828 東軟實習\20170905\l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3970" y="716543"/>
            <a:ext cx="10017575" cy="598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charset="-122"/>
                <a:cs typeface="+mn-cs"/>
              </a:r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Oval 28"/>
          <p:cNvSpPr/>
          <p:nvPr/>
        </p:nvSpPr>
        <p:spPr>
          <a:xfrm>
            <a:off x="2391028" y="203615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初始化</a:t>
            </a:r>
          </a:p>
        </p:txBody>
      </p:sp>
      <p:sp>
        <p:nvSpPr>
          <p:cNvPr id="6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数据传输</a:t>
            </a:r>
          </a:p>
        </p:txBody>
      </p:sp>
      <p:sp>
        <p:nvSpPr>
          <p:cNvPr id="7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en-US" alt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LED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灯控制</a:t>
            </a:r>
          </a:p>
        </p:txBody>
      </p:sp>
      <p:sp>
        <p:nvSpPr>
          <p:cNvPr id="8" name="Oval 35"/>
          <p:cNvSpPr/>
          <p:nvPr/>
        </p:nvSpPr>
        <p:spPr>
          <a:xfrm>
            <a:off x="2238628" y="212238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O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Placeholder 32"/>
          <p:cNvSpPr txBox="1"/>
          <p:nvPr/>
        </p:nvSpPr>
        <p:spPr>
          <a:xfrm>
            <a:off x="6515717" y="5400172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根据IBI数值控制LED灯的亮灭</a:t>
            </a:r>
          </a:p>
        </p:txBody>
      </p:sp>
      <p:sp>
        <p:nvSpPr>
          <p:cNvPr id="16" name="Text Placeholder 33"/>
          <p:cNvSpPr txBox="1"/>
          <p:nvPr/>
        </p:nvSpPr>
        <p:spPr>
          <a:xfrm>
            <a:off x="6516019" y="509591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LED灯控制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17" name="Straight Connector 56"/>
          <p:cNvCxnSpPr/>
          <p:nvPr/>
        </p:nvCxnSpPr>
        <p:spPr>
          <a:xfrm>
            <a:off x="6328128" y="511497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2"/>
          <p:cNvSpPr txBox="1"/>
          <p:nvPr/>
        </p:nvSpPr>
        <p:spPr>
          <a:xfrm>
            <a:off x="6529687" y="3927721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接收来自上位机的IBI数据、以DMA的模式读取心率数据并发送至上位机</a:t>
            </a:r>
          </a:p>
        </p:txBody>
      </p:sp>
      <p:sp>
        <p:nvSpPr>
          <p:cNvPr id="19" name="Text Placeholder 33"/>
          <p:cNvSpPr txBox="1"/>
          <p:nvPr/>
        </p:nvSpPr>
        <p:spPr>
          <a:xfrm>
            <a:off x="6516019" y="362346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数据传输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0" name="Straight Connector 57"/>
          <p:cNvCxnSpPr/>
          <p:nvPr/>
        </p:nvCxnSpPr>
        <p:spPr>
          <a:xfrm>
            <a:off x="6328128" y="364436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2"/>
          <p:cNvSpPr txBox="1"/>
          <p:nvPr/>
        </p:nvSpPr>
        <p:spPr>
          <a:xfrm>
            <a:off x="6529705" y="2169160"/>
            <a:ext cx="4521200" cy="7740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定义接口、配置LED与GPIO、将ADC设置为DMA模式、配置USART、启动系统滴答定时器</a:t>
            </a:r>
          </a:p>
        </p:txBody>
      </p:sp>
      <p:sp>
        <p:nvSpPr>
          <p:cNvPr id="22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初始化</a:t>
            </a:r>
          </a:p>
        </p:txBody>
      </p:sp>
      <p:cxnSp>
        <p:nvCxnSpPr>
          <p:cNvPr id="23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6"/>
          <p:cNvSpPr txBox="1"/>
          <p:nvPr/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lt"/>
                <a:cs typeface="+mn-ea"/>
                <a:sym typeface="+mn-lt"/>
              </a:rPr>
              <a:t>数据处理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390</Words>
  <Application>Microsoft Office PowerPoint</Application>
  <PresentationFormat>宽屏</PresentationFormat>
  <Paragraphs>109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Lato</vt:lpstr>
      <vt:lpstr>Raleway</vt:lpstr>
      <vt:lpstr>微软雅黑</vt:lpstr>
      <vt:lpstr>等线</vt:lpstr>
      <vt:lpstr>Arial</vt:lpstr>
      <vt:lpstr>Calibri</vt:lpstr>
      <vt:lpstr>Times New Roman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User</cp:lastModifiedBy>
  <cp:revision>99</cp:revision>
  <dcterms:created xsi:type="dcterms:W3CDTF">2015-11-20T05:45:00Z</dcterms:created>
  <dcterms:modified xsi:type="dcterms:W3CDTF">2017-09-06T15:53:35Z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