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73" r:id="rId3"/>
    <p:sldId id="318" r:id="rId4"/>
    <p:sldId id="272" r:id="rId5"/>
    <p:sldId id="258" r:id="rId6"/>
    <p:sldId id="276" r:id="rId7"/>
    <p:sldId id="280" r:id="rId8"/>
    <p:sldId id="278" r:id="rId9"/>
    <p:sldId id="285" r:id="rId10"/>
    <p:sldId id="288" r:id="rId11"/>
    <p:sldId id="299" r:id="rId12"/>
    <p:sldId id="309" r:id="rId13"/>
    <p:sldId id="292" r:id="rId14"/>
    <p:sldId id="295" r:id="rId15"/>
    <p:sldId id="296" r:id="rId16"/>
    <p:sldId id="290" r:id="rId17"/>
    <p:sldId id="293" r:id="rId18"/>
    <p:sldId id="291" r:id="rId19"/>
    <p:sldId id="319" r:id="rId20"/>
    <p:sldId id="286" r:id="rId21"/>
    <p:sldId id="317" r:id="rId22"/>
    <p:sldId id="316" r:id="rId23"/>
    <p:sldId id="303" r:id="rId24"/>
    <p:sldId id="320" r:id="rId25"/>
    <p:sldId id="287" r:id="rId26"/>
    <p:sldId id="305" r:id="rId27"/>
    <p:sldId id="304" r:id="rId28"/>
    <p:sldId id="310" r:id="rId29"/>
    <p:sldId id="307" r:id="rId30"/>
    <p:sldId id="274" r:id="rId31"/>
    <p:sldId id="321" r:id="rId32"/>
    <p:sldId id="32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22A"/>
    <a:srgbClr val="4A2544"/>
    <a:srgbClr val="709494"/>
    <a:srgbClr val="1D7DAA"/>
    <a:srgbClr val="45BEA8"/>
    <a:srgbClr val="39BEA9"/>
    <a:srgbClr val="1F86BF"/>
    <a:srgbClr val="5F6160"/>
    <a:srgbClr val="E1E2E4"/>
    <a:srgbClr val="001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37DE5-0738-499B-8F64-0767EB97EC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DE824A-6CD7-4F1B-AF13-C9CFD32DAD5A}">
      <dgm:prSet phldrT="[Texte]"/>
      <dgm:spPr/>
      <dgm:t>
        <a:bodyPr/>
        <a:lstStyle/>
        <a:p>
          <a:r>
            <a:rPr lang="fr-FR" dirty="0" smtClean="0"/>
            <a:t>Recherche documentaire (2h)</a:t>
          </a:r>
          <a:endParaRPr lang="fr-FR" dirty="0"/>
        </a:p>
      </dgm:t>
    </dgm:pt>
    <dgm:pt modelId="{D89294C5-FD8F-4B91-BA41-7A0095D80E3D}" type="parTrans" cxnId="{3AC4925B-A458-42AF-8AFC-B5D8D2B2265B}">
      <dgm:prSet/>
      <dgm:spPr/>
      <dgm:t>
        <a:bodyPr/>
        <a:lstStyle/>
        <a:p>
          <a:endParaRPr lang="fr-FR"/>
        </a:p>
      </dgm:t>
    </dgm:pt>
    <dgm:pt modelId="{CFB8E05F-F336-4B61-B62A-F695395F3C4E}" type="sibTrans" cxnId="{3AC4925B-A458-42AF-8AFC-B5D8D2B2265B}">
      <dgm:prSet/>
      <dgm:spPr/>
      <dgm:t>
        <a:bodyPr/>
        <a:lstStyle/>
        <a:p>
          <a:endParaRPr lang="fr-FR"/>
        </a:p>
      </dgm:t>
    </dgm:pt>
    <dgm:pt modelId="{2E13781A-AC58-4919-BC0D-05870860997B}">
      <dgm:prSet phldrT="[Texte]"/>
      <dgm:spPr/>
      <dgm:t>
        <a:bodyPr/>
        <a:lstStyle/>
        <a:p>
          <a:r>
            <a:rPr lang="fr-FR" dirty="0" smtClean="0"/>
            <a:t>Semaine du 18 au 22 décembre 2017</a:t>
          </a:r>
          <a:endParaRPr lang="fr-FR" dirty="0"/>
        </a:p>
      </dgm:t>
    </dgm:pt>
    <dgm:pt modelId="{398686CF-F709-4409-B796-EEB3E3A2A7B7}" type="parTrans" cxnId="{6F76E610-6C72-4912-9B33-E3EE38B62D1A}">
      <dgm:prSet/>
      <dgm:spPr/>
      <dgm:t>
        <a:bodyPr/>
        <a:lstStyle/>
        <a:p>
          <a:endParaRPr lang="fr-FR"/>
        </a:p>
      </dgm:t>
    </dgm:pt>
    <dgm:pt modelId="{4C0D8D36-231F-4CEA-9B76-BE9E6CEEEB6F}" type="sibTrans" cxnId="{6F76E610-6C72-4912-9B33-E3EE38B62D1A}">
      <dgm:prSet/>
      <dgm:spPr/>
      <dgm:t>
        <a:bodyPr/>
        <a:lstStyle/>
        <a:p>
          <a:endParaRPr lang="fr-FR"/>
        </a:p>
      </dgm:t>
    </dgm:pt>
    <dgm:pt modelId="{BB8E1A65-1207-4FDA-B11B-7AF5225A7B0B}">
      <dgm:prSet phldrT="[Texte]"/>
      <dgm:spPr/>
      <dgm:t>
        <a:bodyPr/>
        <a:lstStyle/>
        <a:p>
          <a:r>
            <a:rPr lang="fr-FR" dirty="0" smtClean="0"/>
            <a:t>Tutorat (30min)</a:t>
          </a:r>
          <a:endParaRPr lang="fr-FR" dirty="0"/>
        </a:p>
      </dgm:t>
    </dgm:pt>
    <dgm:pt modelId="{6148FDA6-9BC3-4B79-B777-F084853C4E96}" type="parTrans" cxnId="{0EA55C54-517F-4A4D-A0C2-55E0B98DD434}">
      <dgm:prSet/>
      <dgm:spPr/>
      <dgm:t>
        <a:bodyPr/>
        <a:lstStyle/>
        <a:p>
          <a:endParaRPr lang="fr-FR"/>
        </a:p>
      </dgm:t>
    </dgm:pt>
    <dgm:pt modelId="{6B1595F6-A396-40CD-B59C-1EC3CB759E42}" type="sibTrans" cxnId="{0EA55C54-517F-4A4D-A0C2-55E0B98DD434}">
      <dgm:prSet/>
      <dgm:spPr/>
      <dgm:t>
        <a:bodyPr/>
        <a:lstStyle/>
        <a:p>
          <a:endParaRPr lang="fr-FR"/>
        </a:p>
      </dgm:t>
    </dgm:pt>
    <dgm:pt modelId="{95E18C90-00C8-4154-9337-4D3DED0481AA}">
      <dgm:prSet phldrT="[Texte]"/>
      <dgm:spPr/>
      <dgm:t>
        <a:bodyPr/>
        <a:lstStyle/>
        <a:p>
          <a:r>
            <a:rPr lang="fr-FR" dirty="0" smtClean="0"/>
            <a:t>Semaine du 12 au 16 mars 2018</a:t>
          </a:r>
          <a:endParaRPr lang="fr-FR" dirty="0"/>
        </a:p>
      </dgm:t>
    </dgm:pt>
    <dgm:pt modelId="{348213A9-A93B-4A2F-8997-7B7931947537}" type="parTrans" cxnId="{72EE1DC5-8A6C-4BC0-A1EC-9D21093F4E3C}">
      <dgm:prSet/>
      <dgm:spPr/>
      <dgm:t>
        <a:bodyPr/>
        <a:lstStyle/>
        <a:p>
          <a:endParaRPr lang="fr-FR"/>
        </a:p>
      </dgm:t>
    </dgm:pt>
    <dgm:pt modelId="{C6C1C695-C3BE-45B7-9C22-850555FDD081}" type="sibTrans" cxnId="{72EE1DC5-8A6C-4BC0-A1EC-9D21093F4E3C}">
      <dgm:prSet/>
      <dgm:spPr/>
      <dgm:t>
        <a:bodyPr/>
        <a:lstStyle/>
        <a:p>
          <a:endParaRPr lang="fr-FR"/>
        </a:p>
      </dgm:t>
    </dgm:pt>
    <dgm:pt modelId="{0FBE3F6F-A144-4542-8041-C482AA0BCC19}">
      <dgm:prSet phldrT="[Texte]"/>
      <dgm:spPr/>
      <dgm:t>
        <a:bodyPr/>
        <a:lstStyle/>
        <a:p>
          <a:r>
            <a:rPr lang="fr-FR" dirty="0" smtClean="0"/>
            <a:t>Carnet de bord </a:t>
          </a:r>
          <a:r>
            <a:rPr lang="fr-FR" dirty="0" smtClean="0"/>
            <a:t>(10% note UE)</a:t>
          </a:r>
          <a:endParaRPr lang="fr-FR" dirty="0"/>
        </a:p>
      </dgm:t>
    </dgm:pt>
    <dgm:pt modelId="{ADB968E5-68D4-4C77-B3FE-CAE8B2A42AF7}" type="parTrans" cxnId="{CF44652F-4870-40B0-B232-EB0E791BBC15}">
      <dgm:prSet/>
      <dgm:spPr/>
      <dgm:t>
        <a:bodyPr/>
        <a:lstStyle/>
        <a:p>
          <a:endParaRPr lang="fr-FR"/>
        </a:p>
      </dgm:t>
    </dgm:pt>
    <dgm:pt modelId="{C7D60A8A-9A91-49F7-B0A8-DE2FBE60062B}" type="sibTrans" cxnId="{CF44652F-4870-40B0-B232-EB0E791BBC15}">
      <dgm:prSet/>
      <dgm:spPr/>
      <dgm:t>
        <a:bodyPr/>
        <a:lstStyle/>
        <a:p>
          <a:endParaRPr lang="fr-FR"/>
        </a:p>
      </dgm:t>
    </dgm:pt>
    <dgm:pt modelId="{A9370A0E-9B6E-4A28-9A3C-650A7F2A49CA}">
      <dgm:prSet phldrT="[Texte]"/>
      <dgm:spPr/>
      <dgm:t>
        <a:bodyPr/>
        <a:lstStyle/>
        <a:p>
          <a:r>
            <a:rPr lang="fr-FR" dirty="0" smtClean="0"/>
            <a:t>À rendre </a:t>
          </a:r>
          <a:r>
            <a:rPr lang="fr-FR" dirty="0" smtClean="0"/>
            <a:t>avant votre soutenance. </a:t>
          </a:r>
          <a:endParaRPr lang="fr-FR" dirty="0"/>
        </a:p>
      </dgm:t>
    </dgm:pt>
    <dgm:pt modelId="{95CA891B-FB06-4451-B11A-92322AD019DF}" type="parTrans" cxnId="{678777AB-4670-48DF-B05B-14E618929C8E}">
      <dgm:prSet/>
      <dgm:spPr/>
      <dgm:t>
        <a:bodyPr/>
        <a:lstStyle/>
        <a:p>
          <a:endParaRPr lang="fr-FR"/>
        </a:p>
      </dgm:t>
    </dgm:pt>
    <dgm:pt modelId="{CAC3B004-35D1-4CC0-978B-68D5AF7FA594}" type="sibTrans" cxnId="{678777AB-4670-48DF-B05B-14E618929C8E}">
      <dgm:prSet/>
      <dgm:spPr/>
      <dgm:t>
        <a:bodyPr/>
        <a:lstStyle/>
        <a:p>
          <a:endParaRPr lang="fr-FR"/>
        </a:p>
      </dgm:t>
    </dgm:pt>
    <dgm:pt modelId="{1BA501B6-4D5F-44E6-87FF-71AB2D7B1AB6}" type="pres">
      <dgm:prSet presAssocID="{A5F37DE5-0738-499B-8F64-0767EB97EC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C1945FE-C554-4DC0-8F7C-67621E41077D}" type="pres">
      <dgm:prSet presAssocID="{F7DE824A-6CD7-4F1B-AF13-C9CFD32DAD5A}" presName="parentText" presStyleLbl="node1" presStyleIdx="0" presStyleCnt="3" custLinFactNeighborX="-156" custLinFactNeighborY="-4673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9D9F4B-DFAB-4688-9C89-CCDF62327F0B}" type="pres">
      <dgm:prSet presAssocID="{F7DE824A-6CD7-4F1B-AF13-C9CFD32DAD5A}" presName="childText" presStyleLbl="revTx" presStyleIdx="0" presStyleCnt="3" custLinFactNeighborX="156" custLinFactNeighborY="-3404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77BD08-B767-4D68-A173-DC56951C4504}" type="pres">
      <dgm:prSet presAssocID="{BB8E1A65-1207-4FDA-B11B-7AF5225A7B0B}" presName="parentText" presStyleLbl="node1" presStyleIdx="1" presStyleCnt="3" custScaleY="100000" custLinFactNeighborY="311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2FCC22-F32F-40F3-B515-EB88AD7C09AE}" type="pres">
      <dgm:prSet presAssocID="{BB8E1A65-1207-4FDA-B11B-7AF5225A7B0B}" presName="childText" presStyleLbl="revTx" presStyleIdx="1" presStyleCnt="3" custScaleY="100000" custLinFactNeighborY="87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26C5FE-9B37-4E7D-8FFB-7DD428BE2389}" type="pres">
      <dgm:prSet presAssocID="{0FBE3F6F-A144-4542-8041-C482AA0BCC19}" presName="parentText" presStyleLbl="node1" presStyleIdx="2" presStyleCnt="3" custLinFactNeighborY="4225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F3E494-CE73-4C5F-B129-F3858D431018}" type="pres">
      <dgm:prSet presAssocID="{0FBE3F6F-A144-4542-8041-C482AA0BCC19}" presName="childText" presStyleLbl="revTx" presStyleIdx="2" presStyleCnt="3" custLinFactNeighborY="277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933F706-BB4F-49EF-9A69-A65AE0029A1A}" type="presOf" srcId="{A5F37DE5-0738-499B-8F64-0767EB97EC2A}" destId="{1BA501B6-4D5F-44E6-87FF-71AB2D7B1AB6}" srcOrd="0" destOrd="0" presId="urn:microsoft.com/office/officeart/2005/8/layout/vList2"/>
    <dgm:cxn modelId="{749F0A51-3D4A-4C3B-8AAA-6B01289C072B}" type="presOf" srcId="{F7DE824A-6CD7-4F1B-AF13-C9CFD32DAD5A}" destId="{4C1945FE-C554-4DC0-8F7C-67621E41077D}" srcOrd="0" destOrd="0" presId="urn:microsoft.com/office/officeart/2005/8/layout/vList2"/>
    <dgm:cxn modelId="{6F76E610-6C72-4912-9B33-E3EE38B62D1A}" srcId="{F7DE824A-6CD7-4F1B-AF13-C9CFD32DAD5A}" destId="{2E13781A-AC58-4919-BC0D-05870860997B}" srcOrd="0" destOrd="0" parTransId="{398686CF-F709-4409-B796-EEB3E3A2A7B7}" sibTransId="{4C0D8D36-231F-4CEA-9B76-BE9E6CEEEB6F}"/>
    <dgm:cxn modelId="{09B5F62B-EFCC-4DAD-9883-9BC17E747038}" type="presOf" srcId="{BB8E1A65-1207-4FDA-B11B-7AF5225A7B0B}" destId="{CB77BD08-B767-4D68-A173-DC56951C4504}" srcOrd="0" destOrd="0" presId="urn:microsoft.com/office/officeart/2005/8/layout/vList2"/>
    <dgm:cxn modelId="{2933EC17-D015-4547-AA2F-894A5CE4E392}" type="presOf" srcId="{A9370A0E-9B6E-4A28-9A3C-650A7F2A49CA}" destId="{5BF3E494-CE73-4C5F-B129-F3858D431018}" srcOrd="0" destOrd="0" presId="urn:microsoft.com/office/officeart/2005/8/layout/vList2"/>
    <dgm:cxn modelId="{D3A27EB1-F4A5-46E8-A927-91EA5575650E}" type="presOf" srcId="{2E13781A-AC58-4919-BC0D-05870860997B}" destId="{A89D9F4B-DFAB-4688-9C89-CCDF62327F0B}" srcOrd="0" destOrd="0" presId="urn:microsoft.com/office/officeart/2005/8/layout/vList2"/>
    <dgm:cxn modelId="{CF44652F-4870-40B0-B232-EB0E791BBC15}" srcId="{A5F37DE5-0738-499B-8F64-0767EB97EC2A}" destId="{0FBE3F6F-A144-4542-8041-C482AA0BCC19}" srcOrd="2" destOrd="0" parTransId="{ADB968E5-68D4-4C77-B3FE-CAE8B2A42AF7}" sibTransId="{C7D60A8A-9A91-49F7-B0A8-DE2FBE60062B}"/>
    <dgm:cxn modelId="{72EE1DC5-8A6C-4BC0-A1EC-9D21093F4E3C}" srcId="{BB8E1A65-1207-4FDA-B11B-7AF5225A7B0B}" destId="{95E18C90-00C8-4154-9337-4D3DED0481AA}" srcOrd="0" destOrd="0" parTransId="{348213A9-A93B-4A2F-8997-7B7931947537}" sibTransId="{C6C1C695-C3BE-45B7-9C22-850555FDD081}"/>
    <dgm:cxn modelId="{9A5D2981-5C00-471F-82C1-E1E238109669}" type="presOf" srcId="{95E18C90-00C8-4154-9337-4D3DED0481AA}" destId="{CE2FCC22-F32F-40F3-B515-EB88AD7C09AE}" srcOrd="0" destOrd="0" presId="urn:microsoft.com/office/officeart/2005/8/layout/vList2"/>
    <dgm:cxn modelId="{678777AB-4670-48DF-B05B-14E618929C8E}" srcId="{0FBE3F6F-A144-4542-8041-C482AA0BCC19}" destId="{A9370A0E-9B6E-4A28-9A3C-650A7F2A49CA}" srcOrd="0" destOrd="0" parTransId="{95CA891B-FB06-4451-B11A-92322AD019DF}" sibTransId="{CAC3B004-35D1-4CC0-978B-68D5AF7FA594}"/>
    <dgm:cxn modelId="{7B790C34-58EB-4582-B57A-6E58AF01B108}" type="presOf" srcId="{0FBE3F6F-A144-4542-8041-C482AA0BCC19}" destId="{5A26C5FE-9B37-4E7D-8FFB-7DD428BE2389}" srcOrd="0" destOrd="0" presId="urn:microsoft.com/office/officeart/2005/8/layout/vList2"/>
    <dgm:cxn modelId="{3AC4925B-A458-42AF-8AFC-B5D8D2B2265B}" srcId="{A5F37DE5-0738-499B-8F64-0767EB97EC2A}" destId="{F7DE824A-6CD7-4F1B-AF13-C9CFD32DAD5A}" srcOrd="0" destOrd="0" parTransId="{D89294C5-FD8F-4B91-BA41-7A0095D80E3D}" sibTransId="{CFB8E05F-F336-4B61-B62A-F695395F3C4E}"/>
    <dgm:cxn modelId="{0EA55C54-517F-4A4D-A0C2-55E0B98DD434}" srcId="{A5F37DE5-0738-499B-8F64-0767EB97EC2A}" destId="{BB8E1A65-1207-4FDA-B11B-7AF5225A7B0B}" srcOrd="1" destOrd="0" parTransId="{6148FDA6-9BC3-4B79-B777-F084853C4E96}" sibTransId="{6B1595F6-A396-40CD-B59C-1EC3CB759E42}"/>
    <dgm:cxn modelId="{B4D42EEB-1713-4993-95B9-D0E19B0FA245}" type="presParOf" srcId="{1BA501B6-4D5F-44E6-87FF-71AB2D7B1AB6}" destId="{4C1945FE-C554-4DC0-8F7C-67621E41077D}" srcOrd="0" destOrd="0" presId="urn:microsoft.com/office/officeart/2005/8/layout/vList2"/>
    <dgm:cxn modelId="{4358534E-5712-4859-A941-944B9A820B3F}" type="presParOf" srcId="{1BA501B6-4D5F-44E6-87FF-71AB2D7B1AB6}" destId="{A89D9F4B-DFAB-4688-9C89-CCDF62327F0B}" srcOrd="1" destOrd="0" presId="urn:microsoft.com/office/officeart/2005/8/layout/vList2"/>
    <dgm:cxn modelId="{D343A885-D3C5-476C-9371-5D447C52B7AE}" type="presParOf" srcId="{1BA501B6-4D5F-44E6-87FF-71AB2D7B1AB6}" destId="{CB77BD08-B767-4D68-A173-DC56951C4504}" srcOrd="2" destOrd="0" presId="urn:microsoft.com/office/officeart/2005/8/layout/vList2"/>
    <dgm:cxn modelId="{5DE1E893-0001-4C0E-99DB-C907324878E4}" type="presParOf" srcId="{1BA501B6-4D5F-44E6-87FF-71AB2D7B1AB6}" destId="{CE2FCC22-F32F-40F3-B515-EB88AD7C09AE}" srcOrd="3" destOrd="0" presId="urn:microsoft.com/office/officeart/2005/8/layout/vList2"/>
    <dgm:cxn modelId="{44117057-3868-4FCC-BC87-8227AF330D61}" type="presParOf" srcId="{1BA501B6-4D5F-44E6-87FF-71AB2D7B1AB6}" destId="{5A26C5FE-9B37-4E7D-8FFB-7DD428BE2389}" srcOrd="4" destOrd="0" presId="urn:microsoft.com/office/officeart/2005/8/layout/vList2"/>
    <dgm:cxn modelId="{413D0797-6585-415C-8908-354FDA8EF637}" type="presParOf" srcId="{1BA501B6-4D5F-44E6-87FF-71AB2D7B1AB6}" destId="{5BF3E494-CE73-4C5F-B129-F3858D43101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4D12F4-461B-41AC-90DB-697303CED09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64DDEE0-BD15-4CB5-8F29-C39624D2A64E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1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5D798A97-BC97-4CBF-91CA-3BFDE2F84FC5}" type="parTrans" cxnId="{0884D4F0-D4CD-4800-93C7-157663A21FA5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9BD7F05C-7F0A-44B9-ACF6-E5116E754F1D}" type="sibTrans" cxnId="{0884D4F0-D4CD-4800-93C7-157663A21FA5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6A6E2FE7-BC9A-4FD7-8AB6-742C47EA452B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Définir et cadrer son sujet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FFC4B5F3-C105-4D4F-B8EB-6BB8C0DB1AD9}" type="parTrans" cxnId="{38B29312-1038-489A-A7E1-4C2B229A5D6F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F338B818-E45F-443A-9B2D-4227A364F12F}" type="sibTrans" cxnId="{38B29312-1038-489A-A7E1-4C2B229A5D6F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415AD7DB-7580-4A56-957B-2A001391AB3F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2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3D94C343-E538-436D-ADB4-FFB6E5A7C233}" type="parTrans" cxnId="{FF18E41E-F673-4FD3-A7E7-ED958041351B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3465C2AD-9DCE-4C18-B0F5-01F3F505864A}" type="sibTrans" cxnId="{FF18E41E-F673-4FD3-A7E7-ED958041351B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A9BB487A-FEA4-4D1B-8BCD-403209CC284E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Sélectionner ses outils de recherche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8260ECBB-60B6-403B-948D-1BF49AE3412F}" type="parTrans" cxnId="{32251577-5B12-452E-B1AB-B3168FFDAAF7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18486AA2-56EC-4972-A8B7-2F1F35F95057}" type="sibTrans" cxnId="{32251577-5B12-452E-B1AB-B3168FFDAAF7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8C5EC321-AC97-4D43-A0EC-CAC3AF834A20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3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BF67DC22-8D26-4C4E-80FC-0E6389A310C3}" type="parTrans" cxnId="{F6B40530-B92C-4021-BEBF-F553B8B543AD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088C45DA-D92B-4616-8F05-F21C1F3A946C}" type="sibTrans" cxnId="{F6B40530-B92C-4021-BEBF-F553B8B543AD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0366052D-C36F-4929-BB52-8C70D4F3E6B7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4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B3B2C1D7-24A8-4657-AC7C-047E2D6E2667}" type="parTrans" cxnId="{7870BEDA-1122-4D6C-81A7-DEB4D523D1FC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1497EC87-CE06-47F8-B346-4CB74365606F}" type="sibTrans" cxnId="{7870BEDA-1122-4D6C-81A7-DEB4D523D1FC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684F465D-8355-43BF-B1D9-A367FA084DCB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Évaluer la pertinence et la qualité des sources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F21EE3C7-E0C7-430D-8BBD-39E22D7DC37E}" type="parTrans" cxnId="{71C5445A-6B43-4A0A-92A1-5657D2C73B19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7548719E-6143-4E53-BEBE-BEF300330DAE}" type="sibTrans" cxnId="{71C5445A-6B43-4A0A-92A1-5657D2C73B19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D40D4661-346B-4AC4-BB95-36B57831E4DA}">
      <dgm:prSet phldrT="[Texte]"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Rédiger en citant ses sources</a:t>
          </a:r>
          <a:endParaRPr lang="fr-FR" sz="1800" dirty="0">
            <a:latin typeface="Arial" pitchFamily="34" charset="0"/>
            <a:cs typeface="Arial" pitchFamily="34" charset="0"/>
          </a:endParaRPr>
        </a:p>
      </dgm:t>
    </dgm:pt>
    <dgm:pt modelId="{F5C3468F-80AE-4F24-B72C-5F188D61767D}" type="sibTrans" cxnId="{DC607C8B-73F2-42A8-9816-8982A252A990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3AE36651-39A4-4666-9856-27D5DA65138B}" type="parTrans" cxnId="{DC607C8B-73F2-42A8-9816-8982A252A990}">
      <dgm:prSet/>
      <dgm:spPr/>
      <dgm:t>
        <a:bodyPr/>
        <a:lstStyle/>
        <a:p>
          <a:endParaRPr lang="fr-FR" sz="1800">
            <a:latin typeface="Arial" pitchFamily="34" charset="0"/>
            <a:cs typeface="Arial" pitchFamily="34" charset="0"/>
          </a:endParaRPr>
        </a:p>
      </dgm:t>
    </dgm:pt>
    <dgm:pt modelId="{C66AF07A-858F-4FDE-ABA8-0D9D200053FD}">
      <dgm:prSet/>
      <dgm:spPr/>
      <dgm:t>
        <a:bodyPr/>
        <a:lstStyle/>
        <a:p>
          <a:r>
            <a:rPr lang="fr-FR" dirty="0" smtClean="0"/>
            <a:t>5 </a:t>
          </a:r>
          <a:endParaRPr lang="fr-FR" dirty="0"/>
        </a:p>
      </dgm:t>
    </dgm:pt>
    <dgm:pt modelId="{BFE9AEA7-386F-4045-A740-E72538B69416}" type="parTrans" cxnId="{1CE19B21-853E-4249-9DCA-62A4BE54D647}">
      <dgm:prSet/>
      <dgm:spPr/>
      <dgm:t>
        <a:bodyPr/>
        <a:lstStyle/>
        <a:p>
          <a:endParaRPr lang="fr-FR"/>
        </a:p>
      </dgm:t>
    </dgm:pt>
    <dgm:pt modelId="{D36F95A4-FEF8-4549-95EF-721D359E952B}" type="sibTrans" cxnId="{1CE19B21-853E-4249-9DCA-62A4BE54D647}">
      <dgm:prSet/>
      <dgm:spPr/>
      <dgm:t>
        <a:bodyPr/>
        <a:lstStyle/>
        <a:p>
          <a:endParaRPr lang="fr-FR"/>
        </a:p>
      </dgm:t>
    </dgm:pt>
    <dgm:pt modelId="{C5266019-316C-48BE-8EAA-26360AE0DC4E}">
      <dgm:prSet custT="1"/>
      <dgm:spPr/>
      <dgm:t>
        <a:bodyPr/>
        <a:lstStyle/>
        <a:p>
          <a:r>
            <a:rPr lang="fr-FR" sz="1800" dirty="0" smtClean="0">
              <a:latin typeface="Arial" pitchFamily="34" charset="0"/>
              <a:cs typeface="Arial" pitchFamily="34" charset="0"/>
            </a:rPr>
            <a:t>Produire une bibliographie</a:t>
          </a:r>
          <a:endParaRPr lang="fr-FR" sz="1800" dirty="0"/>
        </a:p>
      </dgm:t>
    </dgm:pt>
    <dgm:pt modelId="{BDCFFDBA-E3A5-4D25-B964-8DE2E350BD22}" type="parTrans" cxnId="{01610289-CB15-4481-B633-FD25CA146C93}">
      <dgm:prSet/>
      <dgm:spPr/>
      <dgm:t>
        <a:bodyPr/>
        <a:lstStyle/>
        <a:p>
          <a:endParaRPr lang="fr-FR"/>
        </a:p>
      </dgm:t>
    </dgm:pt>
    <dgm:pt modelId="{00837E07-8B5D-43FD-B515-7B07650B5157}" type="sibTrans" cxnId="{01610289-CB15-4481-B633-FD25CA146C93}">
      <dgm:prSet/>
      <dgm:spPr/>
      <dgm:t>
        <a:bodyPr/>
        <a:lstStyle/>
        <a:p>
          <a:endParaRPr lang="fr-FR"/>
        </a:p>
      </dgm:t>
    </dgm:pt>
    <dgm:pt modelId="{933678EF-6D81-4A22-93C7-94E714783639}" type="pres">
      <dgm:prSet presAssocID="{184D12F4-461B-41AC-90DB-697303CED09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A838A83-5B80-482B-8D99-B6B3C7FD695F}" type="pres">
      <dgm:prSet presAssocID="{864DDEE0-BD15-4CB5-8F29-C39624D2A64E}" presName="composite" presStyleCnt="0"/>
      <dgm:spPr/>
      <dgm:t>
        <a:bodyPr/>
        <a:lstStyle/>
        <a:p>
          <a:endParaRPr lang="fr-FR"/>
        </a:p>
      </dgm:t>
    </dgm:pt>
    <dgm:pt modelId="{E4254D37-F022-4CF5-8EC3-9E42096DA015}" type="pres">
      <dgm:prSet presAssocID="{864DDEE0-BD15-4CB5-8F29-C39624D2A64E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0449F4-B9DC-4A2E-B83F-EC5DC7092817}" type="pres">
      <dgm:prSet presAssocID="{864DDEE0-BD15-4CB5-8F29-C39624D2A64E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1141E2-343A-43E8-A5BA-7C07606D66E7}" type="pres">
      <dgm:prSet presAssocID="{9BD7F05C-7F0A-44B9-ACF6-E5116E754F1D}" presName="sp" presStyleCnt="0"/>
      <dgm:spPr/>
      <dgm:t>
        <a:bodyPr/>
        <a:lstStyle/>
        <a:p>
          <a:endParaRPr lang="fr-FR"/>
        </a:p>
      </dgm:t>
    </dgm:pt>
    <dgm:pt modelId="{22464B4C-E22A-4138-9B22-4E711941B38C}" type="pres">
      <dgm:prSet presAssocID="{415AD7DB-7580-4A56-957B-2A001391AB3F}" presName="composite" presStyleCnt="0"/>
      <dgm:spPr/>
      <dgm:t>
        <a:bodyPr/>
        <a:lstStyle/>
        <a:p>
          <a:endParaRPr lang="fr-FR"/>
        </a:p>
      </dgm:t>
    </dgm:pt>
    <dgm:pt modelId="{63496281-F5FC-4B69-ACB9-8F4714816EF2}" type="pres">
      <dgm:prSet presAssocID="{415AD7DB-7580-4A56-957B-2A001391AB3F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EB8FE7-6DB8-4D0A-8FE4-F5503CFA852B}" type="pres">
      <dgm:prSet presAssocID="{415AD7DB-7580-4A56-957B-2A001391AB3F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B22C5F-F734-412D-B94D-EBA9CEE19249}" type="pres">
      <dgm:prSet presAssocID="{3465C2AD-9DCE-4C18-B0F5-01F3F505864A}" presName="sp" presStyleCnt="0"/>
      <dgm:spPr/>
      <dgm:t>
        <a:bodyPr/>
        <a:lstStyle/>
        <a:p>
          <a:endParaRPr lang="fr-FR"/>
        </a:p>
      </dgm:t>
    </dgm:pt>
    <dgm:pt modelId="{EB576721-DACD-4A57-8A14-272D0F6F76D5}" type="pres">
      <dgm:prSet presAssocID="{8C5EC321-AC97-4D43-A0EC-CAC3AF834A20}" presName="composite" presStyleCnt="0"/>
      <dgm:spPr/>
      <dgm:t>
        <a:bodyPr/>
        <a:lstStyle/>
        <a:p>
          <a:endParaRPr lang="fr-FR"/>
        </a:p>
      </dgm:t>
    </dgm:pt>
    <dgm:pt modelId="{70FD4CFE-DCD1-4B32-A86C-C65AFC0F561A}" type="pres">
      <dgm:prSet presAssocID="{8C5EC321-AC97-4D43-A0EC-CAC3AF834A20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616632-10C0-4616-A474-92DE3546CE47}" type="pres">
      <dgm:prSet presAssocID="{8C5EC321-AC97-4D43-A0EC-CAC3AF834A20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B85E90-71DD-4A09-BAFA-9E1A6DDC0FE3}" type="pres">
      <dgm:prSet presAssocID="{088C45DA-D92B-4616-8F05-F21C1F3A946C}" presName="sp" presStyleCnt="0"/>
      <dgm:spPr/>
      <dgm:t>
        <a:bodyPr/>
        <a:lstStyle/>
        <a:p>
          <a:endParaRPr lang="fr-FR"/>
        </a:p>
      </dgm:t>
    </dgm:pt>
    <dgm:pt modelId="{9B7C2EC8-690C-46D9-8AD1-9D250779A344}" type="pres">
      <dgm:prSet presAssocID="{0366052D-C36F-4929-BB52-8C70D4F3E6B7}" presName="composite" presStyleCnt="0"/>
      <dgm:spPr/>
      <dgm:t>
        <a:bodyPr/>
        <a:lstStyle/>
        <a:p>
          <a:endParaRPr lang="fr-FR"/>
        </a:p>
      </dgm:t>
    </dgm:pt>
    <dgm:pt modelId="{33F04D4D-294A-4C0B-B29E-070BCC7CF5F0}" type="pres">
      <dgm:prSet presAssocID="{0366052D-C36F-4929-BB52-8C70D4F3E6B7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91A9C-AEFD-4E37-8937-C669A49BB6E4}" type="pres">
      <dgm:prSet presAssocID="{0366052D-C36F-4929-BB52-8C70D4F3E6B7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719C77-2844-4A3F-8A86-2AE076CEF7B2}" type="pres">
      <dgm:prSet presAssocID="{1497EC87-CE06-47F8-B346-4CB74365606F}" presName="sp" presStyleCnt="0"/>
      <dgm:spPr/>
    </dgm:pt>
    <dgm:pt modelId="{CB42A5B0-507E-40F2-8D22-153338CCAC3C}" type="pres">
      <dgm:prSet presAssocID="{C66AF07A-858F-4FDE-ABA8-0D9D200053FD}" presName="composite" presStyleCnt="0"/>
      <dgm:spPr/>
    </dgm:pt>
    <dgm:pt modelId="{4AC50A13-0A97-4C58-87E5-7F72F75BE9D1}" type="pres">
      <dgm:prSet presAssocID="{C66AF07A-858F-4FDE-ABA8-0D9D200053FD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BE38A23-1F05-4130-8667-EDD6EF09E1EA}" type="pres">
      <dgm:prSet presAssocID="{C66AF07A-858F-4FDE-ABA8-0D9D200053FD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B2DD88-622F-4542-BCF5-991B0A7CA6EC}" type="presOf" srcId="{684F465D-8355-43BF-B1D9-A367FA084DCB}" destId="{CC616632-10C0-4616-A474-92DE3546CE47}" srcOrd="0" destOrd="0" presId="urn:microsoft.com/office/officeart/2005/8/layout/chevron2"/>
    <dgm:cxn modelId="{D492BFFB-809E-4486-93E6-23C2AC6D4502}" type="presOf" srcId="{0366052D-C36F-4929-BB52-8C70D4F3E6B7}" destId="{33F04D4D-294A-4C0B-B29E-070BCC7CF5F0}" srcOrd="0" destOrd="0" presId="urn:microsoft.com/office/officeart/2005/8/layout/chevron2"/>
    <dgm:cxn modelId="{71C5445A-6B43-4A0A-92A1-5657D2C73B19}" srcId="{8C5EC321-AC97-4D43-A0EC-CAC3AF834A20}" destId="{684F465D-8355-43BF-B1D9-A367FA084DCB}" srcOrd="0" destOrd="0" parTransId="{F21EE3C7-E0C7-430D-8BBD-39E22D7DC37E}" sibTransId="{7548719E-6143-4E53-BEBE-BEF300330DAE}"/>
    <dgm:cxn modelId="{7A7C34A5-3A02-43A1-8849-F168A2A7830E}" type="presOf" srcId="{415AD7DB-7580-4A56-957B-2A001391AB3F}" destId="{63496281-F5FC-4B69-ACB9-8F4714816EF2}" srcOrd="0" destOrd="0" presId="urn:microsoft.com/office/officeart/2005/8/layout/chevron2"/>
    <dgm:cxn modelId="{1CE19B21-853E-4249-9DCA-62A4BE54D647}" srcId="{184D12F4-461B-41AC-90DB-697303CED096}" destId="{C66AF07A-858F-4FDE-ABA8-0D9D200053FD}" srcOrd="4" destOrd="0" parTransId="{BFE9AEA7-386F-4045-A740-E72538B69416}" sibTransId="{D36F95A4-FEF8-4549-95EF-721D359E952B}"/>
    <dgm:cxn modelId="{7870BEDA-1122-4D6C-81A7-DEB4D523D1FC}" srcId="{184D12F4-461B-41AC-90DB-697303CED096}" destId="{0366052D-C36F-4929-BB52-8C70D4F3E6B7}" srcOrd="3" destOrd="0" parTransId="{B3B2C1D7-24A8-4657-AC7C-047E2D6E2667}" sibTransId="{1497EC87-CE06-47F8-B346-4CB74365606F}"/>
    <dgm:cxn modelId="{1EE8CEFE-76B8-427B-AB84-B41B6B58A899}" type="presOf" srcId="{A9BB487A-FEA4-4D1B-8BCD-403209CC284E}" destId="{3FEB8FE7-6DB8-4D0A-8FE4-F5503CFA852B}" srcOrd="0" destOrd="0" presId="urn:microsoft.com/office/officeart/2005/8/layout/chevron2"/>
    <dgm:cxn modelId="{4106F48D-25A3-4644-B62B-659ABB8A26D0}" type="presOf" srcId="{C5266019-316C-48BE-8EAA-26360AE0DC4E}" destId="{5BE38A23-1F05-4130-8667-EDD6EF09E1EA}" srcOrd="0" destOrd="0" presId="urn:microsoft.com/office/officeart/2005/8/layout/chevron2"/>
    <dgm:cxn modelId="{A7E5E5A7-6AE3-4150-BF3F-DAE469F34FAF}" type="presOf" srcId="{6A6E2FE7-BC9A-4FD7-8AB6-742C47EA452B}" destId="{C40449F4-B9DC-4A2E-B83F-EC5DC7092817}" srcOrd="0" destOrd="0" presId="urn:microsoft.com/office/officeart/2005/8/layout/chevron2"/>
    <dgm:cxn modelId="{DC607C8B-73F2-42A8-9816-8982A252A990}" srcId="{0366052D-C36F-4929-BB52-8C70D4F3E6B7}" destId="{D40D4661-346B-4AC4-BB95-36B57831E4DA}" srcOrd="0" destOrd="0" parTransId="{3AE36651-39A4-4666-9856-27D5DA65138B}" sibTransId="{F5C3468F-80AE-4F24-B72C-5F188D61767D}"/>
    <dgm:cxn modelId="{0884D4F0-D4CD-4800-93C7-157663A21FA5}" srcId="{184D12F4-461B-41AC-90DB-697303CED096}" destId="{864DDEE0-BD15-4CB5-8F29-C39624D2A64E}" srcOrd="0" destOrd="0" parTransId="{5D798A97-BC97-4CBF-91CA-3BFDE2F84FC5}" sibTransId="{9BD7F05C-7F0A-44B9-ACF6-E5116E754F1D}"/>
    <dgm:cxn modelId="{BEDC3729-B4E3-49A1-A90E-E8BD22E8BC20}" type="presOf" srcId="{8C5EC321-AC97-4D43-A0EC-CAC3AF834A20}" destId="{70FD4CFE-DCD1-4B32-A86C-C65AFC0F561A}" srcOrd="0" destOrd="0" presId="urn:microsoft.com/office/officeart/2005/8/layout/chevron2"/>
    <dgm:cxn modelId="{22C8B5CA-705D-4584-A03C-A2A13ED40EBA}" type="presOf" srcId="{D40D4661-346B-4AC4-BB95-36B57831E4DA}" destId="{79591A9C-AEFD-4E37-8937-C669A49BB6E4}" srcOrd="0" destOrd="0" presId="urn:microsoft.com/office/officeart/2005/8/layout/chevron2"/>
    <dgm:cxn modelId="{99218762-D94C-4A1A-A4BF-5E4CAE2B978F}" type="presOf" srcId="{864DDEE0-BD15-4CB5-8F29-C39624D2A64E}" destId="{E4254D37-F022-4CF5-8EC3-9E42096DA015}" srcOrd="0" destOrd="0" presId="urn:microsoft.com/office/officeart/2005/8/layout/chevron2"/>
    <dgm:cxn modelId="{38B29312-1038-489A-A7E1-4C2B229A5D6F}" srcId="{864DDEE0-BD15-4CB5-8F29-C39624D2A64E}" destId="{6A6E2FE7-BC9A-4FD7-8AB6-742C47EA452B}" srcOrd="0" destOrd="0" parTransId="{FFC4B5F3-C105-4D4F-B8EB-6BB8C0DB1AD9}" sibTransId="{F338B818-E45F-443A-9B2D-4227A364F12F}"/>
    <dgm:cxn modelId="{8C98CF63-47B2-4F83-AB28-1E06D054E537}" type="presOf" srcId="{C66AF07A-858F-4FDE-ABA8-0D9D200053FD}" destId="{4AC50A13-0A97-4C58-87E5-7F72F75BE9D1}" srcOrd="0" destOrd="0" presId="urn:microsoft.com/office/officeart/2005/8/layout/chevron2"/>
    <dgm:cxn modelId="{F6B40530-B92C-4021-BEBF-F553B8B543AD}" srcId="{184D12F4-461B-41AC-90DB-697303CED096}" destId="{8C5EC321-AC97-4D43-A0EC-CAC3AF834A20}" srcOrd="2" destOrd="0" parTransId="{BF67DC22-8D26-4C4E-80FC-0E6389A310C3}" sibTransId="{088C45DA-D92B-4616-8F05-F21C1F3A946C}"/>
    <dgm:cxn modelId="{FF18E41E-F673-4FD3-A7E7-ED958041351B}" srcId="{184D12F4-461B-41AC-90DB-697303CED096}" destId="{415AD7DB-7580-4A56-957B-2A001391AB3F}" srcOrd="1" destOrd="0" parTransId="{3D94C343-E538-436D-ADB4-FFB6E5A7C233}" sibTransId="{3465C2AD-9DCE-4C18-B0F5-01F3F505864A}"/>
    <dgm:cxn modelId="{9E9E77DD-76C3-4F17-BCCB-23993B97608A}" type="presOf" srcId="{184D12F4-461B-41AC-90DB-697303CED096}" destId="{933678EF-6D81-4A22-93C7-94E714783639}" srcOrd="0" destOrd="0" presId="urn:microsoft.com/office/officeart/2005/8/layout/chevron2"/>
    <dgm:cxn modelId="{01610289-CB15-4481-B633-FD25CA146C93}" srcId="{C66AF07A-858F-4FDE-ABA8-0D9D200053FD}" destId="{C5266019-316C-48BE-8EAA-26360AE0DC4E}" srcOrd="0" destOrd="0" parTransId="{BDCFFDBA-E3A5-4D25-B964-8DE2E350BD22}" sibTransId="{00837E07-8B5D-43FD-B515-7B07650B5157}"/>
    <dgm:cxn modelId="{32251577-5B12-452E-B1AB-B3168FFDAAF7}" srcId="{415AD7DB-7580-4A56-957B-2A001391AB3F}" destId="{A9BB487A-FEA4-4D1B-8BCD-403209CC284E}" srcOrd="0" destOrd="0" parTransId="{8260ECBB-60B6-403B-948D-1BF49AE3412F}" sibTransId="{18486AA2-56EC-4972-A8B7-2F1F35F95057}"/>
    <dgm:cxn modelId="{8684B707-8FA5-4704-B098-D517227C1F6A}" type="presParOf" srcId="{933678EF-6D81-4A22-93C7-94E714783639}" destId="{3A838A83-5B80-482B-8D99-B6B3C7FD695F}" srcOrd="0" destOrd="0" presId="urn:microsoft.com/office/officeart/2005/8/layout/chevron2"/>
    <dgm:cxn modelId="{B6F5332D-DFC8-458A-82B2-0FCC6FFF3CBC}" type="presParOf" srcId="{3A838A83-5B80-482B-8D99-B6B3C7FD695F}" destId="{E4254D37-F022-4CF5-8EC3-9E42096DA015}" srcOrd="0" destOrd="0" presId="urn:microsoft.com/office/officeart/2005/8/layout/chevron2"/>
    <dgm:cxn modelId="{445CE1EF-42EF-4A4E-A10F-B1773FCA0FBE}" type="presParOf" srcId="{3A838A83-5B80-482B-8D99-B6B3C7FD695F}" destId="{C40449F4-B9DC-4A2E-B83F-EC5DC7092817}" srcOrd="1" destOrd="0" presId="urn:microsoft.com/office/officeart/2005/8/layout/chevron2"/>
    <dgm:cxn modelId="{C6414CA4-6ED3-4BB6-97B9-5E3E3F76D84A}" type="presParOf" srcId="{933678EF-6D81-4A22-93C7-94E714783639}" destId="{B71141E2-343A-43E8-A5BA-7C07606D66E7}" srcOrd="1" destOrd="0" presId="urn:microsoft.com/office/officeart/2005/8/layout/chevron2"/>
    <dgm:cxn modelId="{1EA40DB1-4A19-4589-9F8C-34AAC89AA480}" type="presParOf" srcId="{933678EF-6D81-4A22-93C7-94E714783639}" destId="{22464B4C-E22A-4138-9B22-4E711941B38C}" srcOrd="2" destOrd="0" presId="urn:microsoft.com/office/officeart/2005/8/layout/chevron2"/>
    <dgm:cxn modelId="{B24952BA-A8C0-4C13-9EA9-4E98252FD1C0}" type="presParOf" srcId="{22464B4C-E22A-4138-9B22-4E711941B38C}" destId="{63496281-F5FC-4B69-ACB9-8F4714816EF2}" srcOrd="0" destOrd="0" presId="urn:microsoft.com/office/officeart/2005/8/layout/chevron2"/>
    <dgm:cxn modelId="{F78725F8-8BB5-4F73-A190-1A57108A190A}" type="presParOf" srcId="{22464B4C-E22A-4138-9B22-4E711941B38C}" destId="{3FEB8FE7-6DB8-4D0A-8FE4-F5503CFA852B}" srcOrd="1" destOrd="0" presId="urn:microsoft.com/office/officeart/2005/8/layout/chevron2"/>
    <dgm:cxn modelId="{F6CA1027-EB79-4DEC-908D-E44D8186EF8A}" type="presParOf" srcId="{933678EF-6D81-4A22-93C7-94E714783639}" destId="{6DB22C5F-F734-412D-B94D-EBA9CEE19249}" srcOrd="3" destOrd="0" presId="urn:microsoft.com/office/officeart/2005/8/layout/chevron2"/>
    <dgm:cxn modelId="{536BAA4E-4F3E-42B0-A22B-C18FC14E2CDF}" type="presParOf" srcId="{933678EF-6D81-4A22-93C7-94E714783639}" destId="{EB576721-DACD-4A57-8A14-272D0F6F76D5}" srcOrd="4" destOrd="0" presId="urn:microsoft.com/office/officeart/2005/8/layout/chevron2"/>
    <dgm:cxn modelId="{BD99B66C-0EF3-4B4D-8576-6F7D4EEB817F}" type="presParOf" srcId="{EB576721-DACD-4A57-8A14-272D0F6F76D5}" destId="{70FD4CFE-DCD1-4B32-A86C-C65AFC0F561A}" srcOrd="0" destOrd="0" presId="urn:microsoft.com/office/officeart/2005/8/layout/chevron2"/>
    <dgm:cxn modelId="{0F24C976-81AA-4333-8644-FA3579CCF9B1}" type="presParOf" srcId="{EB576721-DACD-4A57-8A14-272D0F6F76D5}" destId="{CC616632-10C0-4616-A474-92DE3546CE47}" srcOrd="1" destOrd="0" presId="urn:microsoft.com/office/officeart/2005/8/layout/chevron2"/>
    <dgm:cxn modelId="{12CB5988-EFEE-4454-95E2-3A75E85059DA}" type="presParOf" srcId="{933678EF-6D81-4A22-93C7-94E714783639}" destId="{9FB85E90-71DD-4A09-BAFA-9E1A6DDC0FE3}" srcOrd="5" destOrd="0" presId="urn:microsoft.com/office/officeart/2005/8/layout/chevron2"/>
    <dgm:cxn modelId="{C1302325-56AD-4C8B-81A3-A6A5C388B885}" type="presParOf" srcId="{933678EF-6D81-4A22-93C7-94E714783639}" destId="{9B7C2EC8-690C-46D9-8AD1-9D250779A344}" srcOrd="6" destOrd="0" presId="urn:microsoft.com/office/officeart/2005/8/layout/chevron2"/>
    <dgm:cxn modelId="{CC81F4DB-61A7-47BB-9978-5C383717C7D8}" type="presParOf" srcId="{9B7C2EC8-690C-46D9-8AD1-9D250779A344}" destId="{33F04D4D-294A-4C0B-B29E-070BCC7CF5F0}" srcOrd="0" destOrd="0" presId="urn:microsoft.com/office/officeart/2005/8/layout/chevron2"/>
    <dgm:cxn modelId="{26023B41-FF1E-40FD-BCB2-8D37633BA40B}" type="presParOf" srcId="{9B7C2EC8-690C-46D9-8AD1-9D250779A344}" destId="{79591A9C-AEFD-4E37-8937-C669A49BB6E4}" srcOrd="1" destOrd="0" presId="urn:microsoft.com/office/officeart/2005/8/layout/chevron2"/>
    <dgm:cxn modelId="{E210E67F-6E74-4364-A5C8-8D01A0CBE4B5}" type="presParOf" srcId="{933678EF-6D81-4A22-93C7-94E714783639}" destId="{90719C77-2844-4A3F-8A86-2AE076CEF7B2}" srcOrd="7" destOrd="0" presId="urn:microsoft.com/office/officeart/2005/8/layout/chevron2"/>
    <dgm:cxn modelId="{C4612C51-4946-49CE-A1FE-17EDD164ECA4}" type="presParOf" srcId="{933678EF-6D81-4A22-93C7-94E714783639}" destId="{CB42A5B0-507E-40F2-8D22-153338CCAC3C}" srcOrd="8" destOrd="0" presId="urn:microsoft.com/office/officeart/2005/8/layout/chevron2"/>
    <dgm:cxn modelId="{38D4232E-E377-432A-A47B-B87678836E0C}" type="presParOf" srcId="{CB42A5B0-507E-40F2-8D22-153338CCAC3C}" destId="{4AC50A13-0A97-4C58-87E5-7F72F75BE9D1}" srcOrd="0" destOrd="0" presId="urn:microsoft.com/office/officeart/2005/8/layout/chevron2"/>
    <dgm:cxn modelId="{E65FDE75-3F34-4FCD-9F38-503BD85DF009}" type="presParOf" srcId="{CB42A5B0-507E-40F2-8D22-153338CCAC3C}" destId="{5BE38A23-1F05-4130-8667-EDD6EF09E1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945FE-C554-4DC0-8F7C-67621E41077D}">
      <dsp:nvSpPr>
        <dsp:cNvPr id="0" name=""/>
        <dsp:cNvSpPr/>
      </dsp:nvSpPr>
      <dsp:spPr>
        <a:xfrm>
          <a:off x="0" y="137114"/>
          <a:ext cx="504236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Recherche documentaire (2h)</a:t>
          </a:r>
          <a:endParaRPr lang="fr-FR" sz="3000" kern="1200" dirty="0"/>
        </a:p>
      </dsp:txBody>
      <dsp:txXfrm>
        <a:off x="35125" y="172239"/>
        <a:ext cx="4972114" cy="649299"/>
      </dsp:txXfrm>
    </dsp:sp>
    <dsp:sp modelId="{A89D9F4B-DFAB-4688-9C89-CCDF62327F0B}">
      <dsp:nvSpPr>
        <dsp:cNvPr id="0" name=""/>
        <dsp:cNvSpPr/>
      </dsp:nvSpPr>
      <dsp:spPr>
        <a:xfrm>
          <a:off x="0" y="843899"/>
          <a:ext cx="504236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9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300" kern="1200" dirty="0" smtClean="0"/>
            <a:t>Semaine du 18 au 22 décembre 2017</a:t>
          </a:r>
          <a:endParaRPr lang="fr-FR" sz="2300" kern="1200" dirty="0"/>
        </a:p>
      </dsp:txBody>
      <dsp:txXfrm>
        <a:off x="0" y="843899"/>
        <a:ext cx="5042364" cy="496800"/>
      </dsp:txXfrm>
    </dsp:sp>
    <dsp:sp modelId="{CB77BD08-B767-4D68-A173-DC56951C4504}">
      <dsp:nvSpPr>
        <dsp:cNvPr id="0" name=""/>
        <dsp:cNvSpPr/>
      </dsp:nvSpPr>
      <dsp:spPr>
        <a:xfrm>
          <a:off x="0" y="1601124"/>
          <a:ext cx="504236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Tutorat (30min)</a:t>
          </a:r>
          <a:endParaRPr lang="fr-FR" sz="3000" kern="1200" dirty="0"/>
        </a:p>
      </dsp:txBody>
      <dsp:txXfrm>
        <a:off x="35125" y="1636249"/>
        <a:ext cx="4972114" cy="649299"/>
      </dsp:txXfrm>
    </dsp:sp>
    <dsp:sp modelId="{CE2FCC22-F32F-40F3-B515-EB88AD7C09AE}">
      <dsp:nvSpPr>
        <dsp:cNvPr id="0" name=""/>
        <dsp:cNvSpPr/>
      </dsp:nvSpPr>
      <dsp:spPr>
        <a:xfrm>
          <a:off x="0" y="2311451"/>
          <a:ext cx="504236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9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300" kern="1200" dirty="0" smtClean="0"/>
            <a:t>Semaine du 12 au 16 mars 2018</a:t>
          </a:r>
          <a:endParaRPr lang="fr-FR" sz="2300" kern="1200" dirty="0"/>
        </a:p>
      </dsp:txBody>
      <dsp:txXfrm>
        <a:off x="0" y="2311451"/>
        <a:ext cx="5042364" cy="496800"/>
      </dsp:txXfrm>
    </dsp:sp>
    <dsp:sp modelId="{5A26C5FE-9B37-4E7D-8FFB-7DD428BE2389}">
      <dsp:nvSpPr>
        <dsp:cNvPr id="0" name=""/>
        <dsp:cNvSpPr/>
      </dsp:nvSpPr>
      <dsp:spPr>
        <a:xfrm>
          <a:off x="0" y="3011926"/>
          <a:ext cx="504236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Carnet de bord </a:t>
          </a:r>
          <a:r>
            <a:rPr lang="fr-FR" sz="3000" kern="1200" dirty="0" smtClean="0"/>
            <a:t>(10% note UE)</a:t>
          </a:r>
          <a:endParaRPr lang="fr-FR" sz="3000" kern="1200" dirty="0"/>
        </a:p>
      </dsp:txBody>
      <dsp:txXfrm>
        <a:off x="35125" y="3047051"/>
        <a:ext cx="4972114" cy="649299"/>
      </dsp:txXfrm>
    </dsp:sp>
    <dsp:sp modelId="{5BF3E494-CE73-4C5F-B129-F3858D431018}">
      <dsp:nvSpPr>
        <dsp:cNvPr id="0" name=""/>
        <dsp:cNvSpPr/>
      </dsp:nvSpPr>
      <dsp:spPr>
        <a:xfrm>
          <a:off x="0" y="3721043"/>
          <a:ext cx="504236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9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300" kern="1200" dirty="0" smtClean="0"/>
            <a:t>À rendre </a:t>
          </a:r>
          <a:r>
            <a:rPr lang="fr-FR" sz="2300" kern="1200" dirty="0" smtClean="0"/>
            <a:t>avant votre soutenance. </a:t>
          </a:r>
          <a:endParaRPr lang="fr-FR" sz="2300" kern="1200" dirty="0"/>
        </a:p>
      </dsp:txBody>
      <dsp:txXfrm>
        <a:off x="0" y="3721043"/>
        <a:ext cx="5042364" cy="49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54D37-F022-4CF5-8EC3-9E42096DA015}">
      <dsp:nvSpPr>
        <dsp:cNvPr id="0" name=""/>
        <dsp:cNvSpPr/>
      </dsp:nvSpPr>
      <dsp:spPr>
        <a:xfrm rot="5400000">
          <a:off x="-148126" y="148579"/>
          <a:ext cx="987508" cy="691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1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46081"/>
        <a:ext cx="691255" cy="296253"/>
      </dsp:txXfrm>
    </dsp:sp>
    <dsp:sp modelId="{C40449F4-B9DC-4A2E-B83F-EC5DC7092817}">
      <dsp:nvSpPr>
        <dsp:cNvPr id="0" name=""/>
        <dsp:cNvSpPr/>
      </dsp:nvSpPr>
      <dsp:spPr>
        <a:xfrm rot="5400000">
          <a:off x="3072687" y="-2380978"/>
          <a:ext cx="641880" cy="5404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Définir et cadrer son sujet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691255" y="31788"/>
        <a:ext cx="5373410" cy="579212"/>
      </dsp:txXfrm>
    </dsp:sp>
    <dsp:sp modelId="{63496281-F5FC-4B69-ACB9-8F4714816EF2}">
      <dsp:nvSpPr>
        <dsp:cNvPr id="0" name=""/>
        <dsp:cNvSpPr/>
      </dsp:nvSpPr>
      <dsp:spPr>
        <a:xfrm rot="5400000">
          <a:off x="-148126" y="1017599"/>
          <a:ext cx="987508" cy="691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2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215101"/>
        <a:ext cx="691255" cy="296253"/>
      </dsp:txXfrm>
    </dsp:sp>
    <dsp:sp modelId="{3FEB8FE7-6DB8-4D0A-8FE4-F5503CFA852B}">
      <dsp:nvSpPr>
        <dsp:cNvPr id="0" name=""/>
        <dsp:cNvSpPr/>
      </dsp:nvSpPr>
      <dsp:spPr>
        <a:xfrm rot="5400000">
          <a:off x="3072687" y="-1511958"/>
          <a:ext cx="641880" cy="5404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Sélectionner ses outils de recherche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691255" y="900808"/>
        <a:ext cx="5373410" cy="579212"/>
      </dsp:txXfrm>
    </dsp:sp>
    <dsp:sp modelId="{70FD4CFE-DCD1-4B32-A86C-C65AFC0F561A}">
      <dsp:nvSpPr>
        <dsp:cNvPr id="0" name=""/>
        <dsp:cNvSpPr/>
      </dsp:nvSpPr>
      <dsp:spPr>
        <a:xfrm rot="5400000">
          <a:off x="-148126" y="1886620"/>
          <a:ext cx="987508" cy="691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3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084122"/>
        <a:ext cx="691255" cy="296253"/>
      </dsp:txXfrm>
    </dsp:sp>
    <dsp:sp modelId="{CC616632-10C0-4616-A474-92DE3546CE47}">
      <dsp:nvSpPr>
        <dsp:cNvPr id="0" name=""/>
        <dsp:cNvSpPr/>
      </dsp:nvSpPr>
      <dsp:spPr>
        <a:xfrm rot="5400000">
          <a:off x="3072687" y="-642938"/>
          <a:ext cx="641880" cy="5404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Évaluer la pertinence et la qualité des sources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691255" y="1769828"/>
        <a:ext cx="5373410" cy="579212"/>
      </dsp:txXfrm>
    </dsp:sp>
    <dsp:sp modelId="{33F04D4D-294A-4C0B-B29E-070BCC7CF5F0}">
      <dsp:nvSpPr>
        <dsp:cNvPr id="0" name=""/>
        <dsp:cNvSpPr/>
      </dsp:nvSpPr>
      <dsp:spPr>
        <a:xfrm rot="5400000">
          <a:off x="-148126" y="2755640"/>
          <a:ext cx="987508" cy="691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4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2953142"/>
        <a:ext cx="691255" cy="296253"/>
      </dsp:txXfrm>
    </dsp:sp>
    <dsp:sp modelId="{79591A9C-AEFD-4E37-8937-C669A49BB6E4}">
      <dsp:nvSpPr>
        <dsp:cNvPr id="0" name=""/>
        <dsp:cNvSpPr/>
      </dsp:nvSpPr>
      <dsp:spPr>
        <a:xfrm rot="5400000">
          <a:off x="3072687" y="226082"/>
          <a:ext cx="641880" cy="5404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Rédiger en citant ses sources</a:t>
          </a:r>
          <a:endParaRPr lang="fr-FR" sz="1800" kern="1200" dirty="0">
            <a:latin typeface="Arial" pitchFamily="34" charset="0"/>
            <a:cs typeface="Arial" pitchFamily="34" charset="0"/>
          </a:endParaRPr>
        </a:p>
      </dsp:txBody>
      <dsp:txXfrm rot="-5400000">
        <a:off x="691255" y="2638848"/>
        <a:ext cx="5373410" cy="579212"/>
      </dsp:txXfrm>
    </dsp:sp>
    <dsp:sp modelId="{4AC50A13-0A97-4C58-87E5-7F72F75BE9D1}">
      <dsp:nvSpPr>
        <dsp:cNvPr id="0" name=""/>
        <dsp:cNvSpPr/>
      </dsp:nvSpPr>
      <dsp:spPr>
        <a:xfrm rot="5400000">
          <a:off x="-148126" y="3624660"/>
          <a:ext cx="987508" cy="691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5 </a:t>
          </a:r>
          <a:endParaRPr lang="fr-FR" sz="1900" kern="1200" dirty="0"/>
        </a:p>
      </dsp:txBody>
      <dsp:txXfrm rot="-5400000">
        <a:off x="1" y="3822162"/>
        <a:ext cx="691255" cy="296253"/>
      </dsp:txXfrm>
    </dsp:sp>
    <dsp:sp modelId="{5BE38A23-1F05-4130-8667-EDD6EF09E1EA}">
      <dsp:nvSpPr>
        <dsp:cNvPr id="0" name=""/>
        <dsp:cNvSpPr/>
      </dsp:nvSpPr>
      <dsp:spPr>
        <a:xfrm rot="5400000">
          <a:off x="3072687" y="1095102"/>
          <a:ext cx="641880" cy="54047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Arial" pitchFamily="34" charset="0"/>
              <a:cs typeface="Arial" pitchFamily="34" charset="0"/>
            </a:rPr>
            <a:t>Produire une bibliographie</a:t>
          </a:r>
          <a:endParaRPr lang="fr-FR" sz="1800" kern="1200" dirty="0"/>
        </a:p>
      </dsp:txBody>
      <dsp:txXfrm rot="-5400000">
        <a:off x="691255" y="3507868"/>
        <a:ext cx="5373410" cy="579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46539-44BD-41A9-88DE-A32AABD7D68E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031F3-1C64-47BD-88FC-C06AD32052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92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sommes nous ici? Quelle est la démarche de la BUPMC? Notre</a:t>
            </a:r>
            <a:r>
              <a:rPr lang="fr-FR" baseline="0" dirty="0" smtClean="0"/>
              <a:t> approche </a:t>
            </a:r>
            <a:r>
              <a:rPr lang="fr-FR" dirty="0" smtClean="0"/>
              <a:t>est celle des sciences de l’information.</a:t>
            </a:r>
            <a:r>
              <a:rPr lang="fr-FR" baseline="0" dirty="0" smtClean="0"/>
              <a:t> En tant que professionnels de l’information, notre tâche est d’enseigner aux étudiants comment trouver de l’information, comment l’analyser, et comment en transmettre à leur tour. Dans notre cas, puisque nous sommes dans un cadre universitaire cela s’applique à la littérature scientifique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8FDB7-A230-4976-B3BD-34C20D6A5A3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À la bibliothèque de la station Roscoff. Pas empruntable.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2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</a:t>
            </a:r>
            <a:r>
              <a:rPr lang="fr-FR" baseline="0" dirty="0" smtClean="0"/>
              <a:t> dispo en imprimé car abonnement papier terminé. Dispo en version électronique via résolveur de lien.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9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du PEB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97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Thèmes de recherche: ligne latérale, neuroblaste, blastopore, </a:t>
            </a:r>
            <a:r>
              <a:rPr lang="fr-FR" baseline="0" dirty="0" err="1" smtClean="0"/>
              <a:t>cnidocyte</a:t>
            </a:r>
            <a:r>
              <a:rPr lang="fr-FR" baseline="0" dirty="0" smtClean="0"/>
              <a:t>, organiseur de Spemann, gastrulation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8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6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07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31F3-1C64-47BD-88FC-C06AD320528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6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9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2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89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7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8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7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5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3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54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3FC5-CFDB-4BF6-8A51-3F22B73A06B6}" type="datetimeFigureOut">
              <a:rPr lang="fr-FR" smtClean="0"/>
              <a:t>05/12/2017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2D20C-4136-47D2-B3C1-B50B3DEA12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4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upmc.upmc.fr/fr/guides_recherche/master_sciences/master_informatiqu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nhwofes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dos.csail.mit.edu/archive/scige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bl.ulaval.ca/diapason/plagiat/plagiat.htm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RECHERCHE </a:t>
            </a:r>
            <a:r>
              <a:rPr lang="fr-FR" sz="3200" b="1" dirty="0" smtClean="0">
                <a:solidFill>
                  <a:schemeClr val="bg1"/>
                </a:solidFill>
              </a:rPr>
              <a:t>DOCUMENTAIRE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6670" y="508704"/>
            <a:ext cx="7871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MASTER </a:t>
            </a:r>
            <a:r>
              <a:rPr lang="fr-FR" sz="4400" b="1" dirty="0" smtClean="0">
                <a:solidFill>
                  <a:schemeClr val="bg1"/>
                </a:solidFill>
              </a:rPr>
              <a:t>1 </a:t>
            </a:r>
            <a:r>
              <a:rPr lang="fr-FR" sz="4400" b="1" dirty="0">
                <a:solidFill>
                  <a:schemeClr val="bg1"/>
                </a:solidFill>
              </a:rPr>
              <a:t>INFORMATIQUE </a:t>
            </a:r>
          </a:p>
        </p:txBody>
      </p:sp>
    </p:spTree>
    <p:extLst>
      <p:ext uri="{BB962C8B-B14F-4D97-AF65-F5344CB8AC3E}">
        <p14:creationId xmlns:p14="http://schemas.microsoft.com/office/powerpoint/2010/main" val="8846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-10380"/>
            <a:ext cx="9008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Equation de recherche </a:t>
            </a:r>
            <a:br>
              <a:rPr lang="fr-FR" sz="4400" dirty="0" smtClean="0">
                <a:solidFill>
                  <a:schemeClr val="bg1"/>
                </a:solidFill>
              </a:rPr>
            </a:br>
            <a:r>
              <a:rPr lang="fr-FR" sz="4400" dirty="0" smtClean="0">
                <a:solidFill>
                  <a:schemeClr val="bg1"/>
                </a:solidFill>
              </a:rPr>
              <a:t>opérateurs booléens et troncature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8" y="2557341"/>
            <a:ext cx="4704756" cy="29193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852159" y="3230880"/>
            <a:ext cx="196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/>
              <a:t>Automa</a:t>
            </a:r>
            <a:r>
              <a:rPr lang="fr-FR" sz="3200" b="1" dirty="0" smtClean="0"/>
              <a:t>*$</a:t>
            </a:r>
            <a:endParaRPr lang="fr-FR" sz="32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7206664" y="3795593"/>
            <a:ext cx="1214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-te</a:t>
            </a:r>
          </a:p>
          <a:p>
            <a:r>
              <a:rPr lang="fr-FR" sz="2400" dirty="0" smtClean="0"/>
              <a:t>-tique</a:t>
            </a:r>
          </a:p>
          <a:p>
            <a:r>
              <a:rPr lang="fr-FR" sz="2400" dirty="0" smtClean="0"/>
              <a:t>-</a:t>
            </a:r>
            <a:r>
              <a:rPr lang="fr-FR" sz="2400" dirty="0" err="1" smtClean="0"/>
              <a:t>tisme</a:t>
            </a:r>
            <a:endParaRPr lang="fr-FR" sz="2400" dirty="0" smtClean="0"/>
          </a:p>
          <a:p>
            <a:r>
              <a:rPr lang="fr-FR" sz="2400" dirty="0" smtClean="0"/>
              <a:t>-</a:t>
            </a:r>
            <a:r>
              <a:rPr lang="fr-FR" sz="2400" dirty="0" err="1" smtClean="0"/>
              <a:t>tisation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9142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10153" y="2337325"/>
            <a:ext cx="412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http</a:t>
            </a:r>
            <a:r>
              <a:rPr lang="fr-FR" dirty="0">
                <a:solidFill>
                  <a:srgbClr val="0070C0"/>
                </a:solidFill>
              </a:rPr>
              <a:t>://www.bupmc.upmc.fr/fr/index.html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9380" r="35100" b="39561"/>
          <a:stretch/>
        </p:blipFill>
        <p:spPr>
          <a:xfrm>
            <a:off x="818988" y="2928070"/>
            <a:ext cx="7510832" cy="3323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135924" y="469306"/>
            <a:ext cx="8810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Utiliser les Catalogues</a:t>
            </a:r>
          </a:p>
          <a:p>
            <a:endParaRPr lang="fr-FR" sz="3200" dirty="0" smtClean="0">
              <a:solidFill>
                <a:schemeClr val="bg1"/>
              </a:solidFill>
              <a:latin typeface="LocatorDisplay Regular" panose="02000500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38607" y="2136742"/>
            <a:ext cx="20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www.sudoc.abes.fr/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35924" y="469306"/>
            <a:ext cx="8810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Utiliser les Catalogues</a:t>
            </a:r>
          </a:p>
          <a:p>
            <a:endParaRPr lang="fr-FR" sz="3200" dirty="0" smtClean="0">
              <a:solidFill>
                <a:schemeClr val="bg1"/>
              </a:solidFill>
              <a:latin typeface="LocatorDisplay Regular" panose="02000500020000020004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22106" r="49143" b="22021"/>
          <a:stretch/>
        </p:blipFill>
        <p:spPr>
          <a:xfrm>
            <a:off x="1354182" y="2706657"/>
            <a:ext cx="6435634" cy="397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41" y="1857316"/>
            <a:ext cx="1483588" cy="1389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17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356093"/>
            <a:ext cx="8810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Utiliser les Catalogues (exercice 2)</a:t>
            </a:r>
          </a:p>
          <a:p>
            <a:endParaRPr lang="fr-FR" sz="3200" dirty="0" smtClean="0">
              <a:solidFill>
                <a:schemeClr val="bg1"/>
              </a:solidFill>
              <a:latin typeface="LocatorDisplay Regular" panose="02000500020000020004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8547" y="2783854"/>
            <a:ext cx="7857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1,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l’ouvrage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 le catalogue BUPMC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fr-FR" dirty="0"/>
              <a:t>Guy </a:t>
            </a:r>
            <a:r>
              <a:rPr lang="fr-FR" dirty="0" err="1"/>
              <a:t>Pujolle</a:t>
            </a:r>
            <a:r>
              <a:rPr lang="fr-FR" dirty="0"/>
              <a:t>. </a:t>
            </a:r>
            <a:r>
              <a:rPr lang="fr-FR" i="1" dirty="0"/>
              <a:t>Les réseaux</a:t>
            </a:r>
            <a:r>
              <a:rPr lang="fr-FR" dirty="0"/>
              <a:t>. Eyrolles, 2014.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65848" y="4579491"/>
            <a:ext cx="318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Où puis-je consulter ce livre?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Puis-je l’emprunter?</a:t>
            </a:r>
          </a:p>
        </p:txBody>
      </p:sp>
    </p:spTree>
    <p:extLst>
      <p:ext uri="{BB962C8B-B14F-4D97-AF65-F5344CB8AC3E}">
        <p14:creationId xmlns:p14="http://schemas.microsoft.com/office/powerpoint/2010/main" val="7073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5544" y="2444959"/>
            <a:ext cx="78574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2,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l’article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 le catalogue BUPMC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spcAft>
                <a:spcPts val="0"/>
              </a:spcAft>
            </a:pPr>
            <a:endParaRPr lang="fr-FR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Olivier </a:t>
            </a:r>
            <a:r>
              <a:rPr lang="en-US" dirty="0" err="1"/>
              <a:t>Marchetti</a:t>
            </a:r>
            <a:r>
              <a:rPr lang="en-US" dirty="0"/>
              <a:t> and </a:t>
            </a:r>
            <a:r>
              <a:rPr lang="en-US" dirty="0" err="1"/>
              <a:t>Alix</a:t>
            </a:r>
            <a:r>
              <a:rPr lang="en-US" dirty="0"/>
              <a:t> </a:t>
            </a:r>
            <a:r>
              <a:rPr lang="en-US" dirty="0" err="1"/>
              <a:t>Munier-Kordon</a:t>
            </a:r>
            <a:r>
              <a:rPr lang="en-US" dirty="0"/>
              <a:t>, A sufficient condition for the liveness of weighted event graphs, </a:t>
            </a:r>
            <a:r>
              <a:rPr lang="en-US" i="1" dirty="0"/>
              <a:t>European Journal of Operational Research</a:t>
            </a:r>
            <a:r>
              <a:rPr lang="en-US" dirty="0"/>
              <a:t> </a:t>
            </a:r>
            <a:r>
              <a:rPr lang="en-US" b="1" dirty="0"/>
              <a:t>197</a:t>
            </a:r>
            <a:r>
              <a:rPr lang="en-US" dirty="0"/>
              <a:t> (2) (2009), pp. 532–540.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065848" y="4579491"/>
            <a:ext cx="279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En version imprimée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 version PDF (en ligne)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5924" y="356093"/>
            <a:ext cx="8810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Utiliser les Catalogues (exercice 2)</a:t>
            </a:r>
          </a:p>
          <a:p>
            <a:endParaRPr lang="fr-FR" sz="3200" dirty="0" smtClean="0">
              <a:solidFill>
                <a:schemeClr val="bg1"/>
              </a:solidFill>
              <a:latin typeface="LocatorDisplay Regular" panose="02000500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8832" y="2783854"/>
            <a:ext cx="785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3,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l’ouvrage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sur le catalogue SUDOC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FR" dirty="0"/>
              <a:t>G.D. </a:t>
            </a:r>
            <a:r>
              <a:rPr lang="fr-FR" dirty="0" err="1"/>
              <a:t>McBain</a:t>
            </a:r>
            <a:r>
              <a:rPr lang="fr-FR" dirty="0"/>
              <a:t>. </a:t>
            </a:r>
            <a:r>
              <a:rPr lang="en-US" i="1" dirty="0"/>
              <a:t>Theory of lift: introductory computational aerodynamics with MATLAB® /OCTAVE</a:t>
            </a:r>
            <a:r>
              <a:rPr lang="en-US" dirty="0"/>
              <a:t>.  </a:t>
            </a:r>
            <a:r>
              <a:rPr lang="fr-FR" dirty="0"/>
              <a:t>Chichester, West Sussex, U.K. : </a:t>
            </a:r>
            <a:r>
              <a:rPr lang="fr-FR" dirty="0" err="1"/>
              <a:t>Wiley</a:t>
            </a:r>
            <a:r>
              <a:rPr lang="fr-FR" dirty="0"/>
              <a:t>, cop. 2012.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065848" y="4579491"/>
            <a:ext cx="266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Où trouver ce livre?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Comment l’emprunter?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35924" y="356093"/>
            <a:ext cx="8810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Utiliser les Catalogues (exercice 2)</a:t>
            </a:r>
          </a:p>
          <a:p>
            <a:endParaRPr lang="fr-FR" sz="3200" dirty="0" smtClean="0">
              <a:solidFill>
                <a:schemeClr val="bg1"/>
              </a:solidFill>
              <a:latin typeface="LocatorDisplay Regular" panose="02000500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9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3019" t="15233" r="33457" b="42361"/>
          <a:stretch/>
        </p:blipFill>
        <p:spPr>
          <a:xfrm>
            <a:off x="861236" y="1886685"/>
            <a:ext cx="4002104" cy="2847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356093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Moteurs et Bases de données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63340" y="187544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Google </a:t>
            </a:r>
            <a:r>
              <a:rPr lang="fr-FR" dirty="0" err="1" smtClean="0"/>
              <a:t>scholar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7108271" y="3082247"/>
            <a:ext cx="202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ACM Digital Library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1236" y="6145709"/>
            <a:ext cx="7825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https://en.wikipedia.org/wiki/List_of_academic_databases_and_search_engines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l="23905" t="8899" r="25238" b="27069"/>
          <a:stretch/>
        </p:blipFill>
        <p:spPr>
          <a:xfrm>
            <a:off x="3106166" y="3043701"/>
            <a:ext cx="4017647" cy="2845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82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88832" y="2783854"/>
            <a:ext cx="785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1,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L’article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base ACM DL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G. </a:t>
            </a:r>
            <a:r>
              <a:rPr lang="en-US" dirty="0" err="1"/>
              <a:t>Hamon</a:t>
            </a:r>
            <a:r>
              <a:rPr lang="en-US" dirty="0"/>
              <a:t>, “A denotational semantics for </a:t>
            </a:r>
            <a:r>
              <a:rPr lang="en-US" dirty="0" err="1"/>
              <a:t>stateflow</a:t>
            </a:r>
            <a:r>
              <a:rPr lang="en-US" dirty="0"/>
              <a:t>”, in </a:t>
            </a:r>
            <a:r>
              <a:rPr lang="en-US" i="1" dirty="0"/>
              <a:t>EMSOFT Proc. 5th ACM Int. </a:t>
            </a:r>
            <a:r>
              <a:rPr lang="fr-FR" i="1" dirty="0" err="1"/>
              <a:t>Conf</a:t>
            </a:r>
            <a:r>
              <a:rPr lang="fr-FR" i="1" dirty="0"/>
              <a:t>. Embedded software, Jersey city (N.J.)</a:t>
            </a:r>
            <a:r>
              <a:rPr lang="fr-FR" dirty="0"/>
              <a:t>, 2005, pp. 164-172.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10323" y="4666577"/>
            <a:ext cx="4523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Télécharger le PDF de l’article.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 quoi reconnait-on un article scientifique?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35924" y="5935"/>
            <a:ext cx="8810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Moteurs et Bases de données (exercice 3)</a:t>
            </a:r>
          </a:p>
        </p:txBody>
      </p:sp>
    </p:spTree>
    <p:extLst>
      <p:ext uri="{BB962C8B-B14F-4D97-AF65-F5344CB8AC3E}">
        <p14:creationId xmlns:p14="http://schemas.microsoft.com/office/powerpoint/2010/main" val="29900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21706"/>
          <a:stretch/>
        </p:blipFill>
        <p:spPr bwMode="auto">
          <a:xfrm>
            <a:off x="2020389" y="3846045"/>
            <a:ext cx="5756366" cy="301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l="33238" t="18551" r="33238" b="62325"/>
          <a:stretch/>
        </p:blipFill>
        <p:spPr>
          <a:xfrm>
            <a:off x="1827864" y="1878889"/>
            <a:ext cx="5426488" cy="174131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5924" y="356093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Moteurs et Bases de données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2090061" y="4536394"/>
            <a:ext cx="1029730" cy="66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/>
          <a:srcRect l="550" t="10264" r="82835" b="86411"/>
          <a:stretch/>
        </p:blipFill>
        <p:spPr>
          <a:xfrm>
            <a:off x="135924" y="1698098"/>
            <a:ext cx="3468031" cy="390365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14400000">
            <a:off x="167426" y="2203433"/>
            <a:ext cx="1029730" cy="66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48586" y="3145893"/>
            <a:ext cx="12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Paramètres</a:t>
            </a:r>
          </a:p>
        </p:txBody>
      </p:sp>
    </p:spTree>
    <p:extLst>
      <p:ext uri="{BB962C8B-B14F-4D97-AF65-F5344CB8AC3E}">
        <p14:creationId xmlns:p14="http://schemas.microsoft.com/office/powerpoint/2010/main" val="30921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5935"/>
            <a:ext cx="8810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Moteurs et Bases de données (exercice 3)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8832" y="2783854"/>
            <a:ext cx="7857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2, Avec Google Scholar, cherchez les publications de </a:t>
            </a:r>
            <a:r>
              <a:rPr lang="en-US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auteurs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/>
              <a:t>Fabrice </a:t>
            </a:r>
            <a:r>
              <a:rPr lang="fr-FR" dirty="0" err="1" smtClean="0"/>
              <a:t>Kordon</a:t>
            </a:r>
            <a:endParaRPr lang="fr-FR" dirty="0" smtClean="0"/>
          </a:p>
          <a:p>
            <a:r>
              <a:rPr lang="fr-FR" dirty="0" smtClean="0"/>
              <a:t>Jan Hendrik </a:t>
            </a:r>
            <a:r>
              <a:rPr lang="fr-FR" dirty="0" err="1" smtClean="0"/>
              <a:t>Schön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10323" y="4666577"/>
            <a:ext cx="4345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Combien d’articles ont-ils publiés?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Combien de fois ont-ils été cités au total?</a:t>
            </a:r>
          </a:p>
        </p:txBody>
      </p:sp>
    </p:spTree>
    <p:extLst>
      <p:ext uri="{BB962C8B-B14F-4D97-AF65-F5344CB8AC3E}">
        <p14:creationId xmlns:p14="http://schemas.microsoft.com/office/powerpoint/2010/main" val="38050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382" y="363578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Déroulé de la formation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116294704"/>
              </p:ext>
            </p:extLst>
          </p:nvPr>
        </p:nvGraphicFramePr>
        <p:xfrm>
          <a:off x="1976746" y="2231311"/>
          <a:ext cx="5042364" cy="438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70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Séquence 4:</a:t>
            </a:r>
          </a:p>
          <a:p>
            <a:r>
              <a:rPr lang="fr-FR" sz="3600" dirty="0" smtClean="0">
                <a:solidFill>
                  <a:schemeClr val="bg1"/>
                </a:solidFill>
              </a:rPr>
              <a:t>Evaluer ses sources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135924" y="356093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Evaluer ses sources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22858" y="2564221"/>
            <a:ext cx="4836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Quels sont les critères permettant d’évaluer</a:t>
            </a:r>
            <a:br>
              <a:rPr lang="fr-FR" sz="2000" b="1" dirty="0" smtClean="0"/>
            </a:br>
            <a:r>
              <a:rPr lang="fr-FR" sz="2000" b="1" dirty="0" smtClean="0"/>
              <a:t>la fiabilité d’une source?</a:t>
            </a:r>
          </a:p>
        </p:txBody>
      </p:sp>
    </p:spTree>
    <p:extLst>
      <p:ext uri="{BB962C8B-B14F-4D97-AF65-F5344CB8AC3E}">
        <p14:creationId xmlns:p14="http://schemas.microsoft.com/office/powerpoint/2010/main" val="359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3" name="Flèche droite 2"/>
          <p:cNvSpPr/>
          <p:nvPr/>
        </p:nvSpPr>
        <p:spPr>
          <a:xfrm>
            <a:off x="880015" y="2068012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1</a:t>
            </a:r>
            <a:endParaRPr lang="fr-FR" sz="2400" b="1" dirty="0"/>
          </a:p>
        </p:txBody>
      </p:sp>
      <p:sp>
        <p:nvSpPr>
          <p:cNvPr id="12" name="Flèche droite 11"/>
          <p:cNvSpPr/>
          <p:nvPr/>
        </p:nvSpPr>
        <p:spPr>
          <a:xfrm>
            <a:off x="880015" y="3008346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13" name="Flèche droite 12"/>
          <p:cNvSpPr/>
          <p:nvPr/>
        </p:nvSpPr>
        <p:spPr>
          <a:xfrm>
            <a:off x="880015" y="3948680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3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880015" y="4889014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8" name="Flèche droite 7"/>
          <p:cNvSpPr/>
          <p:nvPr/>
        </p:nvSpPr>
        <p:spPr>
          <a:xfrm>
            <a:off x="880015" y="5829350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5</a:t>
            </a:r>
            <a:endParaRPr lang="fr-FR" sz="2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907633" y="1915684"/>
            <a:ext cx="48328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Date/Fraicheur: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 smtClean="0"/>
              <a:t>Quand </a:t>
            </a:r>
            <a:r>
              <a:rPr lang="fr-FR" sz="1400" dirty="0"/>
              <a:t>l’information a-t-elle été publiée? A-t-elle été réfutée/révisée/mise à jour depuis</a:t>
            </a:r>
            <a:r>
              <a:rPr lang="fr-FR" sz="1400" dirty="0" smtClean="0"/>
              <a:t>?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907633" y="2878115"/>
            <a:ext cx="60545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Pertinence: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/>
              <a:t>L’information est-elle importante pour votre travail? Est-elle d’un niveau trop général/spécialisé pour vous ou votre public?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07633" y="3798352"/>
            <a:ext cx="61242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Provenance: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/>
              <a:t>Qui est l’auteur de l’information? Cette personne est-elle qualifiée pour parler du sujet? Est-elle légitime? Quel est l’éditeur? La plateforme de publication?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07633" y="5679020"/>
            <a:ext cx="64682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Contenu: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/>
              <a:t>La qualité de l’information est-elle suffisante? Les données sont-elles vérifiables? Les conclusions correspondent-elles aux faits exposés?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907633" y="4630964"/>
            <a:ext cx="6825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b="1" dirty="0" smtClean="0"/>
              <a:t>Objectif: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1400" dirty="0"/>
              <a:t>Pourquoi votre source d’information a-t-elle été produite? S’agit-il d’un document éducatif? Publicitaire? De divertissement? D’information? L’information est-elle objective? Biaisée? Y </a:t>
            </a:r>
            <a:r>
              <a:rPr lang="fr-FR" sz="1400" dirty="0" err="1"/>
              <a:t>a-t-il</a:t>
            </a:r>
            <a:r>
              <a:rPr lang="fr-FR" sz="1400" dirty="0"/>
              <a:t> un conflit d’intérêt?</a:t>
            </a:r>
          </a:p>
        </p:txBody>
      </p:sp>
      <p:sp>
        <p:nvSpPr>
          <p:cNvPr id="21" name="Flèche vers le bas 20"/>
          <p:cNvSpPr/>
          <p:nvPr/>
        </p:nvSpPr>
        <p:spPr>
          <a:xfrm rot="7200000">
            <a:off x="5872479" y="6203679"/>
            <a:ext cx="533956" cy="5511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19675" y="6457196"/>
            <a:ext cx="235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Lecture critique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35924" y="356093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Evaluer ses sources</a:t>
            </a:r>
          </a:p>
        </p:txBody>
      </p:sp>
    </p:spTree>
    <p:extLst>
      <p:ext uri="{BB962C8B-B14F-4D97-AF65-F5344CB8AC3E}">
        <p14:creationId xmlns:p14="http://schemas.microsoft.com/office/powerpoint/2010/main" val="13616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352310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Evaluer ses sources (exercice 4)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009093" y="1745616"/>
            <a:ext cx="2924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Analysez l’article suivant: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8730" b="8560"/>
          <a:stretch/>
        </p:blipFill>
        <p:spPr>
          <a:xfrm>
            <a:off x="0" y="2603863"/>
            <a:ext cx="9144000" cy="42541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924" y="2145726"/>
            <a:ext cx="8929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http://www.bupmc.upmc.fr/fr/guides_recherche/master_sciences/master_informatique.html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38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352310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Evaluer ses sources (exercice 4)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98089" y="2529189"/>
            <a:ext cx="324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Lecture critique</a:t>
            </a:r>
          </a:p>
        </p:txBody>
      </p:sp>
      <p:sp>
        <p:nvSpPr>
          <p:cNvPr id="5" name="Triangle isocèle 4"/>
          <p:cNvSpPr/>
          <p:nvPr/>
        </p:nvSpPr>
        <p:spPr>
          <a:xfrm>
            <a:off x="2647406" y="2412274"/>
            <a:ext cx="862148" cy="81860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56913" y="2412274"/>
            <a:ext cx="104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5108" y="39757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>
                <a:hlinkClick r:id="rId3"/>
              </a:rPr>
              <a:t>http://tinyurl.com/nhwofes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r>
              <a:rPr lang="fr-FR" dirty="0">
                <a:hlinkClick r:id="rId4"/>
              </a:rPr>
              <a:t>https://pdos.csail.mit.edu/archive/scigen/</a:t>
            </a:r>
            <a:r>
              <a:rPr lang="fr-F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007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Séquence 5:</a:t>
            </a:r>
          </a:p>
          <a:p>
            <a:r>
              <a:rPr lang="fr-FR" sz="3600" dirty="0" smtClean="0">
                <a:solidFill>
                  <a:schemeClr val="bg1"/>
                </a:solidFill>
              </a:rPr>
              <a:t>Citer, pourquoi et comment?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437774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Pourquoi cite-t-on ses sources?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867315" y="2564221"/>
            <a:ext cx="5347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Quels sont les </a:t>
            </a:r>
            <a:r>
              <a:rPr lang="fr-FR" sz="2000" b="1" dirty="0" smtClean="0"/>
              <a:t>raisons pour lesquelles</a:t>
            </a:r>
            <a:br>
              <a:rPr lang="fr-FR" sz="2000" b="1" dirty="0" smtClean="0"/>
            </a:br>
            <a:r>
              <a:rPr lang="fr-FR" sz="2000" b="1" dirty="0" smtClean="0"/>
              <a:t>un document scientifique doit citer ses sources ?</a:t>
            </a:r>
            <a:endParaRPr lang="fr-F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5670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369560" y="3123302"/>
            <a:ext cx="4713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Vérification:</a:t>
            </a:r>
          </a:p>
          <a:p>
            <a:r>
              <a:rPr lang="fr-FR" dirty="0" smtClean="0"/>
              <a:t>Permettre au lecteur de vérifier l’information et </a:t>
            </a:r>
            <a:br>
              <a:rPr lang="fr-FR" dirty="0" smtClean="0"/>
            </a:br>
            <a:r>
              <a:rPr lang="fr-FR" dirty="0" smtClean="0"/>
              <a:t>l’interprétation que vous en faites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333140" y="2236684"/>
            <a:ext cx="445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Crédibilité:</a:t>
            </a:r>
          </a:p>
          <a:p>
            <a:r>
              <a:rPr lang="fr-FR" dirty="0" smtClean="0"/>
              <a:t>Montrer au lecteur le sérieux de votre travail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69560" y="4168405"/>
            <a:ext cx="555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Approfondissement:</a:t>
            </a:r>
          </a:p>
          <a:p>
            <a:r>
              <a:rPr lang="fr-FR" dirty="0" smtClean="0"/>
              <a:t>Permettre au lecteur de retrouver une source et rebondir</a:t>
            </a:r>
            <a:br>
              <a:rPr lang="fr-FR" dirty="0" smtClean="0"/>
            </a:br>
            <a:r>
              <a:rPr lang="fr-FR" dirty="0" smtClean="0"/>
              <a:t>dessus pour ses propres recherches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369560" y="5220834"/>
            <a:ext cx="465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Honnêteté intellectuelle:</a:t>
            </a:r>
          </a:p>
          <a:p>
            <a:r>
              <a:rPr lang="fr-FR" dirty="0" smtClean="0"/>
              <a:t>Accorder aux auteurs le crédit qu’ils méritent et</a:t>
            </a:r>
            <a:br>
              <a:rPr lang="fr-FR" dirty="0" smtClean="0"/>
            </a:br>
            <a:r>
              <a:rPr lang="fr-FR" dirty="0" smtClean="0"/>
              <a:t>éviter le plagiat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1907628" y="2310068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1</a:t>
            </a:r>
            <a:endParaRPr lang="fr-FR" sz="2400" b="1" dirty="0"/>
          </a:p>
        </p:txBody>
      </p:sp>
      <p:sp>
        <p:nvSpPr>
          <p:cNvPr id="12" name="Flèche droite 11"/>
          <p:cNvSpPr/>
          <p:nvPr/>
        </p:nvSpPr>
        <p:spPr>
          <a:xfrm>
            <a:off x="1907628" y="3335185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2</a:t>
            </a:r>
            <a:endParaRPr lang="fr-FR" sz="2400" b="1" dirty="0"/>
          </a:p>
        </p:txBody>
      </p:sp>
      <p:sp>
        <p:nvSpPr>
          <p:cNvPr id="13" name="Flèche droite 12"/>
          <p:cNvSpPr/>
          <p:nvPr/>
        </p:nvSpPr>
        <p:spPr>
          <a:xfrm>
            <a:off x="1907628" y="4360302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3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1907628" y="5385419"/>
            <a:ext cx="914400" cy="499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4</a:t>
            </a:r>
            <a:endParaRPr lang="fr-FR" sz="2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35924" y="437774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Pourquoi cite-t-on ses sources?</a:t>
            </a:r>
          </a:p>
        </p:txBody>
      </p:sp>
    </p:spTree>
    <p:extLst>
      <p:ext uri="{BB962C8B-B14F-4D97-AF65-F5344CB8AC3E}">
        <p14:creationId xmlns:p14="http://schemas.microsoft.com/office/powerpoint/2010/main" val="31927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15" name="Espace réservé du contenu 2"/>
          <p:cNvSpPr txBox="1">
            <a:spLocks/>
          </p:cNvSpPr>
          <p:nvPr/>
        </p:nvSpPr>
        <p:spPr>
          <a:xfrm>
            <a:off x="383367" y="2613715"/>
            <a:ext cx="3609703" cy="571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 smtClean="0">
                <a:hlinkClick r:id="rId3"/>
              </a:rPr>
              <a:t>http://www.bibl.ulaval.ca/diapason/plagiat/plagiat.htm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670" y="3258602"/>
            <a:ext cx="3600400" cy="283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4541108" y="3788230"/>
            <a:ext cx="4153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« Guillemets » si reprise mot pour mot 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Sinon: reformulation des idées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Appel de citation[1](Auteur et al, 2017)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Référence dans la bibliographie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881667" y="3388120"/>
            <a:ext cx="154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Pour l’éviter: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529196" y="1817410"/>
            <a:ext cx="20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</a:rPr>
              <a:t>Le plagiat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35924" y="437774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Comment cite-t-on ses sources?</a:t>
            </a:r>
          </a:p>
        </p:txBody>
      </p:sp>
    </p:spTree>
    <p:extLst>
      <p:ext uri="{BB962C8B-B14F-4D97-AF65-F5344CB8AC3E}">
        <p14:creationId xmlns:p14="http://schemas.microsoft.com/office/powerpoint/2010/main" val="22124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1" t="20228" r="35824" b="9563"/>
          <a:stretch/>
        </p:blipFill>
        <p:spPr bwMode="auto">
          <a:xfrm>
            <a:off x="7167887" y="2068587"/>
            <a:ext cx="1697439" cy="2266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143179" y="1667436"/>
            <a:ext cx="285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Normes</a:t>
            </a:r>
            <a:r>
              <a:rPr lang="fr-FR" b="1" dirty="0" smtClean="0"/>
              <a:t> </a:t>
            </a:r>
            <a:r>
              <a:rPr lang="fr-FR" sz="2000" b="1" dirty="0" smtClean="0"/>
              <a:t>bibliographiques</a:t>
            </a:r>
            <a:endParaRPr lang="fr-FR" b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2068587"/>
            <a:ext cx="6740434" cy="478941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5924" y="437774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Comment cite-t-on ses sources?</a:t>
            </a:r>
          </a:p>
        </p:txBody>
      </p:sp>
      <p:sp>
        <p:nvSpPr>
          <p:cNvPr id="8" name="Flèche vers le bas 7"/>
          <p:cNvSpPr/>
          <p:nvPr/>
        </p:nvSpPr>
        <p:spPr>
          <a:xfrm rot="2879645">
            <a:off x="6691171" y="5734789"/>
            <a:ext cx="533956" cy="5511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223085" y="5007698"/>
            <a:ext cx="172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Norme IEEE à utiliser dans le carnet de bord! 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0" y="2292187"/>
            <a:ext cx="6928022" cy="193787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03276" y="4516263"/>
            <a:ext cx="187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+mj-lt"/>
              </a:rPr>
              <a:t>Chercher/Recevoir</a:t>
            </a:r>
            <a:endParaRPr lang="fr-FR" b="1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856541" y="4518994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+mj-lt"/>
              </a:rPr>
              <a:t>Analyser</a:t>
            </a:r>
            <a:endParaRPr lang="fr-FR" b="1" dirty="0">
              <a:latin typeface="+mj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447341" y="4516263"/>
            <a:ext cx="12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+mj-lt"/>
              </a:rPr>
              <a:t>Transmettre</a:t>
            </a:r>
            <a:endParaRPr lang="fr-FR" b="1" dirty="0">
              <a:latin typeface="+mj-lt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2555012" y="5616256"/>
            <a:ext cx="1029730" cy="6672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01147" y="5688846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j-lt"/>
              </a:rPr>
              <a:t>Littérature scientifique</a:t>
            </a:r>
            <a:endParaRPr lang="fr-FR" sz="2400" b="1" dirty="0">
              <a:latin typeface="+mj-lt"/>
            </a:endParaRPr>
          </a:p>
        </p:txBody>
      </p:sp>
      <p:sp>
        <p:nvSpPr>
          <p:cNvPr id="7" name="Parenthèse ouvrante 6"/>
          <p:cNvSpPr/>
          <p:nvPr/>
        </p:nvSpPr>
        <p:spPr>
          <a:xfrm rot="16200000">
            <a:off x="3063116" y="2722378"/>
            <a:ext cx="138474" cy="4760353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66816" y="409851"/>
            <a:ext cx="8810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L’APPROCHE DES SCIENCES DE L’INFORMATION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grpSp>
        <p:nvGrpSpPr>
          <p:cNvPr id="9" name="Groupe 8"/>
          <p:cNvGrpSpPr/>
          <p:nvPr/>
        </p:nvGrpSpPr>
        <p:grpSpPr>
          <a:xfrm>
            <a:off x="135924" y="3132565"/>
            <a:ext cx="2586513" cy="1253832"/>
            <a:chOff x="60895" y="1826280"/>
            <a:chExt cx="2586513" cy="125383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532" y="2238276"/>
              <a:ext cx="1692876" cy="395004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5" y="1826280"/>
              <a:ext cx="1253832" cy="1253832"/>
            </a:xfrm>
            <a:prstGeom prst="rect">
              <a:avLst/>
            </a:prstGeom>
          </p:spPr>
        </p:pic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13621" t="9576" r="14454" b="5768"/>
          <a:stretch/>
        </p:blipFill>
        <p:spPr>
          <a:xfrm>
            <a:off x="2972212" y="2664556"/>
            <a:ext cx="5974080" cy="39552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924" y="4386397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https://www.zotero.org/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5567" y="1780217"/>
            <a:ext cx="5858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https://paris-sorbonne.libguides.com/zotero-gerer-sa-biblio-et-ses-pdf/configurer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5924" y="437774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Comment cite-t-on ses sources?</a:t>
            </a:r>
          </a:p>
        </p:txBody>
      </p:sp>
    </p:spTree>
    <p:extLst>
      <p:ext uri="{BB962C8B-B14F-4D97-AF65-F5344CB8AC3E}">
        <p14:creationId xmlns:p14="http://schemas.microsoft.com/office/powerpoint/2010/main" val="25019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Carnet de Bord</a:t>
            </a:r>
            <a:endParaRPr lang="fr-FR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5924" y="437774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Carnet de Bord</a:t>
            </a:r>
            <a:endParaRPr lang="fr-FR" sz="4400" dirty="0" smtClean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60942" y="3844616"/>
            <a:ext cx="402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Date de rendu:</a:t>
            </a:r>
            <a:endParaRPr lang="fr-FR" b="1" dirty="0" smtClean="0"/>
          </a:p>
          <a:p>
            <a:r>
              <a:rPr lang="fr-FR" dirty="0" smtClean="0"/>
              <a:t>La veille de votre soutenance d’UE projet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656589" y="210521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Consignes:</a:t>
            </a:r>
            <a:endParaRPr lang="fr-FR" b="1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1656589" y="4722248"/>
            <a:ext cx="3112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 qui rendre le carnet de bord</a:t>
            </a:r>
            <a:r>
              <a:rPr lang="fr-FR" b="1" dirty="0" smtClean="0"/>
              <a:t>:</a:t>
            </a:r>
            <a:endParaRPr lang="fr-FR" b="1" dirty="0" smtClean="0"/>
          </a:p>
          <a:p>
            <a:r>
              <a:rPr lang="fr-FR" dirty="0"/>
              <a:t>Adrien.Demilly@scd.upmc.fr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60765" y="2105210"/>
            <a:ext cx="54385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 (5- 10 lignes max) 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Mots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clés 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5- 10 lignes max) 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Descriptif de la recherche documentaire (10-15 lignes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Bibliographie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</a:t>
            </a:r>
            <a:r>
              <a:rPr lang="fr-FR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3 sources (15 lignes min)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656589" y="5599880"/>
            <a:ext cx="5842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Le tutorat du 12 au 16 mars ne vous aidera que si vous avez</a:t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déjà avancé dans la rédaction du carnet de bord! 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Séquence 1:</a:t>
            </a:r>
          </a:p>
          <a:p>
            <a:r>
              <a:rPr lang="fr-FR" sz="3600" dirty="0" smtClean="0">
                <a:solidFill>
                  <a:schemeClr val="bg1"/>
                </a:solidFill>
              </a:rPr>
              <a:t>La démarche documentaire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323174883"/>
              </p:ext>
            </p:extLst>
          </p:nvPr>
        </p:nvGraphicFramePr>
        <p:xfrm>
          <a:off x="1768014" y="2066202"/>
          <a:ext cx="609600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7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5924" y="459372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La démarche documentaire</a:t>
            </a:r>
          </a:p>
        </p:txBody>
      </p:sp>
    </p:spTree>
    <p:extLst>
      <p:ext uri="{BB962C8B-B14F-4D97-AF65-F5344CB8AC3E}">
        <p14:creationId xmlns:p14="http://schemas.microsoft.com/office/powerpoint/2010/main" val="8046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Séquence 2:</a:t>
            </a:r>
          </a:p>
          <a:p>
            <a:r>
              <a:rPr lang="fr-FR" sz="3600" dirty="0" smtClean="0">
                <a:solidFill>
                  <a:schemeClr val="bg1"/>
                </a:solidFill>
              </a:rPr>
              <a:t>Définir et cadrer son sujet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469306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Dictionnaires et encyclopédies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25698" t="8967" r="26279" b="4418"/>
          <a:stretch/>
        </p:blipFill>
        <p:spPr>
          <a:xfrm>
            <a:off x="829337" y="1924493"/>
            <a:ext cx="2781271" cy="2821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8839" r="61977" b="32039"/>
          <a:stretch/>
        </p:blipFill>
        <p:spPr>
          <a:xfrm>
            <a:off x="2176104" y="3121314"/>
            <a:ext cx="2869007" cy="2509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/>
          <p:cNvSpPr txBox="1"/>
          <p:nvPr/>
        </p:nvSpPr>
        <p:spPr>
          <a:xfrm>
            <a:off x="3737186" y="2060881"/>
            <a:ext cx="4556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grand dictionnaire terminologique:</a:t>
            </a:r>
          </a:p>
          <a:p>
            <a:r>
              <a:rPr lang="fr-FR" dirty="0">
                <a:solidFill>
                  <a:srgbClr val="0070C0"/>
                </a:solidFill>
              </a:rPr>
              <a:t>http://www.granddictionnaire.com/index.aspx</a:t>
            </a:r>
            <a:endParaRPr lang="fr-FR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46874" y="3244577"/>
            <a:ext cx="288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Termsciences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>
                <a:solidFill>
                  <a:srgbClr val="0070C0"/>
                </a:solidFill>
              </a:rPr>
              <a:t>http://www.termsciences.fr/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08" y="4203310"/>
            <a:ext cx="2192116" cy="2516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20" t="-5285" r="-9249" b="-13941"/>
          <a:stretch/>
        </p:blipFill>
        <p:spPr>
          <a:xfrm>
            <a:off x="6202849" y="4203310"/>
            <a:ext cx="2090456" cy="2499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2" name="ZoneTexte 11"/>
          <p:cNvSpPr txBox="1"/>
          <p:nvPr/>
        </p:nvSpPr>
        <p:spPr>
          <a:xfrm>
            <a:off x="5750888" y="513841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+</a:t>
            </a:r>
            <a:endParaRPr lang="fr-FR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571" t="1930" r="764" b="86"/>
          <a:stretch/>
        </p:blipFill>
        <p:spPr>
          <a:xfrm>
            <a:off x="0" y="0"/>
            <a:ext cx="9144000" cy="166743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5924" y="469306"/>
            <a:ext cx="881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</a:rPr>
              <a:t>Carte Heuristique (exercice 1)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9347"/>
            <a:ext cx="9144000" cy="42543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442" y="1775280"/>
            <a:ext cx="895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Utiliser les dictionnaires et encyclopédies pour définir des mots clés et</a:t>
            </a:r>
            <a:br>
              <a:rPr lang="fr-FR" sz="2400" dirty="0" smtClean="0"/>
            </a:br>
            <a:r>
              <a:rPr lang="fr-FR" sz="2400" dirty="0" smtClean="0"/>
              <a:t>créer une carte heuristique sur mon sujet de recherche</a:t>
            </a:r>
          </a:p>
        </p:txBody>
      </p:sp>
    </p:spTree>
    <p:extLst>
      <p:ext uri="{BB962C8B-B14F-4D97-AF65-F5344CB8AC3E}">
        <p14:creationId xmlns:p14="http://schemas.microsoft.com/office/powerpoint/2010/main" val="27069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50" y="2695831"/>
            <a:ext cx="3894773" cy="3894773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5066270" y="2833817"/>
            <a:ext cx="3738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Séquence 3:</a:t>
            </a:r>
          </a:p>
          <a:p>
            <a:r>
              <a:rPr lang="fr-FR" sz="3600" dirty="0" smtClean="0">
                <a:solidFill>
                  <a:schemeClr val="bg1"/>
                </a:solidFill>
              </a:rPr>
              <a:t>Chercher et localiser ses sources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harte graphique UPM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683</Words>
  <Application>Microsoft Office PowerPoint</Application>
  <PresentationFormat>Affichage à l'écran (4:3)</PresentationFormat>
  <Paragraphs>167</Paragraphs>
  <Slides>32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LocatorDisplay Regular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Université P &amp; M Curie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DEMILLY Adrien</dc:creator>
  <cp:lastModifiedBy>DEMILLY Adrien</cp:lastModifiedBy>
  <cp:revision>132</cp:revision>
  <dcterms:created xsi:type="dcterms:W3CDTF">2017-01-04T09:38:48Z</dcterms:created>
  <dcterms:modified xsi:type="dcterms:W3CDTF">2017-12-05T17:48:04Z</dcterms:modified>
</cp:coreProperties>
</file>