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E1BD2A-F24E-4ECA-82B3-08C5D5A627D6}" type="slidenum">
              <a:rPr lang="nl-NL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3800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302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652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377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24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585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12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55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890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037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F864D-1B61-4521-A36D-FDB145DD7CEB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15" name="Afbeelding 14" descr="UT powerpoint sheet small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ABBB9F-9E1F-4802-B6EB-CC383592975C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BC0A9-048A-40E6-8D4E-2B205B26DAC7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Picture 2" descr="E:\Project\Universiteit Twente\Huisstijlimplementatie 2009 - ICT\Werkdocumenten\09 Producten\092 Powerpoint - vernieuwd\Powerpoint - vernieuwd 100325\UT powerpoint sheet small 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0" name="Picture 3" descr="E:\Project\Universiteit Twente\Huisstijlimplementatie 2009 - ICT\Werkdocumenten\09 Producten\092 Powerpoint - vernieuwd\Powerpoint - vernieuwd 100325\UT powerpoint sheet small 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2" name="Picture 4" descr="E:\Project\Universiteit Twente\Huisstijlimplementatie 2009 - ICT\Werkdocumenten\09 Producten\092 Powerpoint - vernieuwd\Powerpoint - vernieuwd 100325\UT powerpoint sheet small 2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14290"/>
            <a:ext cx="969963" cy="6894513"/>
          </a:xfrm>
          <a:prstGeom prst="rect">
            <a:avLst/>
          </a:prstGeom>
          <a:noFill/>
        </p:spPr>
      </p:pic>
      <p:pic>
        <p:nvPicPr>
          <p:cNvPr id="15" name="Picture 5" descr="E:\Project\Universiteit Twente\Huisstijlimplementatie 2009 - ICT\Werkdocumenten\09 Producten\092 Powerpoint - vernieuwd\Powerpoint - vernieuwd 100325\UT powerpoint sheet small 3.jp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69963" cy="68945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2F8004-2E9F-4560-891B-26A5CC17F85C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  <p:pic>
        <p:nvPicPr>
          <p:cNvPr id="9" name="Afbeelding 8" descr="UT powerpoint sheet small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EB7632-DE33-4331-A055-19DCDA3DD871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C57531-6B75-4974-A423-001D50C238DB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8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27C98A-0729-41E3-82F5-92D56873FB58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8072462" cy="400052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02A68B-BEC3-4F33-8FDB-82A382F28CC9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4546800" cy="441550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5670000" y="1713600"/>
            <a:ext cx="3189600" cy="43236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354141-E7A1-47A6-933B-0D478F1BD20C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9076BC-C525-4022-B09E-C2F95E504BD5}" type="datetime3">
              <a:rPr lang="nl-NL" noProof="0" smtClean="0"/>
              <a:t>15/10/14</a:t>
            </a:fld>
            <a:endParaRPr lang="en-US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Scaling Learning to Rank to Big data, Niek Tax, 2014</a:t>
            </a:r>
            <a:endParaRPr lang="en-US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4"/>
          </p:nvPr>
        </p:nvSpPr>
        <p:spPr>
          <a:xfrm>
            <a:off x="1071538" y="1641599"/>
            <a:ext cx="8072462" cy="39996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762125" y="1636713"/>
            <a:ext cx="7381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 dirty="0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here and type the title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here and type the subtitle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here and type the title</a:t>
            </a:r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here and type the subtitle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Universiteit Twente\Verkenningsfase 2008\Information Technology\Specifications\Logoset Universiteit Twente\04-07-09 Universiteit Twente Logoset ENG NL\Universiteit Twente Logoset ENG NL\RGB\WMF\UT_Logo_Black_EN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42664" y="6333197"/>
            <a:ext cx="2019600" cy="40199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0000" y="2051050"/>
            <a:ext cx="7801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opmaakprofielen</a:t>
            </a:r>
            <a:r>
              <a:rPr lang="en-US" noProof="0" dirty="0" smtClean="0"/>
              <a:t> van de </a:t>
            </a:r>
            <a:r>
              <a:rPr lang="en-US" noProof="0" dirty="0" err="1" smtClean="0"/>
              <a:t>modeltekst</a:t>
            </a:r>
            <a:r>
              <a:rPr lang="en-US" noProof="0" dirty="0" smtClean="0"/>
              <a:t>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75" y="6402388"/>
            <a:ext cx="936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6C5089AC-22B4-4839-A145-81A526290EAB}" type="datetime3">
              <a:rPr lang="nl-NL" smtClean="0"/>
              <a:t>15/10/14</a:t>
            </a:fld>
            <a:endParaRPr lang="nl-NL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0125" y="6402388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r>
              <a:rPr lang="en-US" smtClean="0"/>
              <a:t>Scaling Learning to Rank to Big data, Niek Tax, 2014</a:t>
            </a:r>
            <a:endParaRPr lang="nl-NL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000" y="6400800"/>
            <a:ext cx="374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D818A380-CEF3-4FA4-B905-6E6A3B62A7C3}" type="slidenum">
              <a:rPr lang="nl-NL"/>
              <a:pPr/>
              <a:t>‹#›</a:t>
            </a:fld>
            <a:endParaRPr lang="nl-NL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080000" y="1636713"/>
            <a:ext cx="80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733" y="6394938"/>
            <a:ext cx="1006867" cy="27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67" r:id="rId3"/>
    <p:sldLayoutId id="2147483666" r:id="rId4"/>
    <p:sldLayoutId id="2147483660" r:id="rId5"/>
    <p:sldLayoutId id="2147483665" r:id="rId6"/>
    <p:sldLayoutId id="2147483661" r:id="rId7"/>
    <p:sldLayoutId id="2147483662" r:id="rId8"/>
    <p:sldLayoutId id="2147483663" r:id="rId9"/>
    <p:sldLayoutId id="2147483664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9pPr>
    </p:titleStyle>
    <p:bodyStyle>
      <a:lvl1pPr marL="255588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809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01688" indent="-2381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077913" indent="-2508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13446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8018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6pPr>
      <a:lvl7pPr marL="22590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7pPr>
      <a:lvl8pPr marL="27162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8pPr>
      <a:lvl9pPr marL="31734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Scaling</a:t>
            </a:r>
            <a:r>
              <a:rPr lang="nl-NL" dirty="0" smtClean="0"/>
              <a:t> Learning </a:t>
            </a:r>
            <a:r>
              <a:rPr lang="nl-NL" dirty="0" err="1" smtClean="0"/>
              <a:t>to</a:t>
            </a:r>
            <a:r>
              <a:rPr lang="nl-NL" dirty="0" smtClean="0"/>
              <a:t> Rank </a:t>
            </a:r>
            <a:r>
              <a:rPr lang="nl-NL" dirty="0" err="1" smtClean="0"/>
              <a:t>to</a:t>
            </a:r>
            <a:r>
              <a:rPr lang="nl-NL" dirty="0" smtClean="0"/>
              <a:t> Big data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A </a:t>
            </a:r>
            <a:r>
              <a:rPr lang="nl-NL" dirty="0" err="1" smtClean="0"/>
              <a:t>study</a:t>
            </a:r>
            <a:r>
              <a:rPr lang="nl-NL" dirty="0" smtClean="0"/>
              <a:t> </a:t>
            </a:r>
            <a:r>
              <a:rPr lang="nl-NL" dirty="0" err="1" smtClean="0"/>
              <a:t>concerning</a:t>
            </a:r>
            <a:r>
              <a:rPr lang="nl-NL" dirty="0" smtClean="0"/>
              <a:t> the </a:t>
            </a:r>
            <a:r>
              <a:rPr lang="nl-NL" dirty="0" err="1" smtClean="0"/>
              <a:t>parallelisation</a:t>
            </a:r>
            <a:r>
              <a:rPr lang="nl-NL" dirty="0" smtClean="0"/>
              <a:t> of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rank </a:t>
            </a:r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the </a:t>
            </a:r>
            <a:r>
              <a:rPr lang="nl-NL" dirty="0" err="1" smtClean="0"/>
              <a:t>mapreduce</a:t>
            </a:r>
            <a:r>
              <a:rPr lang="nl-NL" dirty="0" smtClean="0"/>
              <a:t> computing model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NDCG, an example calculation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" y="1821204"/>
            <a:ext cx="8422386" cy="308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more to ranking than being accurate</a:t>
            </a:r>
          </a:p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focus on exploring the scalability of the “most accurate” ranking methods.</a:t>
            </a:r>
          </a:p>
          <a:p>
            <a:r>
              <a:rPr lang="en-GB" dirty="0" smtClean="0"/>
              <a:t>But which are those “most accurate” ranking methods?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Research Scope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LETOR 2.0</a:t>
            </a:r>
          </a:p>
          <a:p>
            <a:r>
              <a:rPr lang="en-GB" dirty="0" smtClean="0"/>
              <a:t>LETOR 3.0</a:t>
            </a:r>
          </a:p>
          <a:p>
            <a:r>
              <a:rPr lang="en-GB" dirty="0" smtClean="0"/>
              <a:t>LETOR 4.0</a:t>
            </a:r>
          </a:p>
          <a:p>
            <a:r>
              <a:rPr lang="en-GB" dirty="0" smtClean="0"/>
              <a:t>MSLR-web10/30k</a:t>
            </a:r>
          </a:p>
          <a:p>
            <a:r>
              <a:rPr lang="en-GB" dirty="0" smtClean="0"/>
              <a:t>Yahoo! Learning to Rank Challenge</a:t>
            </a:r>
          </a:p>
          <a:p>
            <a:r>
              <a:rPr lang="en-GB" dirty="0" err="1" smtClean="0"/>
              <a:t>Yandex</a:t>
            </a:r>
            <a:r>
              <a:rPr lang="en-GB" dirty="0" smtClean="0"/>
              <a:t> Internet Mathematics Competition</a:t>
            </a:r>
            <a:r>
              <a:rPr lang="en-GB" dirty="0"/>
              <a:t> </a:t>
            </a:r>
            <a:r>
              <a:rPr lang="en-GB" dirty="0" smtClean="0"/>
              <a:t>2009</a:t>
            </a:r>
          </a:p>
          <a:p>
            <a:r>
              <a:rPr lang="en-GB" dirty="0" smtClean="0"/>
              <a:t>WCL2R</a:t>
            </a:r>
          </a:p>
          <a:p>
            <a:r>
              <a:rPr lang="en-GB" dirty="0" smtClean="0"/>
              <a:t>AOL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Many Benchmark datasets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048000"/>
            <a:ext cx="2396079" cy="106945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74384"/>
            <a:ext cx="4267200" cy="912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98" y="3904436"/>
            <a:ext cx="1363442" cy="54601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5918" y="4501108"/>
            <a:ext cx="1952898" cy="74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>
            <a:off x="2667000" y="2174384"/>
            <a:ext cx="1219200" cy="18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000" y="263039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67000" y="2895600"/>
            <a:ext cx="1219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76600" y="3156973"/>
            <a:ext cx="601479" cy="22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1"/>
          </p:cNvCxnSpPr>
          <p:nvPr/>
        </p:nvCxnSpPr>
        <p:spPr>
          <a:xfrm flipV="1">
            <a:off x="4970583" y="3582727"/>
            <a:ext cx="1277817" cy="1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8400" y="411745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86000" y="4501108"/>
            <a:ext cx="2057400" cy="14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19" y="5027650"/>
            <a:ext cx="705612" cy="940816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981200" y="5027650"/>
            <a:ext cx="990600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Forward reference search</a:t>
            </a:r>
          </a:p>
          <a:p>
            <a:r>
              <a:rPr lang="en-GB" dirty="0" smtClean="0"/>
              <a:t>Google scholar search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Search methodology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1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5" y="1950655"/>
            <a:ext cx="7800975" cy="179363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Search 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19" y="4182381"/>
            <a:ext cx="7037783" cy="16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-48599"/>
            <a:ext cx="5410199" cy="7000075"/>
          </a:xfrm>
        </p:spPr>
      </p:pic>
    </p:spTree>
    <p:extLst>
      <p:ext uri="{BB962C8B-B14F-4D97-AF65-F5344CB8AC3E}">
        <p14:creationId xmlns:p14="http://schemas.microsoft.com/office/powerpoint/2010/main" val="32753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Winning Number (Liu et al., 2007)</a:t>
            </a:r>
          </a:p>
          <a:p>
            <a:endParaRPr lang="en-GB" dirty="0"/>
          </a:p>
          <a:p>
            <a:r>
              <a:rPr lang="en-GB" dirty="0" smtClean="0"/>
              <a:t>Winning Number adapted for sparse evaluation sets:</a:t>
            </a:r>
          </a:p>
          <a:p>
            <a:pPr lvl="1"/>
            <a:r>
              <a:rPr lang="en-GB" dirty="0" smtClean="0"/>
              <a:t>Ideal Winning Number </a:t>
            </a:r>
          </a:p>
          <a:p>
            <a:pPr lvl="1"/>
            <a:r>
              <a:rPr lang="en-GB" dirty="0" smtClean="0"/>
              <a:t>Normalized Winning Number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Comparison methodology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53" y="5562600"/>
            <a:ext cx="4386647" cy="6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9" y="1447800"/>
            <a:ext cx="8953331" cy="37338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Comparison 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Placket-</a:t>
            </a:r>
            <a:r>
              <a:rPr lang="en-GB" dirty="0" err="1" smtClean="0"/>
              <a:t>Luce</a:t>
            </a:r>
            <a:r>
              <a:rPr lang="en-GB" dirty="0" smtClean="0"/>
              <a:t> distribution: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ListNet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9" y="2644441"/>
            <a:ext cx="6025021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63"/>
            <a:ext cx="13487400" cy="6884192"/>
          </a:xfrm>
        </p:spPr>
      </p:pic>
    </p:spTree>
    <p:extLst>
      <p:ext uri="{BB962C8B-B14F-4D97-AF65-F5344CB8AC3E}">
        <p14:creationId xmlns:p14="http://schemas.microsoft.com/office/powerpoint/2010/main" val="30112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87" y="1982176"/>
            <a:ext cx="7785181" cy="319838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MapReduce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8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312717"/>
            <a:ext cx="7800975" cy="303742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Preprocessing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7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"/>
            <a:ext cx="6096000" cy="6200765"/>
          </a:xfrm>
        </p:spPr>
      </p:pic>
    </p:spTree>
    <p:extLst>
      <p:ext uri="{BB962C8B-B14F-4D97-AF65-F5344CB8AC3E}">
        <p14:creationId xmlns:p14="http://schemas.microsoft.com/office/powerpoint/2010/main" val="35527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6062291" cy="6019800"/>
          </a:xfrm>
        </p:spPr>
      </p:pic>
    </p:spTree>
    <p:extLst>
      <p:ext uri="{BB962C8B-B14F-4D97-AF65-F5344CB8AC3E}">
        <p14:creationId xmlns:p14="http://schemas.microsoft.com/office/powerpoint/2010/main" val="36199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6005401" cy="6096000"/>
          </a:xfrm>
        </p:spPr>
      </p:pic>
    </p:spTree>
    <p:extLst>
      <p:ext uri="{BB962C8B-B14F-4D97-AF65-F5344CB8AC3E}">
        <p14:creationId xmlns:p14="http://schemas.microsoft.com/office/powerpoint/2010/main" val="32225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ranking algorithms comparison methodology</a:t>
            </a:r>
            <a:endParaRPr lang="en-GB" dirty="0"/>
          </a:p>
          <a:p>
            <a:r>
              <a:rPr lang="en-GB" dirty="0" smtClean="0"/>
              <a:t>We found LRUF, </a:t>
            </a:r>
            <a:r>
              <a:rPr lang="en-GB" dirty="0" err="1" smtClean="0"/>
              <a:t>FSMRank</a:t>
            </a:r>
            <a:r>
              <a:rPr lang="en-GB" dirty="0" smtClean="0"/>
              <a:t>, </a:t>
            </a:r>
            <a:r>
              <a:rPr lang="en-GB" dirty="0" err="1" smtClean="0"/>
              <a:t>FenchelRank</a:t>
            </a:r>
            <a:r>
              <a:rPr lang="en-GB" dirty="0" smtClean="0"/>
              <a:t>, </a:t>
            </a:r>
            <a:r>
              <a:rPr lang="en-GB" dirty="0" err="1" smtClean="0"/>
              <a:t>SmoothRank</a:t>
            </a:r>
            <a:r>
              <a:rPr lang="en-GB" dirty="0" smtClean="0"/>
              <a:t> and </a:t>
            </a:r>
            <a:r>
              <a:rPr lang="en-GB" dirty="0" err="1" smtClean="0"/>
              <a:t>ListNet</a:t>
            </a:r>
            <a:r>
              <a:rPr lang="en-GB" dirty="0" smtClean="0"/>
              <a:t> to be the dominating Learning to Rank methods</a:t>
            </a:r>
            <a:endParaRPr lang="en-GB" dirty="0"/>
          </a:p>
          <a:p>
            <a:r>
              <a:rPr lang="en-GB" dirty="0" smtClean="0"/>
              <a:t>High </a:t>
            </a:r>
            <a:r>
              <a:rPr lang="en-GB" dirty="0" err="1" smtClean="0"/>
              <a:t>MapReduce</a:t>
            </a:r>
            <a:r>
              <a:rPr lang="en-GB" dirty="0" smtClean="0"/>
              <a:t> job scheduling overhead: 150-200 seconds per iteration</a:t>
            </a:r>
          </a:p>
          <a:p>
            <a:r>
              <a:rPr lang="en-GB" dirty="0" smtClean="0"/>
              <a:t>Job scheduling overhead is independent of data set size</a:t>
            </a:r>
            <a:endParaRPr lang="en-GB" dirty="0"/>
          </a:p>
          <a:p>
            <a:r>
              <a:rPr lang="en-GB" dirty="0" smtClean="0"/>
              <a:t>Single-machine </a:t>
            </a:r>
            <a:r>
              <a:rPr lang="en-GB" dirty="0" err="1" smtClean="0"/>
              <a:t>ListNet</a:t>
            </a:r>
            <a:r>
              <a:rPr lang="en-GB" dirty="0" smtClean="0"/>
              <a:t> does not scale well to data sets larger than physical memory</a:t>
            </a:r>
          </a:p>
          <a:p>
            <a:r>
              <a:rPr lang="en-GB" dirty="0" err="1" smtClean="0"/>
              <a:t>MapReduce</a:t>
            </a:r>
            <a:r>
              <a:rPr lang="en-GB" dirty="0" smtClean="0"/>
              <a:t> can increase processing speed of data sets larger than physical memory</a:t>
            </a:r>
          </a:p>
          <a:p>
            <a:r>
              <a:rPr lang="en-GB" dirty="0" smtClean="0"/>
              <a:t>A normalisation </a:t>
            </a:r>
            <a:r>
              <a:rPr lang="en-GB" dirty="0" err="1" smtClean="0"/>
              <a:t>preprocessing</a:t>
            </a:r>
            <a:r>
              <a:rPr lang="en-GB" dirty="0" smtClean="0"/>
              <a:t> step improves the convergence rate of </a:t>
            </a:r>
            <a:r>
              <a:rPr lang="en-GB" dirty="0" err="1" smtClean="0"/>
              <a:t>ListNet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Conclusions &amp; Contributions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Distributed computing models</a:t>
            </a:r>
          </a:p>
          <a:p>
            <a:r>
              <a:rPr lang="en-GB" dirty="0" smtClean="0"/>
              <a:t>Learning to Rank algorithms</a:t>
            </a:r>
          </a:p>
          <a:p>
            <a:r>
              <a:rPr lang="en-GB" dirty="0" smtClean="0"/>
              <a:t>Optimisation algorithms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2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3063"/>
            <a:ext cx="13487396" cy="6884192"/>
          </a:xfrm>
        </p:spPr>
      </p:pic>
    </p:spTree>
    <p:extLst>
      <p:ext uri="{BB962C8B-B14F-4D97-AF65-F5344CB8AC3E}">
        <p14:creationId xmlns:p14="http://schemas.microsoft.com/office/powerpoint/2010/main" val="35829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3063"/>
            <a:ext cx="13487396" cy="6884191"/>
          </a:xfrm>
        </p:spPr>
      </p:pic>
    </p:spTree>
    <p:extLst>
      <p:ext uri="{BB962C8B-B14F-4D97-AF65-F5344CB8AC3E}">
        <p14:creationId xmlns:p14="http://schemas.microsoft.com/office/powerpoint/2010/main" val="23345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13063"/>
            <a:ext cx="13487394" cy="6884191"/>
          </a:xfrm>
        </p:spPr>
      </p:pic>
    </p:spTree>
    <p:extLst>
      <p:ext uri="{BB962C8B-B14F-4D97-AF65-F5344CB8AC3E}">
        <p14:creationId xmlns:p14="http://schemas.microsoft.com/office/powerpoint/2010/main" val="8236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13063"/>
            <a:ext cx="13487394" cy="6884190"/>
          </a:xfrm>
        </p:spPr>
      </p:pic>
    </p:spTree>
    <p:extLst>
      <p:ext uri="{BB962C8B-B14F-4D97-AF65-F5344CB8AC3E}">
        <p14:creationId xmlns:p14="http://schemas.microsoft.com/office/powerpoint/2010/main" val="19422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13063"/>
            <a:ext cx="13487392" cy="6884190"/>
          </a:xfrm>
        </p:spPr>
      </p:pic>
    </p:spTree>
    <p:extLst>
      <p:ext uri="{BB962C8B-B14F-4D97-AF65-F5344CB8AC3E}">
        <p14:creationId xmlns:p14="http://schemas.microsoft.com/office/powerpoint/2010/main" val="30123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13063"/>
            <a:ext cx="13487392" cy="6884189"/>
          </a:xfrm>
        </p:spPr>
      </p:pic>
    </p:spTree>
    <p:extLst>
      <p:ext uri="{BB962C8B-B14F-4D97-AF65-F5344CB8AC3E}">
        <p14:creationId xmlns:p14="http://schemas.microsoft.com/office/powerpoint/2010/main" val="38374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Highly relevant documents are more useful when appearing higher in a search engine result list</a:t>
            </a:r>
          </a:p>
          <a:p>
            <a:r>
              <a:rPr lang="en-GB" dirty="0" smtClean="0"/>
              <a:t>Highly relevant documents are more useful than marginally relevant documents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So… what makes a good ranking?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Normalized Discounted Cumulative Gain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3526588"/>
            <a:ext cx="1390844" cy="609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4344611"/>
            <a:ext cx="2019582" cy="609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6" y="5286677"/>
            <a:ext cx="1638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_EN">
  <a:themeElements>
    <a:clrScheme name="UT_w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4B233"/>
      </a:accent1>
      <a:accent2>
        <a:srgbClr val="CF0072"/>
      </a:accent2>
      <a:accent3>
        <a:srgbClr val="FED100"/>
      </a:accent3>
      <a:accent4>
        <a:srgbClr val="0098C3"/>
      </a:accent4>
      <a:accent5>
        <a:srgbClr val="DC0C30"/>
      </a:accent5>
      <a:accent6>
        <a:srgbClr val="006A4D"/>
      </a:accent6>
      <a:hlink>
        <a:srgbClr val="4F2D7F"/>
      </a:hlink>
      <a:folHlink>
        <a:srgbClr val="887B1B"/>
      </a:folHlink>
    </a:clrScheme>
    <a:fontScheme name="Standaardontwer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CA440"/>
        </a:accent1>
        <a:accent2>
          <a:srgbClr val="FFD600"/>
        </a:accent2>
        <a:accent3>
          <a:srgbClr val="FFFFFF"/>
        </a:accent3>
        <a:accent4>
          <a:srgbClr val="000000"/>
        </a:accent4>
        <a:accent5>
          <a:srgbClr val="B5CFAF"/>
        </a:accent5>
        <a:accent6>
          <a:srgbClr val="E7C200"/>
        </a:accent6>
        <a:hlink>
          <a:srgbClr val="C40079"/>
        </a:hlink>
        <a:folHlink>
          <a:srgbClr val="0098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UT_EN</Template>
  <TotalTime>603</TotalTime>
  <Words>268</Words>
  <Application>Microsoft Office PowerPoint</Application>
  <PresentationFormat>On-screen Show (4:3)</PresentationFormat>
  <Paragraphs>57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Narrow</vt:lpstr>
      <vt:lpstr>Wingdings</vt:lpstr>
      <vt:lpstr>UT_EN</vt:lpstr>
      <vt:lpstr>Scaling Learning to Rank to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Avanade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Learning to Rank to Big data</dc:title>
  <dc:creator>Niek Tax</dc:creator>
  <cp:lastModifiedBy>Niek Tax</cp:lastModifiedBy>
  <cp:revision>42</cp:revision>
  <dcterms:created xsi:type="dcterms:W3CDTF">2014-10-13T11:52:28Z</dcterms:created>
  <dcterms:modified xsi:type="dcterms:W3CDTF">2014-10-15T13:57:29Z</dcterms:modified>
</cp:coreProperties>
</file>