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0" r:id="rId3"/>
    <p:sldId id="262" r:id="rId4"/>
    <p:sldId id="367" r:id="rId5"/>
    <p:sldId id="274" r:id="rId6"/>
    <p:sldId id="443" r:id="rId7"/>
    <p:sldId id="368" r:id="rId8"/>
    <p:sldId id="369" r:id="rId9"/>
    <p:sldId id="374" r:id="rId10"/>
    <p:sldId id="375" r:id="rId11"/>
    <p:sldId id="370" r:id="rId12"/>
    <p:sldId id="371" r:id="rId13"/>
    <p:sldId id="372" r:id="rId14"/>
    <p:sldId id="373" r:id="rId15"/>
    <p:sldId id="297" r:id="rId16"/>
    <p:sldId id="378" r:id="rId17"/>
    <p:sldId id="379" r:id="rId18"/>
    <p:sldId id="450" r:id="rId19"/>
    <p:sldId id="380" r:id="rId20"/>
    <p:sldId id="381" r:id="rId21"/>
    <p:sldId id="382" r:id="rId22"/>
    <p:sldId id="383" r:id="rId23"/>
    <p:sldId id="384" r:id="rId24"/>
    <p:sldId id="385" r:id="rId25"/>
    <p:sldId id="386" r:id="rId26"/>
    <p:sldId id="430" r:id="rId27"/>
    <p:sldId id="387" r:id="rId28"/>
    <p:sldId id="424" r:id="rId29"/>
    <p:sldId id="423" r:id="rId30"/>
    <p:sldId id="426" r:id="rId31"/>
    <p:sldId id="427" r:id="rId32"/>
    <p:sldId id="428" r:id="rId33"/>
    <p:sldId id="444" r:id="rId34"/>
    <p:sldId id="445" r:id="rId35"/>
    <p:sldId id="429" r:id="rId36"/>
    <p:sldId id="388" r:id="rId37"/>
    <p:sldId id="389" r:id="rId38"/>
    <p:sldId id="390" r:id="rId39"/>
    <p:sldId id="391" r:id="rId40"/>
    <p:sldId id="395" r:id="rId41"/>
    <p:sldId id="392" r:id="rId42"/>
    <p:sldId id="393" r:id="rId43"/>
    <p:sldId id="394" r:id="rId44"/>
    <p:sldId id="396" r:id="rId45"/>
    <p:sldId id="397" r:id="rId46"/>
    <p:sldId id="398" r:id="rId47"/>
    <p:sldId id="399" r:id="rId48"/>
    <p:sldId id="400" r:id="rId49"/>
    <p:sldId id="401" r:id="rId50"/>
    <p:sldId id="402" r:id="rId51"/>
    <p:sldId id="403" r:id="rId52"/>
    <p:sldId id="404" r:id="rId53"/>
    <p:sldId id="405" r:id="rId54"/>
    <p:sldId id="406" r:id="rId55"/>
    <p:sldId id="407" r:id="rId56"/>
    <p:sldId id="449" r:id="rId57"/>
    <p:sldId id="408" r:id="rId58"/>
    <p:sldId id="409" r:id="rId59"/>
    <p:sldId id="410" r:id="rId60"/>
    <p:sldId id="411" r:id="rId61"/>
    <p:sldId id="412" r:id="rId62"/>
    <p:sldId id="413" r:id="rId63"/>
    <p:sldId id="447" r:id="rId64"/>
    <p:sldId id="414" r:id="rId65"/>
    <p:sldId id="415" r:id="rId66"/>
    <p:sldId id="416" r:id="rId67"/>
    <p:sldId id="417" r:id="rId68"/>
    <p:sldId id="418" r:id="rId69"/>
    <p:sldId id="419" r:id="rId70"/>
    <p:sldId id="420" r:id="rId71"/>
    <p:sldId id="421" r:id="rId72"/>
    <p:sldId id="291" r:id="rId73"/>
  </p:sldIdLst>
  <p:sldSz cx="9144000" cy="6858000" type="screen4x3"/>
  <p:notesSz cx="6858000" cy="91440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맑은 고딕" pitchFamily="50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FFCC66"/>
    <a:srgbClr val="FFCC99"/>
    <a:srgbClr val="0066FF"/>
    <a:srgbClr val="2B7589"/>
    <a:srgbClr val="339933"/>
    <a:srgbClr val="0099CC"/>
    <a:srgbClr val="CBCBCB"/>
    <a:srgbClr val="0000FF"/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4599F94E-CEE6-441E-89CC-EB005ECD8F06}">
      <a14:m xmlns:a14="http://schemas.microsoft.com/office/drawing/2010/main">
        <m:mathPr xmlns:m="http://schemas.openxmlformats.org/officeDocument/2006/math">
          <m:brkBin m:val="before"/>
          <m:brkBinSub m:val="--"/>
        </m:mathPr>
      </a14:m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44" autoAdjust="0"/>
    <p:restoredTop sz="94616" autoAdjust="0"/>
  </p:normalViewPr>
  <p:slideViewPr>
    <p:cSldViewPr>
      <p:cViewPr varScale="1">
        <p:scale>
          <a:sx n="110" d="100"/>
          <a:sy n="110" d="100"/>
        </p:scale>
        <p:origin x="1152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870538076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900" b="1" dirty="0">
                        <a:solidFill>
                          <a:schemeClr val="bg1">
                            <a:lumMod val="95000"/>
                          </a:schemeClr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BBAE2047-CAEF-48BC-9529-7B2C36D4FE37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" name="표 3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2716139315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1000A10B-68D4-4E6B-9C8C-B44037AE8725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20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rmAutofit/>
          </a:bodyPr>
          <a:lstStyle>
            <a:lvl1pPr algn="l">
              <a:defRPr sz="3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98"/>
          <p:cNvSpPr>
            <a:spLocks noChangeArrowheads="1"/>
          </p:cNvSpPr>
          <p:nvPr userDrawn="1"/>
        </p:nvSpPr>
        <p:spPr bwMode="auto">
          <a:xfrm>
            <a:off x="0" y="257175"/>
            <a:ext cx="9144000" cy="54292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>
              <a:latin typeface="+mn-lt"/>
              <a:ea typeface="+mn-ea"/>
            </a:endParaRPr>
          </a:p>
        </p:txBody>
      </p:sp>
      <p:graphicFrame>
        <p:nvGraphicFramePr>
          <p:cNvPr id="5" name="표 4"/>
          <p:cNvGraphicFramePr>
            <a:graphicFrameLocks noGrp="1" noChangeAspect="1"/>
          </p:cNvGraphicFramePr>
          <p:nvPr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표 5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3537437348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7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5328592"/>
          </a:xfrm>
        </p:spPr>
        <p:txBody>
          <a:bodyPr/>
          <a:lstStyle>
            <a:lvl1pPr marL="342900" indent="-342900">
              <a:lnSpc>
                <a:spcPct val="100000"/>
              </a:lnSpc>
              <a:buFont typeface="Wingdings" panose="05000000000000000000" pitchFamily="2" charset="2"/>
              <a:buChar char="l"/>
              <a:defRPr sz="2000" b="1">
                <a:latin typeface="+mn-ea"/>
                <a:ea typeface="+mn-ea"/>
              </a:defRPr>
            </a:lvl1pPr>
            <a:lvl2pPr marL="742950" indent="-285750">
              <a:lnSpc>
                <a:spcPct val="100000"/>
              </a:lnSpc>
              <a:buFont typeface="Arial" panose="020B0604020202020204" pitchFamily="34" charset="0"/>
              <a:buChar char="-"/>
              <a:defRPr sz="1800">
                <a:latin typeface="+mn-ea"/>
                <a:ea typeface="+mn-ea"/>
              </a:defRPr>
            </a:lvl2pPr>
            <a:lvl3pPr>
              <a:lnSpc>
                <a:spcPct val="100000"/>
              </a:lnSpc>
              <a:defRPr sz="1600">
                <a:latin typeface="+mn-ea"/>
                <a:ea typeface="+mn-ea"/>
              </a:defRPr>
            </a:lvl3pPr>
            <a:lvl4pPr>
              <a:defRPr>
                <a:latin typeface="나눔고딕" pitchFamily="50" charset="-127"/>
                <a:ea typeface="나눔고딕" pitchFamily="50" charset="-127"/>
              </a:defRPr>
            </a:lvl4pPr>
            <a:lvl5pPr>
              <a:defRPr>
                <a:latin typeface="나눔고딕" pitchFamily="50" charset="-127"/>
                <a:ea typeface="나눔고딕" pitchFamily="50" charset="-127"/>
              </a:defRPr>
            </a:lvl5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</p:txBody>
      </p:sp>
      <p:sp>
        <p:nvSpPr>
          <p:cNvPr id="17" name="제목 1"/>
          <p:cNvSpPr>
            <a:spLocks noGrp="1"/>
          </p:cNvSpPr>
          <p:nvPr>
            <p:ph type="title"/>
          </p:nvPr>
        </p:nvSpPr>
        <p:spPr>
          <a:xfrm>
            <a:off x="251520" y="260649"/>
            <a:ext cx="8640960" cy="514052"/>
          </a:xfrm>
        </p:spPr>
        <p:txBody>
          <a:bodyPr>
            <a:noAutofit/>
          </a:bodyPr>
          <a:lstStyle>
            <a:lvl1pPr algn="l">
              <a:defRPr sz="2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3"/>
          <p:cNvSpPr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AutoShape 3"/>
          <p:cNvSpPr>
            <a:spLocks noChangeArrowheads="1"/>
          </p:cNvSpPr>
          <p:nvPr userDrawn="1">
            <p:custDataLst>
              <p:tags r:id="rId2"/>
            </p:custDataLst>
          </p:nvPr>
        </p:nvSpPr>
        <p:spPr bwMode="auto">
          <a:xfrm>
            <a:off x="2765425" y="1447800"/>
            <a:ext cx="3587750" cy="38862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0 w 21600"/>
              <a:gd name="T5" fmla="*/ 2147483647 h 21600"/>
              <a:gd name="T6" fmla="*/ 2147483647 w 21600"/>
              <a:gd name="T7" fmla="*/ 2147483647 h 21600"/>
              <a:gd name="T8" fmla="*/ 2147483647 w 21600"/>
              <a:gd name="T9" fmla="*/ 2147483647 h 21600"/>
              <a:gd name="T10" fmla="*/ 2147483647 w 21600"/>
              <a:gd name="T11" fmla="*/ 2147483647 h 21600"/>
              <a:gd name="T12" fmla="*/ 2147483647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3163 w 21600"/>
              <a:gd name="T25" fmla="*/ 3163 h 21600"/>
              <a:gd name="T26" fmla="*/ 18437 w 21600"/>
              <a:gd name="T27" fmla="*/ 18437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>
                <a:moveTo>
                  <a:pt x="0" y="10800"/>
                </a:moveTo>
                <a:cubicBezTo>
                  <a:pt x="0" y="4835"/>
                  <a:pt x="4835" y="0"/>
                  <a:pt x="10800" y="0"/>
                </a:cubicBezTo>
                <a:cubicBezTo>
                  <a:pt x="16765" y="0"/>
                  <a:pt x="21600" y="4835"/>
                  <a:pt x="21600" y="10800"/>
                </a:cubicBezTo>
                <a:cubicBezTo>
                  <a:pt x="21600" y="16765"/>
                  <a:pt x="16765" y="21600"/>
                  <a:pt x="10800" y="21600"/>
                </a:cubicBezTo>
                <a:cubicBezTo>
                  <a:pt x="4835" y="21600"/>
                  <a:pt x="0" y="16765"/>
                  <a:pt x="0" y="10800"/>
                </a:cubicBezTo>
                <a:close/>
                <a:moveTo>
                  <a:pt x="5400" y="10800"/>
                </a:moveTo>
                <a:cubicBezTo>
                  <a:pt x="5400" y="13782"/>
                  <a:pt x="7818" y="16200"/>
                  <a:pt x="10800" y="16200"/>
                </a:cubicBezTo>
                <a:cubicBezTo>
                  <a:pt x="13782" y="16200"/>
                  <a:pt x="16200" y="13782"/>
                  <a:pt x="16200" y="10800"/>
                </a:cubicBezTo>
                <a:cubicBezTo>
                  <a:pt x="16200" y="7818"/>
                  <a:pt x="13782" y="5400"/>
                  <a:pt x="10800" y="5400"/>
                </a:cubicBezTo>
                <a:cubicBezTo>
                  <a:pt x="7818" y="5400"/>
                  <a:pt x="5400" y="7818"/>
                  <a:pt x="5400" y="10800"/>
                </a:cubicBezTo>
                <a:close/>
              </a:path>
            </a:pathLst>
          </a:custGeom>
          <a:gradFill rotWithShape="0">
            <a:gsLst>
              <a:gs pos="0">
                <a:srgbClr val="FFFFFF"/>
              </a:gs>
              <a:gs pos="50000">
                <a:srgbClr val="EEEEEE"/>
              </a:gs>
              <a:gs pos="100000">
                <a:srgbClr val="FFFFFF"/>
              </a:gs>
            </a:gsLst>
            <a:lin ang="54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Line 5"/>
          <p:cNvSpPr>
            <a:spLocks noChangeShapeType="1"/>
          </p:cNvSpPr>
          <p:nvPr userDrawn="1">
            <p:custDataLst>
              <p:tags r:id="rId3"/>
            </p:custDataLst>
          </p:nvPr>
        </p:nvSpPr>
        <p:spPr bwMode="auto">
          <a:xfrm>
            <a:off x="2506663" y="3861048"/>
            <a:ext cx="4151312" cy="0"/>
          </a:xfrm>
          <a:prstGeom prst="line">
            <a:avLst/>
          </a:prstGeom>
          <a:ln>
            <a:solidFill>
              <a:schemeClr val="accent1">
                <a:lumMod val="40000"/>
                <a:lumOff val="60000"/>
              </a:schemeClr>
            </a:solidFill>
            <a:prstDash val="dash"/>
            <a:headEnd/>
            <a:tailEnd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  <p:txBody>
          <a:bodyPr/>
          <a:lstStyle/>
          <a:p>
            <a:endParaRPr lang="ko-KR" altLang="en-US"/>
          </a:p>
        </p:txBody>
      </p:sp>
      <p:sp>
        <p:nvSpPr>
          <p:cNvPr id="10" name="Text Box 4"/>
          <p:cNvSpPr txBox="1">
            <a:spLocks noChangeArrowheads="1"/>
          </p:cNvSpPr>
          <p:nvPr>
            <p:custDataLst>
              <p:tags r:id="rId4"/>
            </p:custDataLst>
          </p:nvPr>
        </p:nvSpPr>
        <p:spPr bwMode="auto">
          <a:xfrm>
            <a:off x="2735263" y="3048000"/>
            <a:ext cx="36576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ko-KR" sz="4400" b="1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Thank</a:t>
            </a:r>
            <a:r>
              <a:rPr lang="en-US" altLang="ko-KR" sz="4400" b="1" baseline="0" dirty="0">
                <a:solidFill>
                  <a:schemeClr val="tx2">
                    <a:lumMod val="40000"/>
                    <a:lumOff val="60000"/>
                  </a:schemeClr>
                </a:solidFill>
                <a:latin typeface="HY견명조" pitchFamily="18" charset="-127"/>
                <a:ea typeface="HY견명조" pitchFamily="18" charset="-127"/>
              </a:rPr>
              <a:t> You</a:t>
            </a:r>
            <a:endParaRPr lang="en-US" altLang="ko-KR" sz="4400" b="1" dirty="0">
              <a:solidFill>
                <a:schemeClr val="tx2">
                  <a:lumMod val="40000"/>
                  <a:lumOff val="60000"/>
                </a:schemeClr>
              </a:solidFill>
              <a:latin typeface="HY견명조" pitchFamily="18" charset="-127"/>
              <a:ea typeface="HY견명조" pitchFamily="18" charset="-127"/>
            </a:endParaRPr>
          </a:p>
        </p:txBody>
      </p:sp>
      <p:graphicFrame>
        <p:nvGraphicFramePr>
          <p:cNvPr id="12" name="표 11"/>
          <p:cNvGraphicFramePr>
            <a:graphicFrameLocks noGrp="1" noChangeAspect="1"/>
          </p:cNvGraphicFramePr>
          <p:nvPr userDrawn="1"/>
        </p:nvGraphicFramePr>
        <p:xfrm>
          <a:off x="0" y="0"/>
          <a:ext cx="9144000" cy="260350"/>
        </p:xfrm>
        <a:graphic>
          <a:graphicData uri="http://schemas.openxmlformats.org/drawingml/2006/table">
            <a:tbl>
              <a:tblPr>
                <a:effectLst/>
                <a:tableStyleId>{5C22544A-7EE6-4342-B048-85BDC9FD1C3A}</a:tableStyleId>
              </a:tblPr>
              <a:tblGrid>
                <a:gridCol w="457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7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0" dirty="0"/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1" name="표 10"/>
          <p:cNvGraphicFramePr>
            <a:graphicFrameLocks noGrp="1" noChangeAspect="1"/>
          </p:cNvGraphicFramePr>
          <p:nvPr userDrawn="1">
            <p:extLst>
              <p:ext uri="{D42A27DB-BD31-4B8C-83A1-F6EECF244321}">
                <p14:modId xmlns:p14="http://schemas.microsoft.com/office/powerpoint/2010/main" val="497427160"/>
              </p:ext>
            </p:extLst>
          </p:nvPr>
        </p:nvGraphicFramePr>
        <p:xfrm>
          <a:off x="0" y="6633403"/>
          <a:ext cx="9162906" cy="243805"/>
        </p:xfrm>
        <a:graphic>
          <a:graphicData uri="http://schemas.openxmlformats.org/drawingml/2006/table">
            <a:tbl>
              <a:tblPr>
                <a:solidFill>
                  <a:srgbClr val="CC0000"/>
                </a:solidFill>
                <a:effectLst/>
                <a:tableStyleId>{5C22544A-7EE6-4342-B048-85BDC9FD1C3A}</a:tableStyleId>
              </a:tblPr>
              <a:tblGrid>
                <a:gridCol w="2055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25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4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6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92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3805"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66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Ch_01_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웹</a:t>
                      </a:r>
                      <a:r>
                        <a:rPr lang="en-US" altLang="ko-KR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9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프로그래밍의 개요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0" marR="0" marT="0" marB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3" name="Rectangle 107"/>
          <p:cNvSpPr>
            <a:spLocks noChangeArrowheads="1"/>
          </p:cNvSpPr>
          <p:nvPr userDrawn="1"/>
        </p:nvSpPr>
        <p:spPr bwMode="auto">
          <a:xfrm>
            <a:off x="7740650" y="6629400"/>
            <a:ext cx="876300" cy="233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rIns="0" anchor="ctr"/>
          <a:lstStyle/>
          <a:p>
            <a:pPr algn="ctr">
              <a:defRPr/>
            </a:pPr>
            <a:fld id="{38046538-2D86-4F38-B429-7D999D51F312}" type="slidenum">
              <a:rPr kumimoji="0" lang="en-US" altLang="ko-KR" sz="1200" b="1" smtClean="0">
                <a:solidFill>
                  <a:srgbClr val="262626"/>
                </a:solidFill>
                <a:ea typeface="맑은 고딕" pitchFamily="50" charset="-127"/>
              </a:rPr>
              <a:pPr algn="ctr">
                <a:defRPr/>
              </a:pPr>
              <a:t>‹#›</a:t>
            </a:fld>
            <a:r>
              <a:rPr kumimoji="0" lang="en-US" altLang="ko-KR" sz="800">
                <a:solidFill>
                  <a:srgbClr val="262626"/>
                </a:solidFill>
                <a:ea typeface="맑은 고딕" pitchFamily="50" charset="-127"/>
              </a:rPr>
              <a:t>/21</a:t>
            </a:r>
            <a:endParaRPr kumimoji="0" lang="en-US" altLang="ko-KR" sz="800" dirty="0">
              <a:solidFill>
                <a:srgbClr val="262626"/>
              </a:solidFill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0081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CE2CCD7-46DA-43B8-9485-F80AE0B71404}" type="datetimeFigureOut">
              <a:rPr lang="ko-KR" altLang="en-US"/>
              <a:pPr>
                <a:defRPr/>
              </a:pPr>
              <a:t>2025. 3. 4.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8FDCCC83-B7EF-4631-BB3A-67DA1AB7935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</p:sldLayoutIdLst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html/default.asp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0" y="2420888"/>
            <a:ext cx="9144000" cy="1752600"/>
          </a:xfrm>
          <a:solidFill>
            <a:srgbClr val="0066CC"/>
          </a:solidFill>
        </p:spPr>
        <p:txBody>
          <a:bodyPr anchor="ctr"/>
          <a:lstStyle/>
          <a:p>
            <a:pPr>
              <a:lnSpc>
                <a:spcPct val="150000"/>
              </a:lnSpc>
            </a:pPr>
            <a:r>
              <a:rPr lang="en-US" altLang="ko-KR" sz="2800" b="1" dirty="0">
                <a:solidFill>
                  <a:schemeClr val="bg1"/>
                </a:solidFill>
              </a:rPr>
              <a:t>Chapter 01</a:t>
            </a:r>
          </a:p>
          <a:p>
            <a:pPr>
              <a:lnSpc>
                <a:spcPct val="150000"/>
              </a:lnSpc>
            </a:pPr>
            <a:r>
              <a:rPr lang="ko-KR" altLang="en-US" b="1" dirty="0">
                <a:solidFill>
                  <a:schemeClr val="bg1"/>
                </a:solidFill>
              </a:rPr>
              <a:t>웹 프로그래밍의 개요</a:t>
            </a:r>
          </a:p>
        </p:txBody>
      </p:sp>
    </p:spTree>
    <p:extLst>
      <p:ext uri="{BB962C8B-B14F-4D97-AF65-F5344CB8AC3E}">
        <p14:creationId xmlns:p14="http://schemas.microsoft.com/office/powerpoint/2010/main" val="3520685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0" name="Picture 4" descr="https://lh7-rt.googleusercontent.com/docsz/AD_4nXcdXbdnF4DdfzpwnF4k32wH32pPTAfPR0nELm1dmsKVMDmwiC5FDIoWneV_7rpnxDoUi0s6Hrvwj42B0vJDVd2rsMNznRICuMvj1-YxzL_sIlNoLcqKnyEe4Kp2kKEKy4HCR_nTYcPh9YY6gLsdWinHFJE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980728"/>
            <a:ext cx="1933575" cy="180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https://lh7-rt.googleusercontent.com/docsz/AD_4nXciHlAuv6IVLSpEUQFd1kMzbd8Ksn2hLM8xmuSbvtIirJt3r89HyQ7n6QbUHY1BBbZ8LjKg4TnG94qEnRsCl17zC0CDsWLff0WhM1m_G3NLqp75KycuSl7Pmf1zIMazlnAjribLSa4SQsz5UrjIzGY2NrI?key=gZzTbPBm39mz3YRik997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3789040"/>
            <a:ext cx="3943350" cy="1409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https://lh7-rt.googleusercontent.com/docsz/AD_4nXfP-BBfj1snKjLCntUQ7hjutb5e6KwBDsXL93O_TzC-S21kTtuHfIwecpzmU1znhetj2w11D36FvV1dTAAKW9XJGamd1DGor-r6atOdwI0-kkM8N0gHfJyCWMysvercrLJK9rBL8Wh7OnXXa0HUQfYcxw?key=gZzTbPBm39mz3YRik997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08720"/>
            <a:ext cx="4848225" cy="24479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713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2"/>
          <p:cNvSpPr>
            <a:spLocks noGrp="1"/>
          </p:cNvSpPr>
          <p:nvPr/>
        </p:nvSpPr>
        <p:spPr bwMode="auto">
          <a:xfrm>
            <a:off x="377280" y="859851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r>
              <a:rPr lang="en-US" altLang="ko-KR" dirty="0"/>
              <a:t>1. HTML5 </a:t>
            </a:r>
            <a:r>
              <a:rPr lang="ko-KR" altLang="en-US" dirty="0"/>
              <a:t>문서의 구조</a:t>
            </a:r>
          </a:p>
        </p:txBody>
      </p:sp>
      <p:sp>
        <p:nvSpPr>
          <p:cNvPr id="6" name="제목 1"/>
          <p:cNvSpPr txBox="1">
            <a:spLocks/>
          </p:cNvSpPr>
          <p:nvPr/>
        </p:nvSpPr>
        <p:spPr>
          <a:xfrm>
            <a:off x="125760" y="599202"/>
            <a:ext cx="4527550" cy="257175"/>
          </a:xfrm>
          <a:prstGeom prst="rect">
            <a:avLst/>
          </a:prstGeom>
        </p:spPr>
        <p:txBody>
          <a:bodyPr anchor="ctr">
            <a:normAutofit fontScale="70000" lnSpcReduction="20000"/>
          </a:bodyPr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맑은 고딕" pitchFamily="50" charset="-127"/>
                <a:ea typeface="굴림" charset="-127"/>
                <a:cs typeface="+mn-cs"/>
              </a:defRPr>
            </a:lvl9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HTML5 </a:t>
            </a:r>
            <a:r>
              <a:rPr kumimoji="0" lang="ko-KR" altLang="en-US" b="1" dirty="0">
                <a:solidFill>
                  <a:schemeClr val="bg1"/>
                </a:solidFill>
              </a:rPr>
              <a:t>문서의 구조</a:t>
            </a: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216" y="1723944"/>
            <a:ext cx="8358188" cy="4534853"/>
          </a:xfrm>
          <a:prstGeom prst="rect">
            <a:avLst/>
          </a:prstGeom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72" y="1291898"/>
            <a:ext cx="593407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13431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내용 개체 틀 3"/>
          <p:cNvPicPr>
            <a:picLocks noGrp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11560" y="1268760"/>
            <a:ext cx="7920880" cy="4320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8548769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05" y="728700"/>
            <a:ext cx="8402390" cy="54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35503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91" y="118244"/>
            <a:ext cx="8953617" cy="66215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88589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HTML</a:t>
            </a:r>
            <a:r>
              <a:rPr lang="ko-KR" altLang="en-US" dirty="0"/>
              <a:t>이란</a:t>
            </a:r>
            <a:r>
              <a:rPr lang="en-US" altLang="ko-KR" dirty="0"/>
              <a:t>? 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lvl="1" indent="-342900">
              <a:buFont typeface="Wingdings" panose="05000000000000000000" pitchFamily="2" charset="2"/>
              <a:buChar char="l"/>
            </a:pPr>
            <a:r>
              <a:rPr lang="ko-KR" altLang="en-US" dirty="0"/>
              <a:t>웹에서 컴퓨터간 데이터를 주고 받기 위해서 사용되는 약속된 </a:t>
            </a:r>
            <a:r>
              <a:rPr lang="ko-KR" altLang="en-US" dirty="0" err="1"/>
              <a:t>문서양식</a:t>
            </a:r>
            <a:endParaRPr lang="en-US" altLang="ko-KR" dirty="0"/>
          </a:p>
          <a:p>
            <a:endParaRPr lang="en-US" altLang="ko-KR" sz="2000" dirty="0"/>
          </a:p>
          <a:p>
            <a:r>
              <a:rPr lang="en-US" altLang="ko-KR" sz="2000" dirty="0" err="1"/>
              <a:t>HyperText</a:t>
            </a:r>
            <a:r>
              <a:rPr lang="en-US" altLang="ko-KR" sz="2000" dirty="0"/>
              <a:t> Markup Language</a:t>
            </a:r>
            <a:r>
              <a:rPr lang="ko-KR" altLang="en-US" sz="2000" dirty="0"/>
              <a:t>의 약자</a:t>
            </a:r>
            <a:endParaRPr lang="en-US" altLang="ko-KR" sz="2000" dirty="0"/>
          </a:p>
          <a:p>
            <a:endParaRPr lang="en-US" altLang="ko-KR" dirty="0"/>
          </a:p>
          <a:p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  <a:p>
            <a:r>
              <a:rPr lang="ko-KR" altLang="en-US" sz="2000" dirty="0" err="1"/>
              <a:t>마크업</a:t>
            </a:r>
            <a:r>
              <a:rPr lang="ko-KR" altLang="en-US" sz="2000" dirty="0"/>
              <a:t> 언어</a:t>
            </a:r>
            <a:r>
              <a:rPr lang="en-US" altLang="ko-KR" sz="2000" dirty="0"/>
              <a:t>(Markup Language)</a:t>
            </a:r>
            <a:r>
              <a:rPr lang="ko-KR" altLang="en-US" sz="2000" dirty="0"/>
              <a:t>라고 줄여 말하기도 한다</a:t>
            </a:r>
            <a:r>
              <a:rPr lang="en-US" altLang="ko-KR" sz="2000" dirty="0"/>
              <a:t>.</a:t>
            </a:r>
          </a:p>
          <a:p>
            <a:endParaRPr lang="en-US" altLang="ko-KR" dirty="0"/>
          </a:p>
          <a:p>
            <a:endParaRPr lang="en-US" altLang="ko-KR" sz="2000" dirty="0"/>
          </a:p>
          <a:p>
            <a:endParaRPr lang="en-US" altLang="ko-KR" dirty="0"/>
          </a:p>
          <a:p>
            <a:r>
              <a:rPr lang="en-US" altLang="ko-KR" b="0" dirty="0"/>
              <a:t>Html</a:t>
            </a:r>
            <a:r>
              <a:rPr lang="ko-KR" altLang="en-US" b="0" dirty="0"/>
              <a:t>은 약속된 태그로 구성되어 있다</a:t>
            </a:r>
            <a:r>
              <a:rPr lang="en-US" altLang="ko-KR" b="0" dirty="0"/>
              <a:t>. Html</a:t>
            </a:r>
            <a:r>
              <a:rPr lang="ko-KR" altLang="en-US" b="0" dirty="0"/>
              <a:t>를 공부 한다는 것은 수많은 태그를 공부 한다는 것과 같은 의미이다</a:t>
            </a:r>
            <a:r>
              <a:rPr lang="en-US" altLang="ko-KR" b="0" dirty="0"/>
              <a:t>. </a:t>
            </a:r>
            <a:r>
              <a:rPr lang="ko-KR" altLang="en-US" b="0" dirty="0"/>
              <a:t>태그는 대소문자를 구분하지 않는다</a:t>
            </a:r>
            <a:r>
              <a:rPr lang="en-US" altLang="ko-KR" b="0" dirty="0"/>
              <a:t>.</a:t>
            </a:r>
            <a:endParaRPr lang="en-US" altLang="ko-KR" sz="2000" dirty="0"/>
          </a:p>
          <a:p>
            <a:endParaRPr lang="ko-KR" altLang="en-US" sz="20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4294967295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C61B9BB-5E15-41CC-A16A-DDF6FBC06308}" type="slidenum">
              <a:rPr lang="ko-KR" altLang="en-US" smtClean="0"/>
              <a:pPr/>
              <a:t>15</a:t>
            </a:fld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533820" y="2062589"/>
            <a:ext cx="3960440" cy="646331"/>
          </a:xfrm>
          <a:prstGeom prst="rect">
            <a:avLst/>
          </a:prstGeom>
          <a:noFill/>
          <a:ln>
            <a:solidFill>
              <a:srgbClr val="C0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클릭해서 다른 페이지나 멀티미디어 등으로 연결하는 것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48145" y="3513782"/>
            <a:ext cx="4042792" cy="923330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/>
              <a:t>데이터를 정의 하는 데이터가 포함된 문서  </a:t>
            </a:r>
            <a:r>
              <a:rPr lang="en-US" altLang="ko-KR" dirty="0"/>
              <a:t>‘</a:t>
            </a:r>
            <a:r>
              <a:rPr lang="ko-KR" altLang="en-US" dirty="0"/>
              <a:t>이 부분은 진하게</a:t>
            </a:r>
            <a:r>
              <a:rPr lang="en-US" altLang="ko-KR" dirty="0"/>
              <a:t>‘, ‘</a:t>
            </a:r>
            <a:r>
              <a:rPr lang="ko-KR" altLang="en-US" dirty="0"/>
              <a:t>이 부분은 이미지로</a:t>
            </a:r>
            <a:r>
              <a:rPr lang="en-US" altLang="ko-KR" dirty="0"/>
              <a:t>‘ ….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49998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태그란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태그는 시작 태그로 시작하여 종료 태그로 끝나며</a:t>
            </a:r>
            <a:r>
              <a:rPr lang="en-US" altLang="ko-KR" b="0" dirty="0"/>
              <a:t>, </a:t>
            </a:r>
            <a:r>
              <a:rPr lang="ko-KR" altLang="en-US" b="0" dirty="0"/>
              <a:t>각 태그는 기능별로 다양한 이름을 가진다</a:t>
            </a:r>
            <a:r>
              <a:rPr lang="en-US" altLang="ko-KR" b="0" dirty="0"/>
              <a:t>. </a:t>
            </a:r>
            <a:r>
              <a:rPr lang="ko-KR" altLang="en-US" b="0" dirty="0"/>
              <a:t>각 태그 사이에는 해당 태그의 내용</a:t>
            </a:r>
            <a:r>
              <a:rPr lang="en-US" altLang="ko-KR" b="0" dirty="0"/>
              <a:t>(content:</a:t>
            </a:r>
            <a:r>
              <a:rPr lang="ko-KR" altLang="en-US" b="0" dirty="0" err="1"/>
              <a:t>컨텐트</a:t>
            </a:r>
            <a:r>
              <a:rPr lang="en-US" altLang="ko-KR" b="0" dirty="0"/>
              <a:t>)</a:t>
            </a:r>
            <a:r>
              <a:rPr lang="ko-KR" altLang="en-US" b="0" dirty="0"/>
              <a:t>을 넣는다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0" indent="0">
              <a:buNone/>
            </a:pPr>
            <a:endParaRPr lang="ko-KR" altLang="en-US" dirty="0"/>
          </a:p>
        </p:txBody>
      </p:sp>
      <p:pic>
        <p:nvPicPr>
          <p:cNvPr id="5122" name="Picture 2" descr="https://lh7-rt.googleusercontent.com/docsz/AD_4nXcXvwWHartgcrlfRQLZESk3KvIEJFRabx43hIrWql5Gu83k6I2wVFBGGQP5sXl16yGon1gxs6Pqb46We9bNuSc7GR69thGyO6zhzteK_KnY9nBqyBSStntBqv1MPZjYGbY0SCTmuY2Jdh5AB8U8xbEI3ow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6635371" cy="33900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3840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속성은 태그에 추가 정보를 부여할 때 사용한다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속성이란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6146" name="Picture 2" descr="https://lh7-rt.googleusercontent.com/docsz/AD_4nXfBkTIpfM9dki3lKPn2fnfKA8XSoc0cfrFvj86vS6iIdibaAn-A6cp1F9modcqxOMi20pHu_JUALwFR0DPAGL5zqbPAoGlo9qXuQ90e9gWgN83PWo8bpOrvEdpjPEX3tDIxXkITOmbroXHwR1PAHo9PbSI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019060" cy="100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4354697"/>
              </p:ext>
            </p:extLst>
          </p:nvPr>
        </p:nvGraphicFramePr>
        <p:xfrm>
          <a:off x="467544" y="3548523"/>
          <a:ext cx="6119990" cy="180340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15952442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!DOCYTYPE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  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&gt;HTML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기본구조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meta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charset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"UTF-8"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HTML 5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구조를 공부하기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29868"/>
                  </a:ext>
                </a:extLst>
              </a:tr>
            </a:tbl>
          </a:graphicData>
        </a:graphic>
      </p:graphicFrame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610855" y="2952864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1520" y="2814405"/>
            <a:ext cx="7776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다음을 보고 태그와 속성을 확인하고 뭐하는 것인지 설명해 보자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603210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/>
        </p:nvSpPr>
        <p:spPr bwMode="auto">
          <a:xfrm>
            <a:off x="287524" y="836713"/>
            <a:ext cx="8640960" cy="5140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 fontScale="97500" lnSpcReduction="10000"/>
          </a:bodyPr>
          <a:lstStyle>
            <a:lvl1pPr algn="l" rtl="0" eaLnBrk="0" fontAlgn="base" latinLnBrk="1" hangingPunct="0">
              <a:spcBef>
                <a:spcPct val="0"/>
              </a:spcBef>
              <a:spcAft>
                <a:spcPct val="0"/>
              </a:spcAft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2pPr>
            <a:lvl3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3pPr>
            <a:lvl4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4pPr>
            <a:lvl5pPr algn="ctr" rtl="0" eaLnBrk="0" fontAlgn="base" latinLnBrk="1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defRPr>
            </a:lvl9pPr>
          </a:lstStyle>
          <a:p>
            <a:endParaRPr lang="ko-KR" altLang="en-US"/>
          </a:p>
        </p:txBody>
      </p:sp>
      <p:pic>
        <p:nvPicPr>
          <p:cNvPr id="5" name="Picture 2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516" y="836712"/>
            <a:ext cx="8496944" cy="5184576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3646746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여러가지 태그 종류의 모양을 확인해 보자</a:t>
            </a:r>
            <a:r>
              <a:rPr lang="en-US" altLang="ko-KR" b="0" dirty="0"/>
              <a:t>.</a:t>
            </a:r>
            <a:endParaRPr lang="ko-KR" altLang="en-US" b="0" dirty="0"/>
          </a:p>
          <a:p>
            <a:r>
              <a:rPr lang="ko-KR" altLang="en-US" b="0" dirty="0"/>
              <a:t>일반적인 태그 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시작태그</a:t>
            </a:r>
            <a:r>
              <a:rPr lang="en-US" altLang="ko-KR" dirty="0"/>
              <a:t>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ko-KR" altLang="en-US" dirty="0" err="1"/>
              <a:t>종료태그</a:t>
            </a:r>
            <a:r>
              <a:rPr lang="en-US" altLang="ko-KR" dirty="0"/>
              <a:t>&gt;</a:t>
            </a:r>
          </a:p>
          <a:p>
            <a:r>
              <a:rPr lang="ko-KR" altLang="en-US" b="0" dirty="0"/>
              <a:t>속성을 가지고 있는 태그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시작태그</a:t>
            </a:r>
            <a:r>
              <a:rPr lang="ko-KR" altLang="en-US" dirty="0"/>
              <a:t> </a:t>
            </a:r>
            <a:r>
              <a:rPr lang="ko-KR" altLang="en-US" dirty="0" err="1"/>
              <a:t>속성명</a:t>
            </a:r>
            <a:r>
              <a:rPr lang="en-US" altLang="ko-KR" dirty="0"/>
              <a:t>=</a:t>
            </a:r>
            <a:r>
              <a:rPr lang="ko-KR" altLang="en-US" dirty="0"/>
              <a:t>속성값 </a:t>
            </a:r>
            <a:r>
              <a:rPr lang="ko-KR" altLang="en-US" dirty="0" err="1"/>
              <a:t>속성명</a:t>
            </a:r>
            <a:r>
              <a:rPr lang="en-US" altLang="ko-KR" dirty="0"/>
              <a:t>=</a:t>
            </a:r>
            <a:r>
              <a:rPr lang="ko-KR" altLang="en-US" dirty="0"/>
              <a:t>속성값 </a:t>
            </a:r>
            <a:r>
              <a:rPr lang="en-US" altLang="ko-KR" dirty="0"/>
              <a:t>…&gt;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ko-KR" altLang="en-US" dirty="0" err="1"/>
              <a:t>종료태그</a:t>
            </a:r>
            <a:r>
              <a:rPr lang="en-US" altLang="ko-KR" dirty="0"/>
              <a:t>&gt;</a:t>
            </a:r>
          </a:p>
          <a:p>
            <a:r>
              <a:rPr lang="ko-KR" altLang="en-US" b="0" dirty="0"/>
              <a:t>단독으로 쓰이는 태그 </a:t>
            </a:r>
            <a:r>
              <a:rPr lang="en-US" altLang="ko-KR" b="0" dirty="0"/>
              <a:t>-</a:t>
            </a:r>
            <a:r>
              <a:rPr lang="ko-KR" altLang="en-US" b="0" dirty="0" err="1"/>
              <a:t>종료태그가</a:t>
            </a:r>
            <a:r>
              <a:rPr lang="ko-KR" altLang="en-US" b="0" dirty="0"/>
              <a:t> 존재하지 않는다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태그명</a:t>
            </a:r>
            <a:r>
              <a:rPr lang="en-US" altLang="ko-KR" dirty="0"/>
              <a:t>&gt; </a:t>
            </a:r>
          </a:p>
          <a:p>
            <a:pPr lvl="1"/>
            <a:r>
              <a:rPr lang="ko-KR" altLang="en-US" dirty="0"/>
              <a:t>대표적인 태그는 </a:t>
            </a:r>
            <a:r>
              <a:rPr lang="en-US" altLang="ko-KR" dirty="0" err="1"/>
              <a:t>img,meta,br,hr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내용이 없어서 </a:t>
            </a:r>
            <a:r>
              <a:rPr lang="ko-KR" altLang="en-US" b="0" dirty="0" err="1"/>
              <a:t>종료태그를</a:t>
            </a:r>
            <a:r>
              <a:rPr lang="ko-KR" altLang="en-US" b="0" dirty="0"/>
              <a:t> 생략한 태그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태그명</a:t>
            </a:r>
            <a:r>
              <a:rPr lang="en-US" altLang="ko-KR" dirty="0"/>
              <a:t>/&gt;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4903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52"/>
          <p:cNvGrpSpPr>
            <a:grpSpLocks/>
          </p:cNvGrpSpPr>
          <p:nvPr/>
        </p:nvGrpSpPr>
        <p:grpSpPr bwMode="auto">
          <a:xfrm>
            <a:off x="1333500" y="1023938"/>
            <a:ext cx="1098550" cy="207962"/>
            <a:chOff x="1501" y="3358"/>
            <a:chExt cx="2629" cy="491"/>
          </a:xfrm>
          <a:solidFill>
            <a:schemeClr val="accent6">
              <a:lumMod val="75000"/>
            </a:schemeClr>
          </a:solidFill>
        </p:grpSpPr>
        <p:sp>
          <p:nvSpPr>
            <p:cNvPr id="4" name="Freeform 153"/>
            <p:cNvSpPr>
              <a:spLocks noEditPoints="1"/>
            </p:cNvSpPr>
            <p:nvPr/>
          </p:nvSpPr>
          <p:spPr bwMode="auto">
            <a:xfrm>
              <a:off x="3774" y="3467"/>
              <a:ext cx="356" cy="382"/>
            </a:xfrm>
            <a:custGeom>
              <a:avLst/>
              <a:gdLst>
                <a:gd name="T0" fmla="*/ 134450 w 151"/>
                <a:gd name="T1" fmla="*/ 99367 h 162"/>
                <a:gd name="T2" fmla="*/ 98400 w 151"/>
                <a:gd name="T3" fmla="*/ 82297 h 162"/>
                <a:gd name="T4" fmla="*/ 64016 w 151"/>
                <a:gd name="T5" fmla="*/ 74575 h 162"/>
                <a:gd name="T6" fmla="*/ 39325 w 151"/>
                <a:gd name="T7" fmla="*/ 63287 h 162"/>
                <a:gd name="T8" fmla="*/ 34383 w 151"/>
                <a:gd name="T9" fmla="*/ 49865 h 162"/>
                <a:gd name="T10" fmla="*/ 42916 w 151"/>
                <a:gd name="T11" fmla="*/ 31626 h 162"/>
                <a:gd name="T12" fmla="*/ 69703 w 151"/>
                <a:gd name="T13" fmla="*/ 23903 h 162"/>
                <a:gd name="T14" fmla="*/ 99267 w 151"/>
                <a:gd name="T15" fmla="*/ 31626 h 162"/>
                <a:gd name="T16" fmla="*/ 110577 w 151"/>
                <a:gd name="T17" fmla="*/ 54319 h 162"/>
                <a:gd name="T18" fmla="*/ 138380 w 151"/>
                <a:gd name="T19" fmla="*/ 54319 h 162"/>
                <a:gd name="T20" fmla="*/ 120182 w 151"/>
                <a:gd name="T21" fmla="*/ 15457 h 162"/>
                <a:gd name="T22" fmla="*/ 71615 w 151"/>
                <a:gd name="T23" fmla="*/ 0 h 162"/>
                <a:gd name="T24" fmla="*/ 36430 w 151"/>
                <a:gd name="T25" fmla="*/ 6855 h 162"/>
                <a:gd name="T26" fmla="*/ 13408 w 151"/>
                <a:gd name="T27" fmla="*/ 26839 h 162"/>
                <a:gd name="T28" fmla="*/ 5687 w 151"/>
                <a:gd name="T29" fmla="*/ 53428 h 162"/>
                <a:gd name="T30" fmla="*/ 16958 w 151"/>
                <a:gd name="T31" fmla="*/ 83047 h 162"/>
                <a:gd name="T32" fmla="*/ 56295 w 151"/>
                <a:gd name="T33" fmla="*/ 101402 h 162"/>
                <a:gd name="T34" fmla="*/ 82953 w 151"/>
                <a:gd name="T35" fmla="*/ 107748 h 162"/>
                <a:gd name="T36" fmla="*/ 107665 w 151"/>
                <a:gd name="T37" fmla="*/ 118472 h 162"/>
                <a:gd name="T38" fmla="*/ 116631 w 151"/>
                <a:gd name="T39" fmla="*/ 133775 h 162"/>
                <a:gd name="T40" fmla="*/ 106121 w 151"/>
                <a:gd name="T41" fmla="*/ 152786 h 162"/>
                <a:gd name="T42" fmla="*/ 104091 w 151"/>
                <a:gd name="T43" fmla="*/ 154920 h 162"/>
                <a:gd name="T44" fmla="*/ 137242 w 151"/>
                <a:gd name="T45" fmla="*/ 154920 h 162"/>
                <a:gd name="T46" fmla="*/ 144072 w 151"/>
                <a:gd name="T47" fmla="*/ 127220 h 162"/>
                <a:gd name="T48" fmla="*/ 134450 w 151"/>
                <a:gd name="T49" fmla="*/ 99367 h 162"/>
                <a:gd name="T50" fmla="*/ 33638 w 151"/>
                <a:gd name="T51" fmla="*/ 144200 h 162"/>
                <a:gd name="T52" fmla="*/ 28697 w 151"/>
                <a:gd name="T53" fmla="*/ 125305 h 162"/>
                <a:gd name="T54" fmla="*/ 0 w 151"/>
                <a:gd name="T55" fmla="*/ 125305 h 162"/>
                <a:gd name="T56" fmla="*/ 7721 w 151"/>
                <a:gd name="T57" fmla="*/ 154059 h 162"/>
                <a:gd name="T58" fmla="*/ 7721 w 151"/>
                <a:gd name="T59" fmla="*/ 154920 h 162"/>
                <a:gd name="T60" fmla="*/ 43783 w 151"/>
                <a:gd name="T61" fmla="*/ 154920 h 162"/>
                <a:gd name="T62" fmla="*/ 33638 w 151"/>
                <a:gd name="T63" fmla="*/ 144200 h 162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w 151"/>
                <a:gd name="T97" fmla="*/ 0 h 162"/>
                <a:gd name="T98" fmla="*/ 151 w 151"/>
                <a:gd name="T99" fmla="*/ 162 h 162"/>
              </a:gdLst>
              <a:ahLst/>
              <a:cxnLst>
                <a:cxn ang="T64">
                  <a:pos x="T0" y="T1"/>
                </a:cxn>
                <a:cxn ang="T65">
                  <a:pos x="T2" y="T3"/>
                </a:cxn>
                <a:cxn ang="T66">
                  <a:pos x="T4" y="T5"/>
                </a:cxn>
                <a:cxn ang="T67">
                  <a:pos x="T6" y="T7"/>
                </a:cxn>
                <a:cxn ang="T68">
                  <a:pos x="T8" y="T9"/>
                </a:cxn>
                <a:cxn ang="T69">
                  <a:pos x="T10" y="T11"/>
                </a:cxn>
                <a:cxn ang="T70">
                  <a:pos x="T12" y="T13"/>
                </a:cxn>
                <a:cxn ang="T71">
                  <a:pos x="T14" y="T15"/>
                </a:cxn>
                <a:cxn ang="T72">
                  <a:pos x="T16" y="T17"/>
                </a:cxn>
                <a:cxn ang="T73">
                  <a:pos x="T18" y="T19"/>
                </a:cxn>
                <a:cxn ang="T74">
                  <a:pos x="T20" y="T21"/>
                </a:cxn>
                <a:cxn ang="T75">
                  <a:pos x="T22" y="T23"/>
                </a:cxn>
                <a:cxn ang="T76">
                  <a:pos x="T24" y="T25"/>
                </a:cxn>
                <a:cxn ang="T77">
                  <a:pos x="T26" y="T27"/>
                </a:cxn>
                <a:cxn ang="T78">
                  <a:pos x="T28" y="T29"/>
                </a:cxn>
                <a:cxn ang="T79">
                  <a:pos x="T30" y="T31"/>
                </a:cxn>
                <a:cxn ang="T80">
                  <a:pos x="T32" y="T33"/>
                </a:cxn>
                <a:cxn ang="T81">
                  <a:pos x="T34" y="T35"/>
                </a:cxn>
                <a:cxn ang="T82">
                  <a:pos x="T36" y="T37"/>
                </a:cxn>
                <a:cxn ang="T83">
                  <a:pos x="T38" y="T39"/>
                </a:cxn>
                <a:cxn ang="T84">
                  <a:pos x="T40" y="T41"/>
                </a:cxn>
                <a:cxn ang="T85">
                  <a:pos x="T42" y="T43"/>
                </a:cxn>
                <a:cxn ang="T86">
                  <a:pos x="T44" y="T45"/>
                </a:cxn>
                <a:cxn ang="T87">
                  <a:pos x="T46" y="T47"/>
                </a:cxn>
                <a:cxn ang="T88">
                  <a:pos x="T48" y="T49"/>
                </a:cxn>
                <a:cxn ang="T89">
                  <a:pos x="T50" y="T51"/>
                </a:cxn>
                <a:cxn ang="T90">
                  <a:pos x="T52" y="T53"/>
                </a:cxn>
                <a:cxn ang="T91">
                  <a:pos x="T54" y="T55"/>
                </a:cxn>
                <a:cxn ang="T92">
                  <a:pos x="T56" y="T57"/>
                </a:cxn>
                <a:cxn ang="T93">
                  <a:pos x="T58" y="T59"/>
                </a:cxn>
                <a:cxn ang="T94">
                  <a:pos x="T60" y="T61"/>
                </a:cxn>
                <a:cxn ang="T95">
                  <a:pos x="T62" y="T63"/>
                </a:cxn>
              </a:cxnLst>
              <a:rect l="T96" t="T97" r="T98" b="T99"/>
              <a:pathLst>
                <a:path w="151" h="162">
                  <a:moveTo>
                    <a:pt x="141" y="104"/>
                  </a:moveTo>
                  <a:cubicBezTo>
                    <a:pt x="134" y="97"/>
                    <a:pt x="121" y="91"/>
                    <a:pt x="103" y="86"/>
                  </a:cubicBezTo>
                  <a:cubicBezTo>
                    <a:pt x="67" y="78"/>
                    <a:pt x="67" y="78"/>
                    <a:pt x="67" y="78"/>
                  </a:cubicBezTo>
                  <a:cubicBezTo>
                    <a:pt x="55" y="75"/>
                    <a:pt x="46" y="71"/>
                    <a:pt x="41" y="66"/>
                  </a:cubicBezTo>
                  <a:cubicBezTo>
                    <a:pt x="38" y="62"/>
                    <a:pt x="36" y="58"/>
                    <a:pt x="36" y="52"/>
                  </a:cubicBezTo>
                  <a:cubicBezTo>
                    <a:pt x="36" y="44"/>
                    <a:pt x="39" y="38"/>
                    <a:pt x="45" y="33"/>
                  </a:cubicBezTo>
                  <a:cubicBezTo>
                    <a:pt x="51" y="28"/>
                    <a:pt x="61" y="25"/>
                    <a:pt x="73" y="25"/>
                  </a:cubicBezTo>
                  <a:cubicBezTo>
                    <a:pt x="87" y="25"/>
                    <a:pt x="97" y="28"/>
                    <a:pt x="104" y="33"/>
                  </a:cubicBezTo>
                  <a:cubicBezTo>
                    <a:pt x="111" y="39"/>
                    <a:pt x="115" y="47"/>
                    <a:pt x="116" y="57"/>
                  </a:cubicBezTo>
                  <a:cubicBezTo>
                    <a:pt x="145" y="57"/>
                    <a:pt x="145" y="57"/>
                    <a:pt x="145" y="57"/>
                  </a:cubicBezTo>
                  <a:cubicBezTo>
                    <a:pt x="145" y="40"/>
                    <a:pt x="138" y="27"/>
                    <a:pt x="126" y="16"/>
                  </a:cubicBezTo>
                  <a:cubicBezTo>
                    <a:pt x="114" y="5"/>
                    <a:pt x="97" y="0"/>
                    <a:pt x="75" y="0"/>
                  </a:cubicBezTo>
                  <a:cubicBezTo>
                    <a:pt x="61" y="0"/>
                    <a:pt x="49" y="2"/>
                    <a:pt x="38" y="7"/>
                  </a:cubicBezTo>
                  <a:cubicBezTo>
                    <a:pt x="28" y="12"/>
                    <a:pt x="20" y="19"/>
                    <a:pt x="14" y="28"/>
                  </a:cubicBezTo>
                  <a:cubicBezTo>
                    <a:pt x="9" y="37"/>
                    <a:pt x="6" y="47"/>
                    <a:pt x="6" y="56"/>
                  </a:cubicBezTo>
                  <a:cubicBezTo>
                    <a:pt x="6" y="69"/>
                    <a:pt x="10" y="79"/>
                    <a:pt x="18" y="87"/>
                  </a:cubicBezTo>
                  <a:cubicBezTo>
                    <a:pt x="25" y="95"/>
                    <a:pt x="39" y="102"/>
                    <a:pt x="59" y="106"/>
                  </a:cubicBezTo>
                  <a:cubicBezTo>
                    <a:pt x="87" y="113"/>
                    <a:pt x="87" y="113"/>
                    <a:pt x="87" y="113"/>
                  </a:cubicBezTo>
                  <a:cubicBezTo>
                    <a:pt x="99" y="116"/>
                    <a:pt x="108" y="120"/>
                    <a:pt x="113" y="124"/>
                  </a:cubicBezTo>
                  <a:cubicBezTo>
                    <a:pt x="119" y="128"/>
                    <a:pt x="122" y="133"/>
                    <a:pt x="122" y="140"/>
                  </a:cubicBezTo>
                  <a:cubicBezTo>
                    <a:pt x="122" y="148"/>
                    <a:pt x="118" y="154"/>
                    <a:pt x="111" y="160"/>
                  </a:cubicBezTo>
                  <a:cubicBezTo>
                    <a:pt x="110" y="161"/>
                    <a:pt x="110" y="161"/>
                    <a:pt x="109" y="162"/>
                  </a:cubicBezTo>
                  <a:cubicBezTo>
                    <a:pt x="144" y="162"/>
                    <a:pt x="144" y="162"/>
                    <a:pt x="144" y="162"/>
                  </a:cubicBezTo>
                  <a:cubicBezTo>
                    <a:pt x="149" y="153"/>
                    <a:pt x="151" y="143"/>
                    <a:pt x="151" y="133"/>
                  </a:cubicBezTo>
                  <a:cubicBezTo>
                    <a:pt x="151" y="122"/>
                    <a:pt x="148" y="112"/>
                    <a:pt x="141" y="104"/>
                  </a:cubicBezTo>
                  <a:close/>
                  <a:moveTo>
                    <a:pt x="35" y="151"/>
                  </a:moveTo>
                  <a:cubicBezTo>
                    <a:pt x="32" y="145"/>
                    <a:pt x="30" y="139"/>
                    <a:pt x="30" y="131"/>
                  </a:cubicBezTo>
                  <a:cubicBezTo>
                    <a:pt x="0" y="131"/>
                    <a:pt x="0" y="131"/>
                    <a:pt x="0" y="131"/>
                  </a:cubicBezTo>
                  <a:cubicBezTo>
                    <a:pt x="1" y="143"/>
                    <a:pt x="4" y="153"/>
                    <a:pt x="8" y="161"/>
                  </a:cubicBezTo>
                  <a:cubicBezTo>
                    <a:pt x="8" y="161"/>
                    <a:pt x="8" y="161"/>
                    <a:pt x="8" y="162"/>
                  </a:cubicBezTo>
                  <a:cubicBezTo>
                    <a:pt x="46" y="162"/>
                    <a:pt x="46" y="162"/>
                    <a:pt x="46" y="162"/>
                  </a:cubicBezTo>
                  <a:cubicBezTo>
                    <a:pt x="41" y="159"/>
                    <a:pt x="38" y="155"/>
                    <a:pt x="35" y="151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5" name="Freeform 154"/>
            <p:cNvSpPr>
              <a:spLocks/>
            </p:cNvSpPr>
            <p:nvPr/>
          </p:nvSpPr>
          <p:spPr bwMode="auto">
            <a:xfrm>
              <a:off x="1501" y="3467"/>
              <a:ext cx="402" cy="382"/>
            </a:xfrm>
            <a:custGeom>
              <a:avLst/>
              <a:gdLst>
                <a:gd name="T0" fmla="*/ 16636 w 170"/>
                <a:gd name="T1" fmla="*/ 154920 h 162"/>
                <a:gd name="T2" fmla="*/ 60851 w 170"/>
                <a:gd name="T3" fmla="*/ 154920 h 162"/>
                <a:gd name="T4" fmla="*/ 45093 w 170"/>
                <a:gd name="T5" fmla="*/ 142309 h 162"/>
                <a:gd name="T6" fmla="*/ 30240 w 170"/>
                <a:gd name="T7" fmla="*/ 92812 h 162"/>
                <a:gd name="T8" fmla="*/ 45093 w 170"/>
                <a:gd name="T9" fmla="*/ 43003 h 162"/>
                <a:gd name="T10" fmla="*/ 83056 w 170"/>
                <a:gd name="T11" fmla="*/ 25934 h 162"/>
                <a:gd name="T12" fmla="*/ 120293 w 170"/>
                <a:gd name="T13" fmla="*/ 43003 h 162"/>
                <a:gd name="T14" fmla="*/ 134798 w 170"/>
                <a:gd name="T15" fmla="*/ 92812 h 162"/>
                <a:gd name="T16" fmla="*/ 120293 w 170"/>
                <a:gd name="T17" fmla="*/ 142309 h 162"/>
                <a:gd name="T18" fmla="*/ 104567 w 170"/>
                <a:gd name="T19" fmla="*/ 154920 h 162"/>
                <a:gd name="T20" fmla="*/ 148468 w 170"/>
                <a:gd name="T21" fmla="*/ 154920 h 162"/>
                <a:gd name="T22" fmla="*/ 150561 w 170"/>
                <a:gd name="T23" fmla="*/ 152786 h 162"/>
                <a:gd name="T24" fmla="*/ 161190 w 170"/>
                <a:gd name="T25" fmla="*/ 128949 h 162"/>
                <a:gd name="T26" fmla="*/ 166296 w 170"/>
                <a:gd name="T27" fmla="*/ 92812 h 162"/>
                <a:gd name="T28" fmla="*/ 156309 w 170"/>
                <a:gd name="T29" fmla="*/ 43805 h 162"/>
                <a:gd name="T30" fmla="*/ 126956 w 170"/>
                <a:gd name="T31" fmla="*/ 11382 h 162"/>
                <a:gd name="T32" fmla="*/ 83056 w 170"/>
                <a:gd name="T33" fmla="*/ 0 h 162"/>
                <a:gd name="T34" fmla="*/ 21512 w 170"/>
                <a:gd name="T35" fmla="*/ 25934 h 162"/>
                <a:gd name="T36" fmla="*/ 0 w 170"/>
                <a:gd name="T37" fmla="*/ 92812 h 162"/>
                <a:gd name="T38" fmla="*/ 9970 w 170"/>
                <a:gd name="T39" fmla="*/ 143545 h 162"/>
                <a:gd name="T40" fmla="*/ 16636 w 170"/>
                <a:gd name="T41" fmla="*/ 154920 h 162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170"/>
                <a:gd name="T64" fmla="*/ 0 h 162"/>
                <a:gd name="T65" fmla="*/ 170 w 170"/>
                <a:gd name="T66" fmla="*/ 162 h 162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170" h="162">
                  <a:moveTo>
                    <a:pt x="17" y="162"/>
                  </a:moveTo>
                  <a:cubicBezTo>
                    <a:pt x="62" y="162"/>
                    <a:pt x="62" y="162"/>
                    <a:pt x="62" y="162"/>
                  </a:cubicBezTo>
                  <a:cubicBezTo>
                    <a:pt x="56" y="159"/>
                    <a:pt x="51" y="155"/>
                    <a:pt x="46" y="149"/>
                  </a:cubicBezTo>
                  <a:cubicBezTo>
                    <a:pt x="36" y="138"/>
                    <a:pt x="31" y="120"/>
                    <a:pt x="31" y="97"/>
                  </a:cubicBezTo>
                  <a:cubicBezTo>
                    <a:pt x="31" y="74"/>
                    <a:pt x="36" y="57"/>
                    <a:pt x="46" y="45"/>
                  </a:cubicBezTo>
                  <a:cubicBezTo>
                    <a:pt x="56" y="33"/>
                    <a:pt x="69" y="27"/>
                    <a:pt x="85" y="27"/>
                  </a:cubicBezTo>
                  <a:cubicBezTo>
                    <a:pt x="100" y="27"/>
                    <a:pt x="113" y="33"/>
                    <a:pt x="123" y="45"/>
                  </a:cubicBezTo>
                  <a:cubicBezTo>
                    <a:pt x="133" y="57"/>
                    <a:pt x="138" y="74"/>
                    <a:pt x="138" y="97"/>
                  </a:cubicBezTo>
                  <a:cubicBezTo>
                    <a:pt x="138" y="120"/>
                    <a:pt x="133" y="138"/>
                    <a:pt x="123" y="149"/>
                  </a:cubicBezTo>
                  <a:cubicBezTo>
                    <a:pt x="118" y="155"/>
                    <a:pt x="113" y="159"/>
                    <a:pt x="107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3" y="161"/>
                    <a:pt x="153" y="160"/>
                    <a:pt x="154" y="160"/>
                  </a:cubicBezTo>
                  <a:cubicBezTo>
                    <a:pt x="158" y="153"/>
                    <a:pt x="162" y="144"/>
                    <a:pt x="165" y="135"/>
                  </a:cubicBezTo>
                  <a:cubicBezTo>
                    <a:pt x="168" y="123"/>
                    <a:pt x="170" y="110"/>
                    <a:pt x="170" y="97"/>
                  </a:cubicBezTo>
                  <a:cubicBezTo>
                    <a:pt x="170" y="78"/>
                    <a:pt x="166" y="61"/>
                    <a:pt x="160" y="46"/>
                  </a:cubicBezTo>
                  <a:cubicBezTo>
                    <a:pt x="153" y="31"/>
                    <a:pt x="143" y="20"/>
                    <a:pt x="130" y="12"/>
                  </a:cubicBezTo>
                  <a:cubicBezTo>
                    <a:pt x="117" y="4"/>
                    <a:pt x="102" y="0"/>
                    <a:pt x="85" y="0"/>
                  </a:cubicBezTo>
                  <a:cubicBezTo>
                    <a:pt x="58" y="0"/>
                    <a:pt x="37" y="9"/>
                    <a:pt x="22" y="27"/>
                  </a:cubicBezTo>
                  <a:cubicBezTo>
                    <a:pt x="7" y="44"/>
                    <a:pt x="0" y="68"/>
                    <a:pt x="0" y="97"/>
                  </a:cubicBezTo>
                  <a:cubicBezTo>
                    <a:pt x="0" y="117"/>
                    <a:pt x="3" y="135"/>
                    <a:pt x="10" y="150"/>
                  </a:cubicBezTo>
                  <a:cubicBezTo>
                    <a:pt x="12" y="154"/>
                    <a:pt x="15" y="158"/>
                    <a:pt x="17" y="162"/>
                  </a:cubicBez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6" name="Freeform 155"/>
            <p:cNvSpPr>
              <a:spLocks/>
            </p:cNvSpPr>
            <p:nvPr/>
          </p:nvSpPr>
          <p:spPr bwMode="auto">
            <a:xfrm>
              <a:off x="1986" y="3467"/>
              <a:ext cx="351" cy="382"/>
            </a:xfrm>
            <a:custGeom>
              <a:avLst/>
              <a:gdLst>
                <a:gd name="T0" fmla="*/ 29373 w 149"/>
                <a:gd name="T1" fmla="*/ 154920 h 162"/>
                <a:gd name="T2" fmla="*/ 29373 w 149"/>
                <a:gd name="T3" fmla="*/ 84217 h 162"/>
                <a:gd name="T4" fmla="*/ 31416 w 149"/>
                <a:gd name="T5" fmla="*/ 64155 h 162"/>
                <a:gd name="T6" fmla="*/ 39816 w 149"/>
                <a:gd name="T7" fmla="*/ 45050 h 162"/>
                <a:gd name="T8" fmla="*/ 55215 w 149"/>
                <a:gd name="T9" fmla="*/ 31626 h 162"/>
                <a:gd name="T10" fmla="*/ 76893 w 149"/>
                <a:gd name="T11" fmla="*/ 25934 h 162"/>
                <a:gd name="T12" fmla="*/ 96541 w 149"/>
                <a:gd name="T13" fmla="*/ 31626 h 162"/>
                <a:gd name="T14" fmla="*/ 108374 w 149"/>
                <a:gd name="T15" fmla="*/ 43805 h 162"/>
                <a:gd name="T16" fmla="*/ 111941 w 149"/>
                <a:gd name="T17" fmla="*/ 69776 h 162"/>
                <a:gd name="T18" fmla="*/ 111941 w 149"/>
                <a:gd name="T19" fmla="*/ 154920 h 162"/>
                <a:gd name="T20" fmla="*/ 141314 w 149"/>
                <a:gd name="T21" fmla="*/ 154920 h 162"/>
                <a:gd name="T22" fmla="*/ 141314 w 149"/>
                <a:gd name="T23" fmla="*/ 67734 h 162"/>
                <a:gd name="T24" fmla="*/ 139288 w 149"/>
                <a:gd name="T25" fmla="*/ 39360 h 162"/>
                <a:gd name="T26" fmla="*/ 130881 w 149"/>
                <a:gd name="T27" fmla="*/ 21147 h 162"/>
                <a:gd name="T28" fmla="*/ 112801 w 149"/>
                <a:gd name="T29" fmla="*/ 5688 h 162"/>
                <a:gd name="T30" fmla="*/ 84593 w 149"/>
                <a:gd name="T31" fmla="*/ 0 h 162"/>
                <a:gd name="T32" fmla="*/ 59623 w 149"/>
                <a:gd name="T33" fmla="*/ 3648 h 162"/>
                <a:gd name="T34" fmla="*/ 39816 w 149"/>
                <a:gd name="T35" fmla="*/ 16164 h 162"/>
                <a:gd name="T36" fmla="*/ 27347 w 149"/>
                <a:gd name="T37" fmla="*/ 29591 h 162"/>
                <a:gd name="T38" fmla="*/ 27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373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7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89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4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3" y="16"/>
                    <a:pt x="127" y="11"/>
                    <a:pt x="119" y="6"/>
                  </a:cubicBezTo>
                  <a:cubicBezTo>
                    <a:pt x="110" y="2"/>
                    <a:pt x="100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7" name="Freeform 156"/>
            <p:cNvSpPr>
              <a:spLocks noEditPoints="1"/>
            </p:cNvSpPr>
            <p:nvPr/>
          </p:nvSpPr>
          <p:spPr bwMode="auto">
            <a:xfrm>
              <a:off x="2628" y="3467"/>
              <a:ext cx="397" cy="382"/>
            </a:xfrm>
            <a:custGeom>
              <a:avLst/>
              <a:gdLst>
                <a:gd name="T0" fmla="*/ 112668 w 168"/>
                <a:gd name="T1" fmla="*/ 151279 h 162"/>
                <a:gd name="T2" fmla="*/ 106928 w 168"/>
                <a:gd name="T3" fmla="*/ 154920 h 162"/>
                <a:gd name="T4" fmla="*/ 147691 w 168"/>
                <a:gd name="T5" fmla="*/ 154920 h 162"/>
                <a:gd name="T6" fmla="*/ 148837 w 168"/>
                <a:gd name="T7" fmla="*/ 154059 h 162"/>
                <a:gd name="T8" fmla="*/ 160568 w 168"/>
                <a:gd name="T9" fmla="*/ 124440 h 162"/>
                <a:gd name="T10" fmla="*/ 131312 w 168"/>
                <a:gd name="T11" fmla="*/ 124440 h 162"/>
                <a:gd name="T12" fmla="*/ 112668 w 168"/>
                <a:gd name="T13" fmla="*/ 151279 h 162"/>
                <a:gd name="T14" fmla="*/ 160568 w 168"/>
                <a:gd name="T15" fmla="*/ 63287 h 162"/>
                <a:gd name="T16" fmla="*/ 146937 w 168"/>
                <a:gd name="T17" fmla="*/ 29591 h 162"/>
                <a:gd name="T18" fmla="*/ 119809 w 168"/>
                <a:gd name="T19" fmla="*/ 7734 h 162"/>
                <a:gd name="T20" fmla="*/ 83569 w 168"/>
                <a:gd name="T21" fmla="*/ 0 h 162"/>
                <a:gd name="T22" fmla="*/ 24163 w 168"/>
                <a:gd name="T23" fmla="*/ 24792 h 162"/>
                <a:gd name="T24" fmla="*/ 0 w 168"/>
                <a:gd name="T25" fmla="*/ 93680 h 162"/>
                <a:gd name="T26" fmla="*/ 9951 w 168"/>
                <a:gd name="T27" fmla="*/ 141510 h 162"/>
                <a:gd name="T28" fmla="*/ 17775 w 168"/>
                <a:gd name="T29" fmla="*/ 154920 h 162"/>
                <a:gd name="T30" fmla="*/ 60439 w 168"/>
                <a:gd name="T31" fmla="*/ 154920 h 162"/>
                <a:gd name="T32" fmla="*/ 56440 w 168"/>
                <a:gd name="T33" fmla="*/ 151918 h 162"/>
                <a:gd name="T34" fmla="*/ 38984 w 168"/>
                <a:gd name="T35" fmla="*/ 132908 h 162"/>
                <a:gd name="T36" fmla="*/ 32925 w 168"/>
                <a:gd name="T37" fmla="*/ 103293 h 162"/>
                <a:gd name="T38" fmla="*/ 163366 w 168"/>
                <a:gd name="T39" fmla="*/ 103293 h 162"/>
                <a:gd name="T40" fmla="*/ 160568 w 168"/>
                <a:gd name="T41" fmla="*/ 63287 h 162"/>
                <a:gd name="T42" fmla="*/ 32925 w 168"/>
                <a:gd name="T43" fmla="*/ 79390 h 162"/>
                <a:gd name="T44" fmla="*/ 49800 w 168"/>
                <a:gd name="T45" fmla="*/ 40039 h 162"/>
                <a:gd name="T46" fmla="*/ 83569 w 168"/>
                <a:gd name="T47" fmla="*/ 25934 h 162"/>
                <a:gd name="T48" fmla="*/ 117682 w 168"/>
                <a:gd name="T49" fmla="*/ 39360 h 162"/>
                <a:gd name="T50" fmla="*/ 132184 w 168"/>
                <a:gd name="T51" fmla="*/ 79390 h 162"/>
                <a:gd name="T52" fmla="*/ 32925 w 168"/>
                <a:gd name="T53" fmla="*/ 79390 h 162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w 168"/>
                <a:gd name="T82" fmla="*/ 0 h 162"/>
                <a:gd name="T83" fmla="*/ 168 w 168"/>
                <a:gd name="T84" fmla="*/ 162 h 162"/>
              </a:gdLst>
              <a:ahLst/>
              <a:cxnLst>
                <a:cxn ang="T54">
                  <a:pos x="T0" y="T1"/>
                </a:cxn>
                <a:cxn ang="T55">
                  <a:pos x="T2" y="T3"/>
                </a:cxn>
                <a:cxn ang="T56">
                  <a:pos x="T4" y="T5"/>
                </a:cxn>
                <a:cxn ang="T57">
                  <a:pos x="T6" y="T7"/>
                </a:cxn>
                <a:cxn ang="T58">
                  <a:pos x="T8" y="T9"/>
                </a:cxn>
                <a:cxn ang="T59">
                  <a:pos x="T10" y="T11"/>
                </a:cxn>
                <a:cxn ang="T60">
                  <a:pos x="T12" y="T13"/>
                </a:cxn>
                <a:cxn ang="T61">
                  <a:pos x="T14" y="T15"/>
                </a:cxn>
                <a:cxn ang="T62">
                  <a:pos x="T16" y="T17"/>
                </a:cxn>
                <a:cxn ang="T63">
                  <a:pos x="T18" y="T19"/>
                </a:cxn>
                <a:cxn ang="T64">
                  <a:pos x="T20" y="T21"/>
                </a:cxn>
                <a:cxn ang="T65">
                  <a:pos x="T22" y="T23"/>
                </a:cxn>
                <a:cxn ang="T66">
                  <a:pos x="T24" y="T25"/>
                </a:cxn>
                <a:cxn ang="T67">
                  <a:pos x="T26" y="T27"/>
                </a:cxn>
                <a:cxn ang="T68">
                  <a:pos x="T28" y="T29"/>
                </a:cxn>
                <a:cxn ang="T69">
                  <a:pos x="T30" y="T31"/>
                </a:cxn>
                <a:cxn ang="T70">
                  <a:pos x="T32" y="T33"/>
                </a:cxn>
                <a:cxn ang="T71">
                  <a:pos x="T34" y="T35"/>
                </a:cxn>
                <a:cxn ang="T72">
                  <a:pos x="T36" y="T37"/>
                </a:cxn>
                <a:cxn ang="T73">
                  <a:pos x="T38" y="T39"/>
                </a:cxn>
                <a:cxn ang="T74">
                  <a:pos x="T40" y="T41"/>
                </a:cxn>
                <a:cxn ang="T75">
                  <a:pos x="T42" y="T43"/>
                </a:cxn>
                <a:cxn ang="T76">
                  <a:pos x="T44" y="T45"/>
                </a:cxn>
                <a:cxn ang="T77">
                  <a:pos x="T46" y="T47"/>
                </a:cxn>
                <a:cxn ang="T78">
                  <a:pos x="T48" y="T49"/>
                </a:cxn>
                <a:cxn ang="T79">
                  <a:pos x="T50" y="T51"/>
                </a:cxn>
                <a:cxn ang="T80">
                  <a:pos x="T52" y="T53"/>
                </a:cxn>
              </a:cxnLst>
              <a:rect l="T81" t="T82" r="T83" b="T84"/>
              <a:pathLst>
                <a:path w="168" h="162">
                  <a:moveTo>
                    <a:pt x="116" y="158"/>
                  </a:moveTo>
                  <a:cubicBezTo>
                    <a:pt x="114" y="160"/>
                    <a:pt x="112" y="161"/>
                    <a:pt x="110" y="162"/>
                  </a:cubicBezTo>
                  <a:cubicBezTo>
                    <a:pt x="152" y="162"/>
                    <a:pt x="152" y="162"/>
                    <a:pt x="152" y="162"/>
                  </a:cubicBezTo>
                  <a:cubicBezTo>
                    <a:pt x="152" y="161"/>
                    <a:pt x="153" y="161"/>
                    <a:pt x="153" y="161"/>
                  </a:cubicBezTo>
                  <a:cubicBezTo>
                    <a:pt x="158" y="153"/>
                    <a:pt x="162" y="143"/>
                    <a:pt x="165" y="130"/>
                  </a:cubicBezTo>
                  <a:cubicBezTo>
                    <a:pt x="135" y="130"/>
                    <a:pt x="135" y="130"/>
                    <a:pt x="135" y="130"/>
                  </a:cubicBezTo>
                  <a:cubicBezTo>
                    <a:pt x="130" y="143"/>
                    <a:pt x="123" y="153"/>
                    <a:pt x="116" y="158"/>
                  </a:cubicBezTo>
                  <a:close/>
                  <a:moveTo>
                    <a:pt x="165" y="66"/>
                  </a:moveTo>
                  <a:cubicBezTo>
                    <a:pt x="163" y="52"/>
                    <a:pt x="158" y="41"/>
                    <a:pt x="151" y="31"/>
                  </a:cubicBezTo>
                  <a:cubicBezTo>
                    <a:pt x="144" y="21"/>
                    <a:pt x="135" y="13"/>
                    <a:pt x="123" y="8"/>
                  </a:cubicBezTo>
                  <a:cubicBezTo>
                    <a:pt x="112" y="3"/>
                    <a:pt x="99" y="0"/>
                    <a:pt x="86" y="0"/>
                  </a:cubicBezTo>
                  <a:cubicBezTo>
                    <a:pt x="62" y="0"/>
                    <a:pt x="41" y="9"/>
                    <a:pt x="25" y="26"/>
                  </a:cubicBezTo>
                  <a:cubicBezTo>
                    <a:pt x="8" y="44"/>
                    <a:pt x="0" y="68"/>
                    <a:pt x="0" y="98"/>
                  </a:cubicBezTo>
                  <a:cubicBezTo>
                    <a:pt x="0" y="117"/>
                    <a:pt x="3" y="133"/>
                    <a:pt x="10" y="148"/>
                  </a:cubicBezTo>
                  <a:cubicBezTo>
                    <a:pt x="12" y="153"/>
                    <a:pt x="15" y="157"/>
                    <a:pt x="18" y="162"/>
                  </a:cubicBezTo>
                  <a:cubicBezTo>
                    <a:pt x="62" y="162"/>
                    <a:pt x="62" y="162"/>
                    <a:pt x="62" y="162"/>
                  </a:cubicBezTo>
                  <a:cubicBezTo>
                    <a:pt x="61" y="161"/>
                    <a:pt x="59" y="160"/>
                    <a:pt x="58" y="159"/>
                  </a:cubicBezTo>
                  <a:cubicBezTo>
                    <a:pt x="50" y="155"/>
                    <a:pt x="44" y="148"/>
                    <a:pt x="40" y="139"/>
                  </a:cubicBezTo>
                  <a:cubicBezTo>
                    <a:pt x="36" y="130"/>
                    <a:pt x="34" y="120"/>
                    <a:pt x="34" y="108"/>
                  </a:cubicBezTo>
                  <a:cubicBezTo>
                    <a:pt x="168" y="108"/>
                    <a:pt x="168" y="108"/>
                    <a:pt x="168" y="108"/>
                  </a:cubicBezTo>
                  <a:cubicBezTo>
                    <a:pt x="168" y="88"/>
                    <a:pt x="167" y="74"/>
                    <a:pt x="165" y="66"/>
                  </a:cubicBezTo>
                  <a:close/>
                  <a:moveTo>
                    <a:pt x="34" y="83"/>
                  </a:moveTo>
                  <a:cubicBezTo>
                    <a:pt x="35" y="65"/>
                    <a:pt x="41" y="52"/>
                    <a:pt x="51" y="42"/>
                  </a:cubicBezTo>
                  <a:cubicBezTo>
                    <a:pt x="60" y="32"/>
                    <a:pt x="72" y="27"/>
                    <a:pt x="86" y="27"/>
                  </a:cubicBezTo>
                  <a:cubicBezTo>
                    <a:pt x="101" y="27"/>
                    <a:pt x="112" y="32"/>
                    <a:pt x="121" y="41"/>
                  </a:cubicBezTo>
                  <a:cubicBezTo>
                    <a:pt x="130" y="51"/>
                    <a:pt x="135" y="65"/>
                    <a:pt x="136" y="83"/>
                  </a:cubicBezTo>
                  <a:lnTo>
                    <a:pt x="34" y="83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8" name="Freeform 157"/>
            <p:cNvSpPr>
              <a:spLocks/>
            </p:cNvSpPr>
            <p:nvPr/>
          </p:nvSpPr>
          <p:spPr bwMode="auto">
            <a:xfrm>
              <a:off x="3110" y="3467"/>
              <a:ext cx="352" cy="382"/>
            </a:xfrm>
            <a:custGeom>
              <a:avLst/>
              <a:gdLst>
                <a:gd name="T0" fmla="*/ 29875 w 149"/>
                <a:gd name="T1" fmla="*/ 154920 h 162"/>
                <a:gd name="T2" fmla="*/ 29875 w 149"/>
                <a:gd name="T3" fmla="*/ 84217 h 162"/>
                <a:gd name="T4" fmla="*/ 32025 w 149"/>
                <a:gd name="T5" fmla="*/ 64155 h 162"/>
                <a:gd name="T6" fmla="*/ 40674 w 149"/>
                <a:gd name="T7" fmla="*/ 45050 h 162"/>
                <a:gd name="T8" fmla="*/ 56285 w 149"/>
                <a:gd name="T9" fmla="*/ 31626 h 162"/>
                <a:gd name="T10" fmla="*/ 78368 w 149"/>
                <a:gd name="T11" fmla="*/ 25934 h 162"/>
                <a:gd name="T12" fmla="*/ 98895 w 149"/>
                <a:gd name="T13" fmla="*/ 31626 h 162"/>
                <a:gd name="T14" fmla="*/ 111794 w 149"/>
                <a:gd name="T15" fmla="*/ 43805 h 162"/>
                <a:gd name="T16" fmla="*/ 114561 w 149"/>
                <a:gd name="T17" fmla="*/ 69776 h 162"/>
                <a:gd name="T18" fmla="*/ 114561 w 149"/>
                <a:gd name="T19" fmla="*/ 154920 h 162"/>
                <a:gd name="T20" fmla="*/ 144677 w 149"/>
                <a:gd name="T21" fmla="*/ 154920 h 162"/>
                <a:gd name="T22" fmla="*/ 144677 w 149"/>
                <a:gd name="T23" fmla="*/ 67734 h 162"/>
                <a:gd name="T24" fmla="*/ 142527 w 149"/>
                <a:gd name="T25" fmla="*/ 39360 h 162"/>
                <a:gd name="T26" fmla="*/ 133838 w 149"/>
                <a:gd name="T27" fmla="*/ 21147 h 162"/>
                <a:gd name="T28" fmla="*/ 115461 w 149"/>
                <a:gd name="T29" fmla="*/ 5688 h 162"/>
                <a:gd name="T30" fmla="*/ 86254 w 149"/>
                <a:gd name="T31" fmla="*/ 0 h 162"/>
                <a:gd name="T32" fmla="*/ 61241 w 149"/>
                <a:gd name="T33" fmla="*/ 3648 h 162"/>
                <a:gd name="T34" fmla="*/ 40674 w 149"/>
                <a:gd name="T35" fmla="*/ 16164 h 162"/>
                <a:gd name="T36" fmla="*/ 28347 w 149"/>
                <a:gd name="T37" fmla="*/ 29591 h 162"/>
                <a:gd name="T38" fmla="*/ 28347 w 149"/>
                <a:gd name="T39" fmla="*/ 5688 h 162"/>
                <a:gd name="T40" fmla="*/ 0 w 149"/>
                <a:gd name="T41" fmla="*/ 5688 h 162"/>
                <a:gd name="T42" fmla="*/ 0 w 149"/>
                <a:gd name="T43" fmla="*/ 154920 h 162"/>
                <a:gd name="T44" fmla="*/ 29875 w 149"/>
                <a:gd name="T45" fmla="*/ 154920 h 16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w 149"/>
                <a:gd name="T70" fmla="*/ 0 h 162"/>
                <a:gd name="T71" fmla="*/ 149 w 149"/>
                <a:gd name="T72" fmla="*/ 162 h 162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T69" t="T70" r="T71" b="T72"/>
              <a:pathLst>
                <a:path w="149" h="162">
                  <a:moveTo>
                    <a:pt x="31" y="162"/>
                  </a:moveTo>
                  <a:cubicBezTo>
                    <a:pt x="31" y="88"/>
                    <a:pt x="31" y="88"/>
                    <a:pt x="31" y="88"/>
                  </a:cubicBezTo>
                  <a:cubicBezTo>
                    <a:pt x="31" y="79"/>
                    <a:pt x="32" y="72"/>
                    <a:pt x="33" y="67"/>
                  </a:cubicBezTo>
                  <a:cubicBezTo>
                    <a:pt x="35" y="60"/>
                    <a:pt x="38" y="53"/>
                    <a:pt x="42" y="47"/>
                  </a:cubicBezTo>
                  <a:cubicBezTo>
                    <a:pt x="46" y="41"/>
                    <a:pt x="51" y="36"/>
                    <a:pt x="58" y="33"/>
                  </a:cubicBezTo>
                  <a:cubicBezTo>
                    <a:pt x="65" y="29"/>
                    <a:pt x="73" y="27"/>
                    <a:pt x="81" y="27"/>
                  </a:cubicBezTo>
                  <a:cubicBezTo>
                    <a:pt x="90" y="27"/>
                    <a:pt x="96" y="29"/>
                    <a:pt x="102" y="33"/>
                  </a:cubicBezTo>
                  <a:cubicBezTo>
                    <a:pt x="108" y="36"/>
                    <a:pt x="112" y="41"/>
                    <a:pt x="115" y="46"/>
                  </a:cubicBezTo>
                  <a:cubicBezTo>
                    <a:pt x="117" y="52"/>
                    <a:pt x="118" y="61"/>
                    <a:pt x="118" y="73"/>
                  </a:cubicBezTo>
                  <a:cubicBezTo>
                    <a:pt x="118" y="162"/>
                    <a:pt x="118" y="162"/>
                    <a:pt x="118" y="162"/>
                  </a:cubicBezTo>
                  <a:cubicBezTo>
                    <a:pt x="149" y="162"/>
                    <a:pt x="149" y="162"/>
                    <a:pt x="149" y="162"/>
                  </a:cubicBezTo>
                  <a:cubicBezTo>
                    <a:pt x="149" y="71"/>
                    <a:pt x="149" y="71"/>
                    <a:pt x="149" y="71"/>
                  </a:cubicBezTo>
                  <a:cubicBezTo>
                    <a:pt x="149" y="58"/>
                    <a:pt x="148" y="48"/>
                    <a:pt x="147" y="41"/>
                  </a:cubicBezTo>
                  <a:cubicBezTo>
                    <a:pt x="145" y="34"/>
                    <a:pt x="142" y="28"/>
                    <a:pt x="138" y="22"/>
                  </a:cubicBezTo>
                  <a:cubicBezTo>
                    <a:pt x="134" y="16"/>
                    <a:pt x="127" y="11"/>
                    <a:pt x="119" y="6"/>
                  </a:cubicBezTo>
                  <a:cubicBezTo>
                    <a:pt x="111" y="2"/>
                    <a:pt x="101" y="0"/>
                    <a:pt x="89" y="0"/>
                  </a:cubicBezTo>
                  <a:cubicBezTo>
                    <a:pt x="80" y="0"/>
                    <a:pt x="71" y="1"/>
                    <a:pt x="63" y="4"/>
                  </a:cubicBezTo>
                  <a:cubicBezTo>
                    <a:pt x="55" y="7"/>
                    <a:pt x="48" y="12"/>
                    <a:pt x="42" y="17"/>
                  </a:cubicBezTo>
                  <a:cubicBezTo>
                    <a:pt x="38" y="20"/>
                    <a:pt x="34" y="25"/>
                    <a:pt x="29" y="31"/>
                  </a:cubicBezTo>
                  <a:cubicBezTo>
                    <a:pt x="29" y="6"/>
                    <a:pt x="29" y="6"/>
                    <a:pt x="29" y="6"/>
                  </a:cubicBezTo>
                  <a:cubicBezTo>
                    <a:pt x="0" y="6"/>
                    <a:pt x="0" y="6"/>
                    <a:pt x="0" y="6"/>
                  </a:cubicBezTo>
                  <a:cubicBezTo>
                    <a:pt x="0" y="162"/>
                    <a:pt x="0" y="162"/>
                    <a:pt x="0" y="162"/>
                  </a:cubicBezTo>
                  <a:lnTo>
                    <a:pt x="31" y="162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9" name="Freeform 158"/>
            <p:cNvSpPr>
              <a:spLocks/>
            </p:cNvSpPr>
            <p:nvPr/>
          </p:nvSpPr>
          <p:spPr bwMode="auto">
            <a:xfrm>
              <a:off x="3526" y="3358"/>
              <a:ext cx="200" cy="491"/>
            </a:xfrm>
            <a:custGeom>
              <a:avLst/>
              <a:gdLst>
                <a:gd name="T0" fmla="*/ 23562 w 85"/>
                <a:gd name="T1" fmla="*/ 190652 h 208"/>
                <a:gd name="T2" fmla="*/ 23562 w 85"/>
                <a:gd name="T3" fmla="*/ 200559 h 208"/>
                <a:gd name="T4" fmla="*/ 56339 w 85"/>
                <a:gd name="T5" fmla="*/ 200559 h 208"/>
                <a:gd name="T6" fmla="*/ 56339 w 85"/>
                <a:gd name="T7" fmla="*/ 199662 h 208"/>
                <a:gd name="T8" fmla="*/ 52784 w 85"/>
                <a:gd name="T9" fmla="*/ 189103 h 208"/>
                <a:gd name="T10" fmla="*/ 52784 w 85"/>
                <a:gd name="T11" fmla="*/ 74396 h 208"/>
                <a:gd name="T12" fmla="*/ 79906 w 85"/>
                <a:gd name="T13" fmla="*/ 74396 h 208"/>
                <a:gd name="T14" fmla="*/ 79906 w 85"/>
                <a:gd name="T15" fmla="*/ 50207 h 208"/>
                <a:gd name="T16" fmla="*/ 52784 w 85"/>
                <a:gd name="T17" fmla="*/ 50207 h 208"/>
                <a:gd name="T18" fmla="*/ 52784 w 85"/>
                <a:gd name="T19" fmla="*/ 0 h 208"/>
                <a:gd name="T20" fmla="*/ 23562 w 85"/>
                <a:gd name="T21" fmla="*/ 0 h 208"/>
                <a:gd name="T22" fmla="*/ 23562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3562 w 85"/>
                <a:gd name="T29" fmla="*/ 74396 h 208"/>
                <a:gd name="T30" fmla="*/ 23562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5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  <p:sp>
          <p:nvSpPr>
            <p:cNvPr id="10" name="Freeform 159"/>
            <p:cNvSpPr>
              <a:spLocks/>
            </p:cNvSpPr>
            <p:nvPr/>
          </p:nvSpPr>
          <p:spPr bwMode="auto">
            <a:xfrm>
              <a:off x="2387" y="3358"/>
              <a:ext cx="201" cy="491"/>
            </a:xfrm>
            <a:custGeom>
              <a:avLst/>
              <a:gdLst>
                <a:gd name="T0" fmla="*/ 24487 w 85"/>
                <a:gd name="T1" fmla="*/ 190652 h 208"/>
                <a:gd name="T2" fmla="*/ 25203 w 85"/>
                <a:gd name="T3" fmla="*/ 200559 h 208"/>
                <a:gd name="T4" fmla="*/ 58787 w 85"/>
                <a:gd name="T5" fmla="*/ 200559 h 208"/>
                <a:gd name="T6" fmla="*/ 58787 w 85"/>
                <a:gd name="T7" fmla="*/ 199662 h 208"/>
                <a:gd name="T8" fmla="*/ 54558 w 85"/>
                <a:gd name="T9" fmla="*/ 189103 h 208"/>
                <a:gd name="T10" fmla="*/ 54558 w 85"/>
                <a:gd name="T11" fmla="*/ 74396 h 208"/>
                <a:gd name="T12" fmla="*/ 83056 w 85"/>
                <a:gd name="T13" fmla="*/ 74396 h 208"/>
                <a:gd name="T14" fmla="*/ 83056 w 85"/>
                <a:gd name="T15" fmla="*/ 50207 h 208"/>
                <a:gd name="T16" fmla="*/ 54558 w 85"/>
                <a:gd name="T17" fmla="*/ 50207 h 208"/>
                <a:gd name="T18" fmla="*/ 54558 w 85"/>
                <a:gd name="T19" fmla="*/ 0 h 208"/>
                <a:gd name="T20" fmla="*/ 24487 w 85"/>
                <a:gd name="T21" fmla="*/ 0 h 208"/>
                <a:gd name="T22" fmla="*/ 24487 w 85"/>
                <a:gd name="T23" fmla="*/ 50207 h 208"/>
                <a:gd name="T24" fmla="*/ 0 w 85"/>
                <a:gd name="T25" fmla="*/ 50207 h 208"/>
                <a:gd name="T26" fmla="*/ 0 w 85"/>
                <a:gd name="T27" fmla="*/ 74396 h 208"/>
                <a:gd name="T28" fmla="*/ 24487 w 85"/>
                <a:gd name="T29" fmla="*/ 74396 h 208"/>
                <a:gd name="T30" fmla="*/ 24487 w 85"/>
                <a:gd name="T31" fmla="*/ 190652 h 20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w 85"/>
                <a:gd name="T49" fmla="*/ 0 h 208"/>
                <a:gd name="T50" fmla="*/ 85 w 85"/>
                <a:gd name="T51" fmla="*/ 208 h 208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T48" t="T49" r="T50" b="T51"/>
              <a:pathLst>
                <a:path w="85" h="208">
                  <a:moveTo>
                    <a:pt x="25" y="198"/>
                  </a:moveTo>
                  <a:cubicBezTo>
                    <a:pt x="25" y="201"/>
                    <a:pt x="25" y="205"/>
                    <a:pt x="26" y="208"/>
                  </a:cubicBezTo>
                  <a:cubicBezTo>
                    <a:pt x="60" y="208"/>
                    <a:pt x="60" y="208"/>
                    <a:pt x="60" y="208"/>
                  </a:cubicBezTo>
                  <a:cubicBezTo>
                    <a:pt x="60" y="208"/>
                    <a:pt x="60" y="207"/>
                    <a:pt x="60" y="207"/>
                  </a:cubicBezTo>
                  <a:cubicBezTo>
                    <a:pt x="57" y="205"/>
                    <a:pt x="56" y="201"/>
                    <a:pt x="56" y="196"/>
                  </a:cubicBezTo>
                  <a:cubicBezTo>
                    <a:pt x="56" y="77"/>
                    <a:pt x="56" y="77"/>
                    <a:pt x="56" y="77"/>
                  </a:cubicBezTo>
                  <a:cubicBezTo>
                    <a:pt x="85" y="77"/>
                    <a:pt x="85" y="77"/>
                    <a:pt x="85" y="77"/>
                  </a:cubicBezTo>
                  <a:cubicBezTo>
                    <a:pt x="85" y="52"/>
                    <a:pt x="85" y="52"/>
                    <a:pt x="85" y="52"/>
                  </a:cubicBezTo>
                  <a:cubicBezTo>
                    <a:pt x="56" y="52"/>
                    <a:pt x="56" y="52"/>
                    <a:pt x="56" y="52"/>
                  </a:cubicBezTo>
                  <a:cubicBezTo>
                    <a:pt x="56" y="0"/>
                    <a:pt x="56" y="0"/>
                    <a:pt x="56" y="0"/>
                  </a:cubicBezTo>
                  <a:cubicBezTo>
                    <a:pt x="25" y="0"/>
                    <a:pt x="25" y="0"/>
                    <a:pt x="25" y="0"/>
                  </a:cubicBezTo>
                  <a:cubicBezTo>
                    <a:pt x="25" y="52"/>
                    <a:pt x="25" y="52"/>
                    <a:pt x="25" y="52"/>
                  </a:cubicBezTo>
                  <a:cubicBezTo>
                    <a:pt x="0" y="52"/>
                    <a:pt x="0" y="52"/>
                    <a:pt x="0" y="52"/>
                  </a:cubicBezTo>
                  <a:cubicBezTo>
                    <a:pt x="0" y="77"/>
                    <a:pt x="0" y="77"/>
                    <a:pt x="0" y="77"/>
                  </a:cubicBezTo>
                  <a:cubicBezTo>
                    <a:pt x="25" y="77"/>
                    <a:pt x="25" y="77"/>
                    <a:pt x="25" y="77"/>
                  </a:cubicBezTo>
                  <a:lnTo>
                    <a:pt x="25" y="198"/>
                  </a:lnTo>
                  <a:close/>
                </a:path>
              </a:pathLst>
            </a:custGeom>
            <a:grpFill/>
            <a:ln w="9525">
              <a:noFill/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endParaRPr lang="ko-KR" altLang="en-US"/>
            </a:p>
          </p:txBody>
        </p:sp>
      </p:grpSp>
      <p:sp>
        <p:nvSpPr>
          <p:cNvPr id="11" name="Freeform 160"/>
          <p:cNvSpPr>
            <a:spLocks noEditPoints="1"/>
          </p:cNvSpPr>
          <p:nvPr/>
        </p:nvSpPr>
        <p:spPr bwMode="auto">
          <a:xfrm>
            <a:off x="871538" y="836613"/>
            <a:ext cx="434975" cy="409575"/>
          </a:xfrm>
          <a:custGeom>
            <a:avLst/>
            <a:gdLst>
              <a:gd name="T0" fmla="*/ 2147483647 w 337"/>
              <a:gd name="T1" fmla="*/ 2147483647 h 315"/>
              <a:gd name="T2" fmla="*/ 2147483647 w 337"/>
              <a:gd name="T3" fmla="*/ 2147483647 h 315"/>
              <a:gd name="T4" fmla="*/ 2147483647 w 337"/>
              <a:gd name="T5" fmla="*/ 2147483647 h 315"/>
              <a:gd name="T6" fmla="*/ 2147483647 w 337"/>
              <a:gd name="T7" fmla="*/ 2147483647 h 315"/>
              <a:gd name="T8" fmla="*/ 2147483647 w 337"/>
              <a:gd name="T9" fmla="*/ 2147483647 h 315"/>
              <a:gd name="T10" fmla="*/ 2147483647 w 337"/>
              <a:gd name="T11" fmla="*/ 2147483647 h 315"/>
              <a:gd name="T12" fmla="*/ 2147483647 w 337"/>
              <a:gd name="T13" fmla="*/ 2147483647 h 315"/>
              <a:gd name="T14" fmla="*/ 2147483647 w 337"/>
              <a:gd name="T15" fmla="*/ 2147483647 h 315"/>
              <a:gd name="T16" fmla="*/ 2147483647 w 337"/>
              <a:gd name="T17" fmla="*/ 2147483647 h 315"/>
              <a:gd name="T18" fmla="*/ 2147483647 w 337"/>
              <a:gd name="T19" fmla="*/ 0 h 315"/>
              <a:gd name="T20" fmla="*/ 2147483647 w 337"/>
              <a:gd name="T21" fmla="*/ 2147483647 h 315"/>
              <a:gd name="T22" fmla="*/ 2147483647 w 337"/>
              <a:gd name="T23" fmla="*/ 2147483647 h 315"/>
              <a:gd name="T24" fmla="*/ 0 w 337"/>
              <a:gd name="T25" fmla="*/ 2147483647 h 315"/>
              <a:gd name="T26" fmla="*/ 2147483647 w 337"/>
              <a:gd name="T27" fmla="*/ 2147483647 h 315"/>
              <a:gd name="T28" fmla="*/ 2147483647 w 337"/>
              <a:gd name="T29" fmla="*/ 2147483647 h 315"/>
              <a:gd name="T30" fmla="*/ 2147483647 w 337"/>
              <a:gd name="T31" fmla="*/ 2147483647 h 315"/>
              <a:gd name="T32" fmla="*/ 2147483647 w 337"/>
              <a:gd name="T33" fmla="*/ 2147483647 h 315"/>
              <a:gd name="T34" fmla="*/ 2147483647 w 337"/>
              <a:gd name="T35" fmla="*/ 2147483647 h 315"/>
              <a:gd name="T36" fmla="*/ 2147483647 w 337"/>
              <a:gd name="T37" fmla="*/ 2147483647 h 315"/>
              <a:gd name="T38" fmla="*/ 2147483647 w 337"/>
              <a:gd name="T39" fmla="*/ 2147483647 h 315"/>
              <a:gd name="T40" fmla="*/ 2147483647 w 337"/>
              <a:gd name="T41" fmla="*/ 2147483647 h 315"/>
              <a:gd name="T42" fmla="*/ 2147483647 w 337"/>
              <a:gd name="T43" fmla="*/ 2147483647 h 315"/>
              <a:gd name="T44" fmla="*/ 2147483647 w 337"/>
              <a:gd name="T45" fmla="*/ 2147483647 h 315"/>
              <a:gd name="T46" fmla="*/ 0 60000 65536"/>
              <a:gd name="T47" fmla="*/ 0 60000 65536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w 337"/>
              <a:gd name="T70" fmla="*/ 0 h 315"/>
              <a:gd name="T71" fmla="*/ 337 w 337"/>
              <a:gd name="T72" fmla="*/ 315 h 315"/>
            </a:gdLst>
            <a:ahLst/>
            <a:cxnLst>
              <a:cxn ang="T46">
                <a:pos x="T0" y="T1"/>
              </a:cxn>
              <a:cxn ang="T47">
                <a:pos x="T2" y="T3"/>
              </a:cxn>
              <a:cxn ang="T48">
                <a:pos x="T4" y="T5"/>
              </a:cxn>
              <a:cxn ang="T49">
                <a:pos x="T6" y="T7"/>
              </a:cxn>
              <a:cxn ang="T50">
                <a:pos x="T8" y="T9"/>
              </a:cxn>
              <a:cxn ang="T51">
                <a:pos x="T10" y="T11"/>
              </a:cxn>
              <a:cxn ang="T52">
                <a:pos x="T12" y="T13"/>
              </a:cxn>
              <a:cxn ang="T53">
                <a:pos x="T14" y="T15"/>
              </a:cxn>
              <a:cxn ang="T54">
                <a:pos x="T16" y="T17"/>
              </a:cxn>
              <a:cxn ang="T55">
                <a:pos x="T18" y="T19"/>
              </a:cxn>
              <a:cxn ang="T56">
                <a:pos x="T20" y="T21"/>
              </a:cxn>
              <a:cxn ang="T57">
                <a:pos x="T22" y="T23"/>
              </a:cxn>
              <a:cxn ang="T58">
                <a:pos x="T24" y="T25"/>
              </a:cxn>
              <a:cxn ang="T59">
                <a:pos x="T26" y="T27"/>
              </a:cxn>
              <a:cxn ang="T60">
                <a:pos x="T28" y="T29"/>
              </a:cxn>
              <a:cxn ang="T61">
                <a:pos x="T30" y="T31"/>
              </a:cxn>
              <a:cxn ang="T62">
                <a:pos x="T32" y="T33"/>
              </a:cxn>
              <a:cxn ang="T63">
                <a:pos x="T34" y="T35"/>
              </a:cxn>
              <a:cxn ang="T64">
                <a:pos x="T36" y="T37"/>
              </a:cxn>
              <a:cxn ang="T65">
                <a:pos x="T38" y="T39"/>
              </a:cxn>
              <a:cxn ang="T66">
                <a:pos x="T40" y="T41"/>
              </a:cxn>
              <a:cxn ang="T67">
                <a:pos x="T42" y="T43"/>
              </a:cxn>
              <a:cxn ang="T68">
                <a:pos x="T44" y="T45"/>
              </a:cxn>
            </a:cxnLst>
            <a:rect l="T69" t="T70" r="T71" b="T72"/>
            <a:pathLst>
              <a:path w="337" h="315">
                <a:moveTo>
                  <a:pt x="287" y="255"/>
                </a:moveTo>
                <a:cubicBezTo>
                  <a:pt x="283" y="279"/>
                  <a:pt x="275" y="299"/>
                  <a:pt x="262" y="315"/>
                </a:cubicBezTo>
                <a:cubicBezTo>
                  <a:pt x="319" y="315"/>
                  <a:pt x="319" y="315"/>
                  <a:pt x="319" y="315"/>
                </a:cubicBezTo>
                <a:cubicBezTo>
                  <a:pt x="328" y="298"/>
                  <a:pt x="334" y="278"/>
                  <a:pt x="337" y="255"/>
                </a:cubicBezTo>
                <a:lnTo>
                  <a:pt x="287" y="255"/>
                </a:lnTo>
                <a:close/>
                <a:moveTo>
                  <a:pt x="284" y="123"/>
                </a:moveTo>
                <a:cubicBezTo>
                  <a:pt x="334" y="123"/>
                  <a:pt x="334" y="123"/>
                  <a:pt x="334" y="123"/>
                </a:cubicBezTo>
                <a:cubicBezTo>
                  <a:pt x="331" y="100"/>
                  <a:pt x="324" y="81"/>
                  <a:pt x="314" y="65"/>
                </a:cubicBezTo>
                <a:cubicBezTo>
                  <a:pt x="300" y="44"/>
                  <a:pt x="280" y="27"/>
                  <a:pt x="257" y="17"/>
                </a:cubicBezTo>
                <a:cubicBezTo>
                  <a:pt x="233" y="6"/>
                  <a:pt x="207" y="0"/>
                  <a:pt x="179" y="0"/>
                </a:cubicBezTo>
                <a:cubicBezTo>
                  <a:pt x="143" y="0"/>
                  <a:pt x="112" y="8"/>
                  <a:pt x="85" y="24"/>
                </a:cubicBezTo>
                <a:cubicBezTo>
                  <a:pt x="57" y="40"/>
                  <a:pt x="36" y="64"/>
                  <a:pt x="22" y="96"/>
                </a:cubicBezTo>
                <a:cubicBezTo>
                  <a:pt x="7" y="127"/>
                  <a:pt x="0" y="163"/>
                  <a:pt x="0" y="204"/>
                </a:cubicBezTo>
                <a:cubicBezTo>
                  <a:pt x="0" y="235"/>
                  <a:pt x="5" y="264"/>
                  <a:pt x="14" y="291"/>
                </a:cubicBezTo>
                <a:cubicBezTo>
                  <a:pt x="17" y="299"/>
                  <a:pt x="21" y="307"/>
                  <a:pt x="25" y="315"/>
                </a:cubicBezTo>
                <a:cubicBezTo>
                  <a:pt x="87" y="315"/>
                  <a:pt x="87" y="315"/>
                  <a:pt x="87" y="315"/>
                </a:cubicBezTo>
                <a:cubicBezTo>
                  <a:pt x="64" y="288"/>
                  <a:pt x="52" y="250"/>
                  <a:pt x="52" y="201"/>
                </a:cubicBezTo>
                <a:cubicBezTo>
                  <a:pt x="52" y="168"/>
                  <a:pt x="57" y="140"/>
                  <a:pt x="68" y="117"/>
                </a:cubicBezTo>
                <a:cubicBezTo>
                  <a:pt x="80" y="93"/>
                  <a:pt x="95" y="75"/>
                  <a:pt x="114" y="63"/>
                </a:cubicBezTo>
                <a:cubicBezTo>
                  <a:pt x="133" y="51"/>
                  <a:pt x="155" y="45"/>
                  <a:pt x="180" y="45"/>
                </a:cubicBezTo>
                <a:cubicBezTo>
                  <a:pt x="199" y="45"/>
                  <a:pt x="216" y="49"/>
                  <a:pt x="231" y="56"/>
                </a:cubicBezTo>
                <a:cubicBezTo>
                  <a:pt x="246" y="64"/>
                  <a:pt x="258" y="74"/>
                  <a:pt x="267" y="86"/>
                </a:cubicBezTo>
                <a:cubicBezTo>
                  <a:pt x="274" y="95"/>
                  <a:pt x="280" y="108"/>
                  <a:pt x="284" y="123"/>
                </a:cubicBez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endParaRPr lang="ko-KR" altLang="en-US"/>
          </a:p>
        </p:txBody>
      </p:sp>
      <p:sp>
        <p:nvSpPr>
          <p:cNvPr id="12" name="Line 139"/>
          <p:cNvSpPr>
            <a:spLocks noChangeShapeType="1"/>
          </p:cNvSpPr>
          <p:nvPr/>
        </p:nvSpPr>
        <p:spPr bwMode="auto">
          <a:xfrm flipH="1">
            <a:off x="338138" y="1231900"/>
            <a:ext cx="8805862" cy="0"/>
          </a:xfrm>
          <a:prstGeom prst="line">
            <a:avLst/>
          </a:prstGeom>
          <a:noFill/>
          <a:ln w="28575">
            <a:solidFill>
              <a:schemeClr val="accent6">
                <a:lumMod val="75000"/>
              </a:schemeClr>
            </a:solidFill>
            <a:round/>
            <a:headEnd/>
            <a:tailEnd/>
          </a:ln>
        </p:spPr>
        <p:txBody>
          <a:bodyPr wrap="square" rIns="36000"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39864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/>
              <a:t>&lt;A&gt;&lt;B&gt;&lt;/B&gt;&lt;/A&gt; </a:t>
            </a:r>
            <a:r>
              <a:rPr lang="ko-KR" altLang="en-US" b="0" dirty="0"/>
              <a:t>제대로 구성된 태그이다</a:t>
            </a:r>
            <a:r>
              <a:rPr lang="en-US" altLang="ko-KR" b="0" dirty="0"/>
              <a:t>.</a:t>
            </a:r>
          </a:p>
          <a:p>
            <a:r>
              <a:rPr lang="en-US" altLang="ko-KR" b="0" dirty="0"/>
              <a:t> &lt;A&gt;&lt;B&gt;&lt;/A&gt;&lt;/B&gt;</a:t>
            </a:r>
            <a:r>
              <a:rPr lang="ko-KR" altLang="en-US" b="0" dirty="0"/>
              <a:t>잘못 구성된 태그이다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dirty="0"/>
              <a:t>마지막에 </a:t>
            </a:r>
            <a:r>
              <a:rPr lang="ko-KR" altLang="en-US" dirty="0" err="1"/>
              <a:t>연태그를</a:t>
            </a:r>
            <a:r>
              <a:rPr lang="ko-KR" altLang="en-US" dirty="0"/>
              <a:t> 먼저 닫아야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Html</a:t>
            </a:r>
            <a:r>
              <a:rPr lang="ko-KR" altLang="en-US" dirty="0"/>
              <a:t>의 </a:t>
            </a:r>
            <a:r>
              <a:rPr lang="ko-KR" altLang="en-US" dirty="0" err="1"/>
              <a:t>확장자는</a:t>
            </a:r>
            <a:r>
              <a:rPr lang="ko-KR" altLang="en-US" dirty="0"/>
              <a:t> </a:t>
            </a:r>
            <a:r>
              <a:rPr lang="en-US" altLang="ko-KR" dirty="0"/>
              <a:t>.html .</a:t>
            </a:r>
            <a:r>
              <a:rPr lang="en-US" altLang="ko-KR" dirty="0" err="1"/>
              <a:t>htm</a:t>
            </a:r>
            <a:r>
              <a:rPr lang="ko-KR" altLang="en-US" dirty="0"/>
              <a:t>으로 한다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중요한 태그 문법</a:t>
            </a:r>
          </a:p>
        </p:txBody>
      </p:sp>
    </p:spTree>
    <p:extLst>
      <p:ext uri="{BB962C8B-B14F-4D97-AF65-F5344CB8AC3E}">
        <p14:creationId xmlns:p14="http://schemas.microsoft.com/office/powerpoint/2010/main" val="19378431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여러가지 태그 종류의 모양을 확인해 보자</a:t>
            </a:r>
            <a:r>
              <a:rPr lang="en-US" altLang="ko-KR" b="0" dirty="0"/>
              <a:t>.</a:t>
            </a:r>
            <a:endParaRPr lang="ko-KR" altLang="en-US" b="0" dirty="0"/>
          </a:p>
          <a:p>
            <a:r>
              <a:rPr lang="ko-KR" altLang="en-US" b="0" dirty="0"/>
              <a:t>일반적인 태그 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시작태그</a:t>
            </a:r>
            <a:r>
              <a:rPr lang="en-US" altLang="ko-KR" dirty="0"/>
              <a:t>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ko-KR" altLang="en-US" dirty="0" err="1"/>
              <a:t>종료태그</a:t>
            </a:r>
            <a:r>
              <a:rPr lang="en-US" altLang="ko-KR" dirty="0"/>
              <a:t>&gt;</a:t>
            </a:r>
          </a:p>
          <a:p>
            <a:r>
              <a:rPr lang="ko-KR" altLang="en-US" b="0" dirty="0"/>
              <a:t>속성을 가지고 있는 태그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시작태그</a:t>
            </a:r>
            <a:r>
              <a:rPr lang="ko-KR" altLang="en-US" dirty="0"/>
              <a:t> </a:t>
            </a:r>
            <a:r>
              <a:rPr lang="ko-KR" altLang="en-US" dirty="0" err="1"/>
              <a:t>속성명</a:t>
            </a:r>
            <a:r>
              <a:rPr lang="en-US" altLang="ko-KR" dirty="0"/>
              <a:t>=</a:t>
            </a:r>
            <a:r>
              <a:rPr lang="ko-KR" altLang="en-US" dirty="0"/>
              <a:t>속성값 </a:t>
            </a:r>
            <a:r>
              <a:rPr lang="ko-KR" altLang="en-US" dirty="0" err="1"/>
              <a:t>속성명</a:t>
            </a:r>
            <a:r>
              <a:rPr lang="en-US" altLang="ko-KR" dirty="0"/>
              <a:t>=</a:t>
            </a:r>
            <a:r>
              <a:rPr lang="ko-KR" altLang="en-US" dirty="0"/>
              <a:t>속성값 </a:t>
            </a:r>
            <a:r>
              <a:rPr lang="en-US" altLang="ko-KR" dirty="0"/>
              <a:t>…&gt;</a:t>
            </a:r>
            <a:r>
              <a:rPr lang="ko-KR" altLang="en-US" dirty="0"/>
              <a:t>내용</a:t>
            </a:r>
            <a:r>
              <a:rPr lang="en-US" altLang="ko-KR" dirty="0"/>
              <a:t>&lt;/</a:t>
            </a:r>
            <a:r>
              <a:rPr lang="ko-KR" altLang="en-US" dirty="0" err="1"/>
              <a:t>종료태그</a:t>
            </a:r>
            <a:r>
              <a:rPr lang="en-US" altLang="ko-KR" dirty="0"/>
              <a:t>&gt;</a:t>
            </a:r>
          </a:p>
          <a:p>
            <a:r>
              <a:rPr lang="ko-KR" altLang="en-US" b="0" dirty="0"/>
              <a:t>단독으로 쓰이는 태그 </a:t>
            </a:r>
            <a:r>
              <a:rPr lang="en-US" altLang="ko-KR" b="0" dirty="0"/>
              <a:t>-</a:t>
            </a:r>
            <a:r>
              <a:rPr lang="ko-KR" altLang="en-US" b="0" dirty="0" err="1"/>
              <a:t>종료태그가</a:t>
            </a:r>
            <a:r>
              <a:rPr lang="ko-KR" altLang="en-US" b="0" dirty="0"/>
              <a:t> 존재하지 않는다</a:t>
            </a:r>
            <a:r>
              <a:rPr lang="en-US" altLang="ko-KR" b="0" dirty="0"/>
              <a:t>.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태그명</a:t>
            </a:r>
            <a:r>
              <a:rPr lang="en-US" altLang="ko-KR" dirty="0"/>
              <a:t>&gt; </a:t>
            </a:r>
          </a:p>
          <a:p>
            <a:pPr lvl="1"/>
            <a:r>
              <a:rPr lang="ko-KR" altLang="en-US" dirty="0"/>
              <a:t>대표적인 태그는 </a:t>
            </a:r>
            <a:r>
              <a:rPr lang="en-US" altLang="ko-KR" dirty="0" err="1"/>
              <a:t>img,meta,br,hr</a:t>
            </a:r>
            <a:r>
              <a:rPr lang="en-US" altLang="ko-KR" dirty="0"/>
              <a:t> </a:t>
            </a:r>
            <a:r>
              <a:rPr lang="ko-KR" altLang="en-US" dirty="0"/>
              <a:t>등이 있다</a:t>
            </a:r>
            <a:r>
              <a:rPr lang="en-US" altLang="ko-KR" dirty="0"/>
              <a:t>.</a:t>
            </a:r>
          </a:p>
          <a:p>
            <a:r>
              <a:rPr lang="ko-KR" altLang="en-US" b="0" dirty="0"/>
              <a:t>내용이 없어서 </a:t>
            </a:r>
            <a:r>
              <a:rPr lang="ko-KR" altLang="en-US" b="0" dirty="0" err="1"/>
              <a:t>종료태그를</a:t>
            </a:r>
            <a:r>
              <a:rPr lang="ko-KR" altLang="en-US" b="0" dirty="0"/>
              <a:t> 생략한 태그</a:t>
            </a:r>
          </a:p>
          <a:p>
            <a:pPr lvl="1"/>
            <a:r>
              <a:rPr lang="en-US" altLang="ko-KR" dirty="0"/>
              <a:t>&lt;</a:t>
            </a:r>
            <a:r>
              <a:rPr lang="ko-KR" altLang="en-US" dirty="0" err="1"/>
              <a:t>태그명</a:t>
            </a:r>
            <a:r>
              <a:rPr lang="en-US" altLang="ko-KR" dirty="0"/>
              <a:t>/&gt;</a:t>
            </a:r>
          </a:p>
          <a:p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9579701"/>
              </p:ext>
            </p:extLst>
          </p:nvPr>
        </p:nvGraphicFramePr>
        <p:xfrm>
          <a:off x="467544" y="4604439"/>
          <a:ext cx="6119990" cy="180340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159524420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!DOCYTYPE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  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&gt;HTML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기본구조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meta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charset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"UTF-8"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HTML 5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구조를 공부하기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9929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005013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기초 문법</a:t>
            </a:r>
          </a:p>
        </p:txBody>
      </p:sp>
      <p:graphicFrame>
        <p:nvGraphicFramePr>
          <p:cNvPr id="8" name="표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2224122"/>
              </p:ext>
            </p:extLst>
          </p:nvPr>
        </p:nvGraphicFramePr>
        <p:xfrm>
          <a:off x="324218" y="3501008"/>
          <a:ext cx="6119990" cy="280924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162557047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&lt;!-- 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이문서는 </a:t>
                      </a:r>
                      <a:r>
                        <a:rPr lang="ko-KR" altLang="en-US" sz="1100" b="0" i="1" u="none" strike="noStrike" dirty="0" err="1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주석관련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 예제이다</a:t>
                      </a: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. --&gt;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!DOCYTYPE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&lt;!-- title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은 브라우저의 </a:t>
                      </a:r>
                      <a:r>
                        <a:rPr lang="ko-KR" altLang="en-US" sz="1100" b="0" i="1" u="none" strike="noStrike" dirty="0" err="1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탭이름으로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 사용된다</a:t>
                      </a: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. --&gt;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&gt;HTML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기본구조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meta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altLang="ko-KR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charset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altLang="ko-KR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"UTF-8"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&lt;!--</a:t>
                      </a:r>
                      <a:b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주석은 </a:t>
                      </a: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문서가 </a:t>
                      </a:r>
                      <a:r>
                        <a:rPr lang="ko-KR" altLang="en-US" sz="1100" b="0" i="1" u="none" strike="noStrike" dirty="0" err="1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실행될때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 영향을 주지 않는다</a:t>
                      </a: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b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1" u="none" strike="noStrike" dirty="0" err="1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한줄</a:t>
                      </a:r>
                      <a:r>
                        <a:rPr lang="ko-KR" altLang="en-US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 주석은 따로 존재하지 않는다</a:t>
                      </a: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b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1" u="none" strike="noStrike" dirty="0">
                          <a:solidFill>
                            <a:srgbClr val="A0A1A7"/>
                          </a:solidFill>
                          <a:effectLst/>
                          <a:latin typeface="Consolas" panose="020B0609020204030204" pitchFamily="49" charset="0"/>
                        </a:rPr>
                        <a:t>--&gt;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HTML 5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구조를 공부합시다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445005"/>
                  </a:ext>
                </a:extLst>
              </a:tr>
            </a:tbl>
          </a:graphicData>
        </a:graphic>
      </p:graphicFrame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190024" y="1098610"/>
            <a:ext cx="841442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1.html은 대소문자를 구분하지 않지만 되도록 소문자로 구현한다.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2.html주석이란?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관련된 문법이나 내용에 영향을 주지않고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html문서에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기록하기 위해서 사용하는 것을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주석이라하고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사용 용도는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보통 해당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html문서의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부가적인 내용을 기술하는데 사용한다.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사용 방법은 주석의 시작부분에 &lt;!--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넣고 주석 끝에 --&gt;로 끝낸다.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74415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427629"/>
              </p:ext>
            </p:extLst>
          </p:nvPr>
        </p:nvGraphicFramePr>
        <p:xfrm>
          <a:off x="179512" y="2296100"/>
          <a:ext cx="6119990" cy="1803400"/>
        </p:xfrm>
        <a:graphic>
          <a:graphicData uri="http://schemas.openxmlformats.org/drawingml/2006/table">
            <a:tbl>
              <a:tblPr/>
              <a:tblGrid>
                <a:gridCol w="6119990">
                  <a:extLst>
                    <a:ext uri="{9D8B030D-6E8A-4147-A177-3AD203B41FA5}">
                      <a16:colId xmlns:a16="http://schemas.microsoft.com/office/drawing/2014/main" val="1956119424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줄을 바꾸고 싶으면 </a:t>
                      </a:r>
                      <a:endParaRPr lang="ko-KR" altLang="en-US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            </a:t>
                      </a:r>
                      <a:r>
                        <a:rPr lang="en-US" altLang="ko-KR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태그를 사용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여러줄을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바꾸고 싶으면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태그를 </a:t>
                      </a: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여러번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사용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&gt;&lt;</a:t>
                      </a:r>
                      <a:r>
                        <a:rPr lang="en-US" altLang="ko-KR" sz="1100" b="0" i="0" u="none" strike="noStrike" dirty="0" err="1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br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여러공간을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      </a:t>
                      </a: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뛰오고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싶으면  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r>
                        <a:rPr lang="en-US" altLang="ko-KR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nbsp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; &amp;</a:t>
                      </a:r>
                      <a:r>
                        <a:rPr lang="en-US" altLang="ko-KR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nbsp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; &amp;</a:t>
                      </a:r>
                      <a:r>
                        <a:rPr lang="en-US" altLang="ko-KR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nbsp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;   </a:t>
                      </a:r>
                      <a:r>
                        <a:rPr lang="en-US" altLang="ko-KR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nbsp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ko-KR" altLang="en-US" sz="1100" b="0" i="0" u="none" strike="noStrike" dirty="0" err="1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여러개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사용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altLang="ko-KR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7030A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5117626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7504" y="404664"/>
            <a:ext cx="690926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3.html은 기본적으로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여러개의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공백은 하나의 공백으로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엔터는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하나의 공백으로 화면에 나타난다.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브라우저에서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여러개의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공백을 표현하고 싶으면 &amp;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nbsp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을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원하는 공백 만큼 기술하면 된다.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여러개의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줄을 표현하고 싶으면 &lt;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br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태그를 사용하면 된다.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3" descr="https://lh7-rt.googleusercontent.com/docsz/AD_4nXeR7Mry5emfa_FOEBEKN8r-MoNsSff6aCxawPPZNQLA3rxarhhSv66sXq2wTmbN5lb_zomxDizCeIN6HSWecPzJq2Puj92Fz3fu81qVPsxj1WHSBxXWdEKMkqcQSH19LtXYIxFdFQdxip3BnG3sSHedXnc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4581128"/>
            <a:ext cx="3533775" cy="1181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21441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https://lh7-rt.googleusercontent.com/docsz/AD_4nXehL8R0hhHqQ52DTxADsLPS_Z-Rvb4gEaci1qTI1R_faQAOcxSJVdR9Hckaa-EJtaXwtDM5grqjEefJ8HvC7tMyj1DsK30saPtq4kvvSpSDG5wC9q4iT7_Kh7i3OEcGrUWfAfMBoxWOh3EFYzEJxt6-Ick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908720"/>
            <a:ext cx="6798384" cy="4032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37439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https://lh7-rt.googleusercontent.com/docsz/AD_4nXcvxu7SvRU7CdHbYMO_DrUeaSefLP-9Sa3SOYv48pKsHHsXp246BMCb5jJsQIJ-2cEWoog-o84-hgcwnvIbpuT_zZijMjgWC8Jt3ZK30c8xgJNY7wzg51qFlUaRmPBQeXTsGJxBvMW7TA97MmGEfStlyQo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836712"/>
            <a:ext cx="8706198" cy="4752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81399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575" y="1242761"/>
            <a:ext cx="6234112" cy="46532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438275" y="419100"/>
            <a:ext cx="2324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반응형</a:t>
            </a:r>
            <a:r>
              <a:rPr lang="ko-KR" altLang="en-US" dirty="0"/>
              <a:t> </a:t>
            </a:r>
            <a:r>
              <a:rPr lang="ko-KR" altLang="en-US" dirty="0" err="1"/>
              <a:t>확인법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554018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https://lh7-rt.googleusercontent.com/docsz/AD_4nXczpQ-3NKP4ngpeD13Jk2q74za4-l0vL4M5OkFE_bxGBiuWWk4ZSXpwCeiJzVNu1q2b5JRRpUB6gYZSYXQ884sCtsuRjeNhbVxjaUhwt20yOZxINMD6ko8n0sIhvqxmYqyGjKVXgfznDJK25PwCtA__Bh0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836712"/>
            <a:ext cx="7038782" cy="4896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14765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 설정하기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 작성을 위한 코드 에디터 설치하기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비주얼 스튜디오 코드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(Visual Studio Code,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이하 </a:t>
            </a:r>
            <a:r>
              <a:rPr lang="en-US" altLang="ko-KR" sz="20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VSCode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설치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공식 홈페이지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  <a:hlinkClick r:id="rId2"/>
              </a:rPr>
              <a:t>https://code.visualstudio.com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다운로드</a:t>
            </a:r>
            <a:endParaRPr lang="en-US" altLang="ko-KR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0" indent="0">
              <a:lnSpc>
                <a:spcPct val="120000"/>
              </a:lnSpc>
              <a:buNone/>
            </a:pPr>
            <a:endParaRPr lang="ko-KR" altLang="en-US" sz="20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59600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en-US" altLang="ko-KR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1.1 </a:t>
            </a:r>
            <a:r>
              <a:rPr lang="ko-KR" altLang="en-US" sz="3500" dirty="0">
                <a:solidFill>
                  <a:srgbClr val="7030A0"/>
                </a:solidFill>
                <a:latin typeface="나눔스퀘어라운드 Bold" panose="020B0600000101010101" pitchFamily="50" charset="-127"/>
                <a:ea typeface="나눔스퀘어라운드 Bold" panose="020B0600000101010101" pitchFamily="50" charset="-127"/>
              </a:rPr>
              <a:t>개발 환경 설정하기</a:t>
            </a:r>
          </a:p>
        </p:txBody>
      </p:sp>
      <p:sp>
        <p:nvSpPr>
          <p:cNvPr id="5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30726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2. </a:t>
            </a:r>
            <a:r>
              <a:rPr lang="en-US" altLang="ko-KR" sz="25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VSCode</a:t>
            </a:r>
            <a:r>
              <a:rPr lang="en-US" altLang="ko-KR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sz="25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확장 프로그램 설치하기</a:t>
            </a:r>
            <a:endParaRPr lang="en-US" altLang="ko-KR" sz="25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>
              <a:lnSpc>
                <a:spcPct val="120000"/>
              </a:lnSpc>
            </a:pP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코드의 생산성을 높일 수 있는 유용한 프로그램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ko-KR" altLang="en-US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제작자명</a:t>
            </a:r>
            <a:r>
              <a:rPr lang="en-US" altLang="ko-KR" sz="20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Live Server(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프로그램명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)/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Ritwick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Dey(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제작자명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Auto Rename Tag/Jun Han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to CSS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autocompletion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/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solnurkarim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css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파일에서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자동완성지원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HTML CSS Support/</a:t>
            </a:r>
            <a:r>
              <a:rPr lang="en-US" altLang="ko-KR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ecmel</a:t>
            </a: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 html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파일에서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자동완성지원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 err="1"/>
              <a:t>Css</a:t>
            </a:r>
            <a:r>
              <a:rPr lang="en-US" altLang="ko-KR" sz="1600" dirty="0"/>
              <a:t> peek    </a:t>
            </a:r>
            <a:r>
              <a:rPr lang="ko-KR" altLang="en-US" sz="1600" dirty="0"/>
              <a:t>컨트롤 </a:t>
            </a:r>
            <a:r>
              <a:rPr lang="en-US" altLang="ko-KR" sz="1600" dirty="0"/>
              <a:t>+ </a:t>
            </a:r>
            <a:r>
              <a:rPr lang="ko-KR" altLang="en-US" sz="1600" dirty="0"/>
              <a:t>마우스 클릭으로 원하는 </a:t>
            </a:r>
            <a:r>
              <a:rPr lang="en-US" altLang="ko-KR" sz="1600" dirty="0" err="1"/>
              <a:t>css</a:t>
            </a:r>
            <a:r>
              <a:rPr lang="ko-KR" altLang="en-US" sz="1600" dirty="0"/>
              <a:t>위치로 이동</a:t>
            </a:r>
            <a:endParaRPr lang="en-US" altLang="ko-KR" sz="1600" dirty="0"/>
          </a:p>
          <a:p>
            <a:pPr lvl="1">
              <a:lnSpc>
                <a:spcPct val="120000"/>
              </a:lnSpc>
            </a:pPr>
            <a:r>
              <a:rPr lang="en-US" altLang="ko-KR" sz="1600" dirty="0"/>
              <a:t>Bracket Pair colorizer 2   </a:t>
            </a:r>
            <a:r>
              <a:rPr lang="ko-KR" altLang="en-US" sz="1600" dirty="0"/>
              <a:t>중괄호 색상을 다양하게</a:t>
            </a:r>
            <a:endParaRPr lang="en-US" altLang="ko-KR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Code Runner/Jun Han</a:t>
            </a:r>
          </a:p>
          <a:p>
            <a:pPr lvl="1">
              <a:lnSpc>
                <a:spcPct val="120000"/>
              </a:lnSpc>
            </a:pPr>
            <a:r>
              <a:rPr lang="en-US" altLang="ko-KR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Indent-rainbow   </a:t>
            </a:r>
            <a:r>
              <a:rPr lang="ko-KR" altLang="en-US" sz="16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들여쓰기 </a:t>
            </a:r>
            <a:r>
              <a:rPr lang="ko-KR" altLang="en-US" sz="16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색상추가</a:t>
            </a:r>
            <a:endParaRPr lang="ko-KR" altLang="en-US" sz="16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78095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435280" cy="1728192"/>
          </a:xfrm>
        </p:spPr>
        <p:txBody>
          <a:bodyPr/>
          <a:lstStyle/>
          <a:p>
            <a:r>
              <a:rPr lang="ko-KR" altLang="en-US" dirty="0"/>
              <a:t>인터넷</a:t>
            </a:r>
            <a:endParaRPr lang="en-US" altLang="ko-KR" dirty="0"/>
          </a:p>
          <a:p>
            <a:pPr lvl="1"/>
            <a:r>
              <a:rPr lang="ko-KR" altLang="en-US" dirty="0"/>
              <a:t>전 세계 컴퓨터들을 하나로 연결하는 거대 통신망을 의미한다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1. </a:t>
            </a:r>
            <a:r>
              <a:rPr lang="ko-KR" altLang="en-US" dirty="0"/>
              <a:t>인터넷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</a:t>
            </a:r>
            <a:r>
              <a:rPr kumimoji="0" lang="ko-KR" altLang="en-US" b="1" dirty="0">
                <a:solidFill>
                  <a:schemeClr val="bg1"/>
                </a:solidFill>
              </a:rPr>
              <a:t>웹의 개념</a:t>
            </a:r>
          </a:p>
        </p:txBody>
      </p:sp>
    </p:spTree>
    <p:extLst>
      <p:ext uri="{BB962C8B-B14F-4D97-AF65-F5344CB8AC3E}">
        <p14:creationId xmlns:p14="http://schemas.microsoft.com/office/powerpoint/2010/main" val="252208944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924" y="2301490"/>
            <a:ext cx="6086475" cy="33147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786213" y="999858"/>
            <a:ext cx="58367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색상</a:t>
            </a:r>
          </a:p>
        </p:txBody>
      </p:sp>
    </p:spTree>
    <p:extLst>
      <p:ext uri="{BB962C8B-B14F-4D97-AF65-F5344CB8AC3E}">
        <p14:creationId xmlns:p14="http://schemas.microsoft.com/office/powerpoint/2010/main" val="381563492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633" y="361817"/>
            <a:ext cx="8564444" cy="4213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47236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250" y="1600200"/>
            <a:ext cx="59055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86829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3212976"/>
            <a:ext cx="6210300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7493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523875"/>
            <a:ext cx="6457950" cy="581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6870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자동완성 방법 확인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</a:t>
            </a:r>
          </a:p>
          <a:p>
            <a:r>
              <a:rPr lang="en-US" altLang="ko-KR" dirty="0"/>
              <a:t>lorem20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3467276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6586792"/>
              </p:ext>
            </p:extLst>
          </p:nvPr>
        </p:nvGraphicFramePr>
        <p:xfrm>
          <a:off x="251520" y="3717032"/>
          <a:ext cx="4248150" cy="2148840"/>
        </p:xfrm>
        <a:graphic>
          <a:graphicData uri="http://schemas.openxmlformats.org/drawingml/2006/table">
            <a:tbl>
              <a:tblPr/>
              <a:tblGrid>
                <a:gridCol w="676275">
                  <a:extLst>
                    <a:ext uri="{9D8B030D-6E8A-4147-A177-3AD203B41FA5}">
                      <a16:colId xmlns:a16="http://schemas.microsoft.com/office/drawing/2014/main" val="1994218963"/>
                    </a:ext>
                  </a:extLst>
                </a:gridCol>
                <a:gridCol w="352425">
                  <a:extLst>
                    <a:ext uri="{9D8B030D-6E8A-4147-A177-3AD203B41FA5}">
                      <a16:colId xmlns:a16="http://schemas.microsoft.com/office/drawing/2014/main" val="1048775916"/>
                    </a:ext>
                  </a:extLst>
                </a:gridCol>
                <a:gridCol w="3219450">
                  <a:extLst>
                    <a:ext uri="{9D8B030D-6E8A-4147-A177-3AD203B41FA5}">
                      <a16:colId xmlns:a16="http://schemas.microsoft.com/office/drawing/2014/main" val="1422928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&amp;nbsp;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br>
                        <a:rPr lang="ko-KR" altLang="en-US">
                          <a:effectLst/>
                        </a:rPr>
                      </a:b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non-breaking space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빈공간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하나를 의미한다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.</a:t>
                      </a:r>
                      <a:endParaRPr lang="ko-KR" alt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787296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&amp;lt;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Less than  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7819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&amp;gt;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Greather than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66672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&amp;amp;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Ampersand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6025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&amp;quot;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“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quotation maker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34102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&amp;copy;</a:t>
                      </a:r>
                      <a:endParaRPr 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100" b="0" i="0" u="none" strike="noStrike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©</a:t>
                      </a:r>
                      <a:endParaRPr lang="ko-KR" altLang="en-US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copyright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4670364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04163" y="836712"/>
            <a:ext cx="8937062" cy="3293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엔티티란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? 브라우저에서 데이터를 표현하고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싶을때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문법과 겹쳐서 표현하기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어려울 때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특정문자를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대체해서 사용하는 문자열이다.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다음과 같은 것들이 있고 왼쪽에 문자열을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html문서에서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사용하면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브라우저가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해석할때는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옆에 있는 문자열로 출력된다.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문자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엔티티를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사용하는 이유는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html문법에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영향을 주는 기호를 문제없이 사용하기 위해서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다른 기호로 대체해서 사용하기 위해서 이다.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더많은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문자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엔티티는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검색을 통해서 확인해 보자. 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sng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Consolas" panose="020B0609020204030204" pitchFamily="49" charset="0"/>
                <a:hlinkClick r:id="rId2"/>
              </a:rPr>
              <a:t>https://www.w3schools.com/html/default.asp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사이트에 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관련 정보가 잘 정리되어 있으니 참고 하자.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상위 표를 보고 다음 문제를 만들어 보자.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&amp;&lt;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&gt;”©</a:t>
            </a: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298074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23528" y="1124744"/>
            <a:ext cx="8594019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RGB(255,0,0),RGB(FF,00,00),RGBA(FF,00,00,0.5) 와 같은 형태로 사용 할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수 있는데 마지막 0.5는 투명도이다 1은 완전 불투명 0은 투명이다. 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처럼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색이름을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직접 기술하여도 된다.</a:t>
            </a:r>
            <a:endParaRPr kumimoji="0" lang="en-US" altLang="ko-KR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다음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색표를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확인하고 자세한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색표는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웹에서 검색해 보자.</a:t>
            </a: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52" y="3573016"/>
            <a:ext cx="6324600" cy="123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3119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67544" y="1412776"/>
            <a:ext cx="82089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웹에서 색을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표현할때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많이 사용하는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RGB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표현법을 확인해 보면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진수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자리로 표현하는 방법으로 앞에서 부터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자리씩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Red(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빨강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green(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녹색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), blue(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파랑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의 농도를 의미한다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은 농도가 없는 것이고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는 농도가 진한 형태를 의미한다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10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진수로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부터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255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로 표현하기도 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  FF0000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생각해 보면 처음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2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자리 빨강색은 농도가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FF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이므로 진하고 나머지는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이므로 농도가 없다고 생각해보면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해당숫자는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빨강색이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될것이다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00FF00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같은 경우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green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만 농도가 진하고 나머지는 모두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0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이므로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해당색은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녹색이 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FFFF00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같은 경우 파랑은 농도가 없고 녹색과 빨강은 농도가 진하므로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두색을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섞어나오는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색인 노란색이 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  RGB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색의 농도를 적절히 설정하여 원하는 색상을 만들 수 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맨앞에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를 붙이고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16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진수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6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자리로 색을 표현하여  빨강색은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#FF0000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으로 표현한다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4800237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340768"/>
            <a:ext cx="635317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730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 인터넷에서 사용하는 서비스에는 </a:t>
            </a:r>
            <a:r>
              <a:rPr lang="en-US" altLang="ko-KR" b="0" dirty="0"/>
              <a:t>WWW, FTP, POP3, TCP/IP </a:t>
            </a:r>
            <a:r>
              <a:rPr lang="ko-KR" altLang="en-US" b="0" dirty="0"/>
              <a:t>등이 있는데 </a:t>
            </a:r>
            <a:r>
              <a:rPr lang="en-US" altLang="ko-KR" b="0" dirty="0"/>
              <a:t>WWW(</a:t>
            </a:r>
            <a:r>
              <a:rPr lang="ko-KR" altLang="en-US" b="0" dirty="0"/>
              <a:t>웹</a:t>
            </a:r>
            <a:r>
              <a:rPr lang="en-US" altLang="ko-KR" b="0" dirty="0"/>
              <a:t>)</a:t>
            </a:r>
            <a:r>
              <a:rPr lang="ko-KR" altLang="en-US" b="0" dirty="0"/>
              <a:t>은 인터넷을 통해 </a:t>
            </a:r>
            <a:r>
              <a:rPr lang="en-US" altLang="ko-KR" b="0" dirty="0"/>
              <a:t>HTML</a:t>
            </a:r>
            <a:r>
              <a:rPr lang="ko-KR" altLang="en-US" b="0" dirty="0"/>
              <a:t>문서를 제공받는 서비스이고 </a:t>
            </a:r>
            <a:r>
              <a:rPr lang="en-US" altLang="ko-KR" b="0" dirty="0"/>
              <a:t>FTP</a:t>
            </a:r>
            <a:r>
              <a:rPr lang="ko-KR" altLang="en-US" b="0" dirty="0"/>
              <a:t>는 인터넷을 이용해서 파일을 주고받는 서비스</a:t>
            </a:r>
            <a:r>
              <a:rPr lang="en-US" altLang="ko-KR" b="0" dirty="0"/>
              <a:t>, pop3</a:t>
            </a:r>
            <a:r>
              <a:rPr lang="ko-KR" altLang="en-US" b="0" dirty="0"/>
              <a:t>는 이메일을 주고 받는 서비스</a:t>
            </a:r>
            <a:r>
              <a:rPr lang="en-US" altLang="ko-KR" b="0" dirty="0"/>
              <a:t>, TCP/IP</a:t>
            </a:r>
            <a:r>
              <a:rPr lang="ko-KR" altLang="en-US" b="0" dirty="0"/>
              <a:t>는 소켓을 이용해서 </a:t>
            </a:r>
            <a:r>
              <a:rPr lang="ko-KR" altLang="en-US" b="0" dirty="0" err="1"/>
              <a:t>프로그램간</a:t>
            </a:r>
            <a:r>
              <a:rPr lang="ko-KR" altLang="en-US" b="0" dirty="0"/>
              <a:t> 안정적이고 빠르게 데이터를 주고받는 서비스이다</a:t>
            </a:r>
            <a:r>
              <a:rPr lang="en-US" altLang="ko-KR" b="0" dirty="0"/>
              <a:t>.</a:t>
            </a:r>
          </a:p>
          <a:p>
            <a:endParaRPr lang="en-US" altLang="ko-KR" b="0" dirty="0"/>
          </a:p>
          <a:p>
            <a:r>
              <a:rPr lang="ko-KR" altLang="en-US" dirty="0"/>
              <a:t>인터넷을 이용해서 많은 사용들이 웹을 사용하고 있어서 용어를 혼동해서 쓰고 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49370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908720"/>
            <a:ext cx="6448425" cy="506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7160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2852936"/>
            <a:ext cx="6524625" cy="2714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659973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0" dirty="0"/>
              <a:t>다음 연습문제를 풀어보자</a:t>
            </a:r>
            <a:r>
              <a:rPr lang="en-US" altLang="ko-KR" b="0" dirty="0"/>
              <a:t>.</a:t>
            </a:r>
            <a:endParaRPr lang="ko-KR" altLang="en-US" b="0" dirty="0"/>
          </a:p>
          <a:p>
            <a:r>
              <a:rPr lang="ko-KR" altLang="en-US" b="0" dirty="0"/>
              <a:t>문제</a:t>
            </a:r>
            <a:r>
              <a:rPr lang="en-US" altLang="ko-KR" b="0" dirty="0"/>
              <a:t>1) </a:t>
            </a:r>
            <a:r>
              <a:rPr lang="ko-KR" altLang="en-US" b="0" dirty="0"/>
              <a:t>  </a:t>
            </a:r>
            <a:r>
              <a:rPr lang="ko-KR" altLang="en-US" b="0" dirty="0" err="1"/>
              <a:t>텝에는</a:t>
            </a:r>
            <a:r>
              <a:rPr lang="ko-KR" altLang="en-US" b="0" dirty="0"/>
              <a:t> 누구누구의 홈페이지  창에는 ‘</a:t>
            </a:r>
            <a:r>
              <a:rPr lang="en-US" altLang="ko-KR" b="0" dirty="0"/>
              <a:t>XXX </a:t>
            </a:r>
            <a:r>
              <a:rPr lang="ko-KR" altLang="en-US" b="0" dirty="0"/>
              <a:t>님 안녕 </a:t>
            </a:r>
            <a:r>
              <a:rPr lang="ko-KR" altLang="en-US" b="0" dirty="0" err="1"/>
              <a:t>하세요’를</a:t>
            </a:r>
            <a:r>
              <a:rPr lang="ko-KR" altLang="en-US" b="0" dirty="0"/>
              <a:t> 찍는 예제를 만들어 보자</a:t>
            </a:r>
            <a:r>
              <a:rPr lang="en-US" altLang="ko-KR" b="0" dirty="0"/>
              <a:t>. ‘</a:t>
            </a:r>
            <a:r>
              <a:rPr lang="ko-KR" altLang="en-US" b="0" dirty="0" err="1"/>
              <a:t>안녕하세요’는</a:t>
            </a:r>
            <a:r>
              <a:rPr lang="ko-KR" altLang="en-US" b="0" dirty="0"/>
              <a:t> 진하게 칠해보자</a:t>
            </a:r>
            <a:r>
              <a:rPr lang="en-US" altLang="ko-KR" b="0" dirty="0"/>
              <a:t>.</a:t>
            </a:r>
            <a:endParaRPr lang="ko-KR" altLang="en-US" b="0" dirty="0"/>
          </a:p>
          <a:p>
            <a:r>
              <a:rPr lang="en-US" altLang="ko-KR" b="0" dirty="0"/>
              <a:t>&lt;B&gt;&lt;/B&gt; B</a:t>
            </a:r>
            <a:r>
              <a:rPr lang="ko-KR" altLang="en-US" b="0" dirty="0"/>
              <a:t>태그 안에 글씨는 진하게 칠해 진다</a:t>
            </a:r>
            <a:r>
              <a:rPr lang="en-US" altLang="ko-KR" b="0" dirty="0"/>
              <a:t>. Ex)&lt;b&gt;</a:t>
            </a:r>
            <a:r>
              <a:rPr lang="ko-KR" altLang="en-US" b="0" dirty="0"/>
              <a:t>진하다</a:t>
            </a:r>
            <a:r>
              <a:rPr lang="en-US" altLang="ko-KR" b="0" dirty="0"/>
              <a:t>&lt;/b&gt;</a:t>
            </a:r>
            <a:endParaRPr lang="ko-KR" altLang="en-US" b="0" dirty="0"/>
          </a:p>
          <a:p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194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</p:nvPr>
        </p:nvGraphicFramePr>
        <p:xfrm>
          <a:off x="354012" y="2647791"/>
          <a:ext cx="8229600" cy="2138680"/>
        </p:xfrm>
        <a:graphic>
          <a:graphicData uri="http://schemas.openxmlformats.org/drawingml/2006/table">
            <a:tbl>
              <a:tblPr/>
              <a:tblGrid>
                <a:gridCol w="8229600">
                  <a:extLst>
                    <a:ext uri="{9D8B030D-6E8A-4147-A177-3AD203B41FA5}">
                      <a16:colId xmlns:a16="http://schemas.microsoft.com/office/drawing/2014/main" val="39898804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rgbClr val="4078F2"/>
                          </a:solidFill>
                          <a:effectLst/>
                          <a:latin typeface="Consolas" panose="020B0609020204030204" pitchFamily="49" charset="0"/>
                        </a:rPr>
                        <a:t>&lt;!DOCTYPE html&gt;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meta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 sz="1100" b="0" i="0" u="none" strike="noStrike" dirty="0">
                          <a:solidFill>
                            <a:srgbClr val="986801"/>
                          </a:solidFill>
                          <a:effectLst/>
                          <a:latin typeface="Consolas" panose="020B0609020204030204" pitchFamily="49" charset="0"/>
                        </a:rPr>
                        <a:t>charset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=</a:t>
                      </a:r>
                      <a:r>
                        <a:rPr lang="en-US" sz="1100" b="0" i="0" u="none" strike="noStrike" dirty="0">
                          <a:solidFill>
                            <a:srgbClr val="50A14F"/>
                          </a:solidFill>
                          <a:effectLst/>
                          <a:latin typeface="Consolas" panose="020B0609020204030204" pitchFamily="49" charset="0"/>
                        </a:rPr>
                        <a:t>"UTF-8"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   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홍길동의 홈페이지</a:t>
                      </a:r>
                      <a:b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title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head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    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홍길동님 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r>
                        <a:rPr lang="ko-KR" alt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안녕하세요</a:t>
                      </a:r>
                      <a:r>
                        <a:rPr lang="en-US" altLang="ko-KR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    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body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b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</a:b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&lt;/</a:t>
                      </a:r>
                      <a:r>
                        <a:rPr lang="en-US" sz="1100" b="0" i="0" u="none" strike="noStrike" dirty="0">
                          <a:solidFill>
                            <a:srgbClr val="E45649"/>
                          </a:solidFill>
                          <a:effectLst/>
                          <a:latin typeface="Consolas" panose="020B0609020204030204" pitchFamily="49" charset="0"/>
                        </a:rPr>
                        <a:t>html</a:t>
                      </a:r>
                      <a:r>
                        <a:rPr lang="en-US" sz="1100" b="0" i="0" u="none" strike="noStrike" dirty="0">
                          <a:solidFill>
                            <a:srgbClr val="383A42"/>
                          </a:solidFill>
                          <a:effectLst/>
                          <a:latin typeface="Consolas" panose="020B0609020204030204" pitchFamily="49" charset="0"/>
                        </a:rPr>
                        <a:t>&gt;</a:t>
                      </a:r>
                      <a:endParaRPr lang="en-US" dirty="0">
                        <a:effectLst/>
                      </a:endParaRPr>
                    </a:p>
                  </a:txBody>
                  <a:tcPr marL="63500" marR="63500" marT="63500" marB="635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94106590"/>
                  </a:ext>
                </a:extLst>
              </a:tr>
            </a:tbl>
          </a:graphicData>
        </a:graphic>
      </p:graphicFrame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354013" y="264795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28956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290637"/>
            <a:ext cx="6591300" cy="427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889770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 descr="https://lh7-rt.googleusercontent.com/docsz/AD_4nXdItTAiTTIDDA1aHmX0HZL4Jk2H6u9sXZa9HjskCIMMBdzLVruEk-S8F4u1fbixV1VtR6R-FM5AckSyJf0lCbWsc7Etal5m9A5ciCSLK2qYGniLHkf5jVIHA1Sywxt64RJkxqUdOA5uDodivOFjGE97AyI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276872"/>
            <a:ext cx="3343275" cy="110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233464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2" y="1124744"/>
            <a:ext cx="6343650" cy="338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56187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60648"/>
            <a:ext cx="6391275" cy="6296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331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5425" y="2024062"/>
            <a:ext cx="6153150" cy="2809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89388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404812"/>
            <a:ext cx="6591300" cy="604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1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>
          <a:xfrm>
            <a:off x="251520" y="1052736"/>
            <a:ext cx="8640960" cy="2019074"/>
          </a:xfrm>
        </p:spPr>
        <p:txBody>
          <a:bodyPr/>
          <a:lstStyle/>
          <a:p>
            <a:r>
              <a:rPr lang="ko-KR" altLang="en-US" dirty="0"/>
              <a:t>웹</a:t>
            </a:r>
            <a:r>
              <a:rPr lang="en-US" altLang="ko-KR" dirty="0"/>
              <a:t>(WWW)</a:t>
            </a:r>
          </a:p>
          <a:p>
            <a:pPr lvl="1"/>
            <a:r>
              <a:rPr lang="en-US" altLang="ko-KR" dirty="0"/>
              <a:t>World Wide Web, WWW, W3 </a:t>
            </a:r>
            <a:r>
              <a:rPr lang="ko-KR" altLang="en-US" dirty="0"/>
              <a:t>와 같은 의미로 인터넷을 이용해 문서를 주고 받는 서비스를 의미한다</a:t>
            </a:r>
            <a:r>
              <a:rPr lang="en-US" altLang="ko-KR" dirty="0"/>
              <a:t>. </a:t>
            </a:r>
            <a:r>
              <a:rPr lang="ko-KR" altLang="en-US" dirty="0"/>
              <a:t>이때 사용하는 문서가 </a:t>
            </a:r>
            <a:r>
              <a:rPr lang="en-US" altLang="ko-KR" dirty="0"/>
              <a:t>HTML 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HTML</a:t>
            </a:r>
            <a:r>
              <a:rPr lang="ko-KR" altLang="en-US" dirty="0"/>
              <a:t>이란</a:t>
            </a:r>
            <a:r>
              <a:rPr lang="en-US" altLang="ko-KR" dirty="0"/>
              <a:t>? </a:t>
            </a:r>
          </a:p>
          <a:p>
            <a:pPr lvl="1"/>
            <a:r>
              <a:rPr lang="ko-KR" altLang="en-US" dirty="0"/>
              <a:t> 웹에서 컴퓨터간 데이터를 주고 받기 위해서 사용되는 약속된 </a:t>
            </a:r>
            <a:r>
              <a:rPr lang="ko-KR" altLang="en-US" dirty="0" err="1"/>
              <a:t>문서양식</a:t>
            </a:r>
            <a:endParaRPr lang="en-US" altLang="ko-KR" dirty="0"/>
          </a:p>
          <a:p>
            <a:r>
              <a:rPr lang="ko-KR" altLang="en-US" dirty="0"/>
              <a:t>웹 </a:t>
            </a:r>
            <a:r>
              <a:rPr lang="ko-KR" altLang="en-US" dirty="0" err="1"/>
              <a:t>브라우져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/>
              <a:t>Html</a:t>
            </a:r>
            <a:r>
              <a:rPr lang="ko-KR" altLang="en-US" dirty="0"/>
              <a:t>문서를 해석해서 사용자에게 보여주는 프로그램 </a:t>
            </a:r>
            <a:r>
              <a:rPr lang="en-US" altLang="ko-KR" dirty="0"/>
              <a:t>chrome</a:t>
            </a:r>
            <a:r>
              <a:rPr lang="ko-KR" altLang="en-US" dirty="0"/>
              <a:t>을 사용할 예정</a:t>
            </a:r>
            <a:endParaRPr lang="en-US" altLang="ko-KR" dirty="0"/>
          </a:p>
          <a:p>
            <a:r>
              <a:rPr lang="en-US" altLang="ko-KR" dirty="0"/>
              <a:t>Html </a:t>
            </a:r>
            <a:r>
              <a:rPr lang="ko-KR" altLang="en-US" dirty="0" err="1"/>
              <a:t>에디터란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 </a:t>
            </a:r>
            <a:r>
              <a:rPr lang="en-US" altLang="ko-KR" dirty="0"/>
              <a:t>html</a:t>
            </a:r>
            <a:r>
              <a:rPr lang="ko-KR" altLang="en-US" dirty="0"/>
              <a:t>문서를 쉽게 만들기 위해서 편집하는 응용프로그램을 </a:t>
            </a:r>
            <a:r>
              <a:rPr lang="en-US" altLang="ko-KR" dirty="0"/>
              <a:t>html </a:t>
            </a:r>
            <a:r>
              <a:rPr lang="ko-KR" altLang="en-US" dirty="0"/>
              <a:t>에디터라하고 우리는 </a:t>
            </a:r>
            <a:r>
              <a:rPr lang="en-US" altLang="ko-KR" dirty="0"/>
              <a:t>visual studio code</a:t>
            </a:r>
            <a:r>
              <a:rPr lang="ko-KR" altLang="en-US" dirty="0"/>
              <a:t>를 사용할 예정</a:t>
            </a: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웹의 등장</a:t>
            </a:r>
          </a:p>
        </p:txBody>
      </p:sp>
      <p:sp>
        <p:nvSpPr>
          <p:cNvPr id="4" name="제목 1"/>
          <p:cNvSpPr txBox="1">
            <a:spLocks/>
          </p:cNvSpPr>
          <p:nvPr/>
        </p:nvSpPr>
        <p:spPr>
          <a:xfrm>
            <a:off x="0" y="0"/>
            <a:ext cx="4527550" cy="257175"/>
          </a:xfrm>
          <a:prstGeom prst="rect">
            <a:avLst/>
          </a:prstGeom>
        </p:spPr>
        <p:txBody>
          <a:bodyPr anchor="ctr">
            <a:normAutofit fontScale="40000" lnSpcReduction="20000"/>
          </a:bodyPr>
          <a:lstStyle>
            <a:lvl1pPr algn="l" defTabSz="914400" rtl="0" eaLnBrk="1" latinLnBrk="1" hangingPunct="1">
              <a:spcBef>
                <a:spcPct val="0"/>
              </a:spcBef>
              <a:buNone/>
              <a:defRPr sz="3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fontAlgn="auto">
              <a:spcAft>
                <a:spcPts val="0"/>
              </a:spcAft>
              <a:defRPr/>
            </a:pPr>
            <a:r>
              <a:rPr kumimoji="0" lang="en-US" altLang="ko-KR" b="1" dirty="0">
                <a:solidFill>
                  <a:schemeClr val="bg1"/>
                </a:solidFill>
              </a:rPr>
              <a:t>01 </a:t>
            </a:r>
            <a:r>
              <a:rPr kumimoji="0" lang="ko-KR" altLang="en-US" b="1" dirty="0">
                <a:solidFill>
                  <a:schemeClr val="bg1"/>
                </a:solidFill>
              </a:rPr>
              <a:t>웹의 개념</a:t>
            </a:r>
          </a:p>
        </p:txBody>
      </p:sp>
    </p:spTree>
    <p:extLst>
      <p:ext uri="{BB962C8B-B14F-4D97-AF65-F5344CB8AC3E}">
        <p14:creationId xmlns:p14="http://schemas.microsoft.com/office/powerpoint/2010/main" val="279496584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650" y="904875"/>
            <a:ext cx="6362700" cy="5048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26241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025" y="1614487"/>
            <a:ext cx="6457950" cy="3629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6304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387" y="2266950"/>
            <a:ext cx="5991225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824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1052736"/>
            <a:ext cx="6029325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0790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187" y="1971675"/>
            <a:ext cx="6143625" cy="2914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610576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" y="719137"/>
            <a:ext cx="628650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5406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상대경로 위치  다음을 만들어보자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836712"/>
            <a:ext cx="5284752" cy="5329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1870626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44624"/>
            <a:ext cx="6257925" cy="626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1116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836712"/>
            <a:ext cx="6257925" cy="3248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30889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700" y="1700212"/>
            <a:ext cx="6324600" cy="345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7692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웹 브라우저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HTML </a:t>
            </a:r>
            <a:r>
              <a:rPr lang="ko-KR" altLang="en-US" dirty="0"/>
              <a:t>문서를 읽어서 눈에 보이는 웹 페이지를 만든다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pic>
        <p:nvPicPr>
          <p:cNvPr id="4106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10" y="1714488"/>
            <a:ext cx="7886700" cy="315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83568" y="5374957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www</a:t>
            </a:r>
            <a:r>
              <a:rPr lang="ko-KR" altLang="en-US" dirty="0"/>
              <a:t>형태로 데이터를 주고 받을 때 사용하는 프로토콜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508104" y="5301208"/>
            <a:ext cx="30243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웹브라우저에</a:t>
            </a:r>
            <a:r>
              <a:rPr lang="ko-KR" altLang="en-US" dirty="0"/>
              <a:t> 위해서 해석된 </a:t>
            </a:r>
            <a:r>
              <a:rPr lang="ko-KR" altLang="en-US" dirty="0" err="1"/>
              <a:t>웹페이지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7123418"/>
      </p:ext>
    </p:extLst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238250"/>
            <a:ext cx="6296025" cy="4381500"/>
          </a:xfrm>
          <a:prstGeom prst="rect">
            <a:avLst/>
          </a:prstGeom>
        </p:spPr>
      </p:pic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4012" y="5619750"/>
            <a:ext cx="6096000" cy="67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0604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500" y="1452562"/>
            <a:ext cx="6477000" cy="395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153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3987" y="1171575"/>
            <a:ext cx="6296025" cy="451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791193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그림 3"/>
          <p:cNvPicPr/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836712"/>
            <a:ext cx="5731510" cy="1959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내용 개체 틀 4"/>
          <p:cNvPicPr>
            <a:picLocks noGrp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6672" y="2819178"/>
            <a:ext cx="4133850" cy="2105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그림 5"/>
          <p:cNvPicPr/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332656"/>
            <a:ext cx="3248025" cy="2066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그림 6"/>
          <p:cNvPicPr/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832597" y="2564904"/>
            <a:ext cx="35909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그림 7"/>
          <p:cNvPicPr/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784722" y="4581128"/>
            <a:ext cx="4095750" cy="2009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0266113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980728"/>
            <a:ext cx="6457950" cy="4867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20366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300" y="1409700"/>
            <a:ext cx="66294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84309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 descr="https://lh7-rt.googleusercontent.com/docsz/AD_4nXdLFX8IxutO2_T_tsb-d6rjwxWwZigGzukCfuRHLS24UcFI9OaxslVg6oSqBbEFpshJzShvebVS-lymqcOFRrZ05pxKuSvLgP0x-LRgOsDMC3qqY-ae5YRyf_-e4xVt1klyvI4YbNLMiijhLqr3i76wZz4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780928"/>
            <a:ext cx="2181225" cy="25336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539552" y="692696"/>
            <a:ext cx="66967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왼쪽 이미지를 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태그를 이용해서 표시해 보자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똑같이 만들라는 이야기가 아니다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같은 깊이는 같은 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h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태그를 사용해서 크기가 같게 찍히도록 해보자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 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오른쪽에 답을 </a:t>
            </a:r>
            <a:r>
              <a:rPr lang="ko-KR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보지말고</a:t>
            </a:r>
            <a:r>
              <a:rPr lang="ko-KR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미리 만들어 보자</a:t>
            </a:r>
            <a:r>
              <a:rPr lang="en-US" altLang="ko-KR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endParaRPr lang="ko-KR" altLang="en-US" dirty="0"/>
          </a:p>
          <a:p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9713186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251520" y="1268760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en-US" altLang="ko-KR" dirty="0" err="1">
                <a:solidFill>
                  <a:srgbClr val="383A42"/>
                </a:solidFill>
                <a:latin typeface="Consolas" panose="020B0609020204030204" pitchFamily="49" charset="0"/>
              </a:rPr>
              <a:t>Daum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 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영어사전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h1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 err="1">
                <a:solidFill>
                  <a:srgbClr val="383A42"/>
                </a:solidFill>
                <a:latin typeface="Consolas" panose="020B0609020204030204" pitchFamily="49" charset="0"/>
              </a:rPr>
              <a:t>서비스메뉴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검색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관련서비스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어학사전본문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검색결과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h4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단어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,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숙어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h4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h4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예문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h4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h4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번역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h4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많은 사람이 찾은 단어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내가 찾은 단어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h3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b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</a:b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        &lt;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r>
              <a:rPr lang="ko-KR" altLang="en-US" dirty="0">
                <a:solidFill>
                  <a:srgbClr val="383A42"/>
                </a:solidFill>
                <a:latin typeface="Consolas" panose="020B0609020204030204" pitchFamily="49" charset="0"/>
              </a:rPr>
              <a:t>서비스 이용정보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&lt;/</a:t>
            </a:r>
            <a:r>
              <a:rPr lang="en-US" altLang="ko-KR" dirty="0">
                <a:solidFill>
                  <a:srgbClr val="E45649"/>
                </a:solidFill>
                <a:latin typeface="Consolas" panose="020B0609020204030204" pitchFamily="49" charset="0"/>
              </a:rPr>
              <a:t>h2</a:t>
            </a:r>
            <a:r>
              <a:rPr lang="en-US" altLang="ko-KR" dirty="0">
                <a:solidFill>
                  <a:srgbClr val="383A42"/>
                </a:solidFill>
                <a:latin typeface="Consolas" panose="020B0609020204030204" pitchFamily="49" charset="0"/>
              </a:rPr>
              <a:t>&gt;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794980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409575"/>
            <a:ext cx="6438900" cy="603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20393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8262" y="2076450"/>
            <a:ext cx="6467475" cy="270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051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620688"/>
            <a:ext cx="6191250" cy="5572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7791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20" y="548680"/>
            <a:ext cx="6343650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7095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764704"/>
            <a:ext cx="31051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98172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04939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메모장을 이용해서 간단한 예제 작성</a:t>
            </a:r>
          </a:p>
        </p:txBody>
      </p:sp>
      <p:pic>
        <p:nvPicPr>
          <p:cNvPr id="2050" name="Picture 2" descr="https://lh7-rt.googleusercontent.com/docsz/AD_4nXc8O7_--3sBcI4QiMhEMJMbtWPpEKJF9-3x-hEWiAKcnwrPx9lvonrhsAIx6tVnUmu10umWf4F_3MyDtMmE6pgbe8fUQe2QJFyQ1oMSQUw-e3DUdEbZmfZIZqPDNAd1ak7lS78OAb0N6zVOjwheY4txEA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1099073"/>
            <a:ext cx="3267075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lh7-rt.googleusercontent.com/docsz/AD_4nXezgaqZ2SqC3Y-eOjiOnawWEfPh2EqdGN01DCGrlHSXe2xIvscLFEmOEahvY_WmO-QfePpJaMhWyQsW8Me9pRfctwVGbWMDsgIzD0qDwBzj5iad6IZMRT2u0f5JeWdrBkykYzgmao6tO3gOc9wWUW28sw?key=gZzTbPBm39mz3YRik997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1083001"/>
            <a:ext cx="2352675" cy="3514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67544" y="4221088"/>
            <a:ext cx="48245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Html </a:t>
            </a:r>
            <a:r>
              <a:rPr lang="ko-KR" altLang="en-US" dirty="0"/>
              <a:t>폴더에 </a:t>
            </a:r>
            <a:r>
              <a:rPr lang="en-US" altLang="ko-KR" dirty="0"/>
              <a:t>html01.html</a:t>
            </a:r>
            <a:r>
              <a:rPr lang="ko-KR" altLang="en-US" dirty="0"/>
              <a:t>로 파일을 만든다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88014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s://lh7-rt.googleusercontent.com/docsz/AD_4nXeiEywbneD7N9cDN7ML2Mbmed0sNZjt01FFZ7ARZd1Dgz3Wi9Vxsadpozh1lYSXY0hDA0HEcW8TCjnU8w_XWkwTqEExMX59IeOoU9e2iV1rE5ugCIr8BYrhcfjM_xM7OOCW0Uc0zV5kRGYKz3o-TF7XLA?key=gZzTbPBm39mz3YRik997u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052736"/>
            <a:ext cx="3171825" cy="2343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https://lh7-rt.googleusercontent.com/docsz/AD_4nXcazWxWyO4_0dynIju_ONEj1KyA7lEOuBIMayZSf8ZtWiIYU4uvkWWAHAzDhCwPi3kawcKOxxJpdkoH6VjUE_9AsskHpD4YAe6QvQHxpp1FSnihx4ZeX3uF31JdEc9PKEGii8e90E6aDoAgrj5tXABnDmY?key=gZzTbPBm39mz3YRik997u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9992" y="847948"/>
            <a:ext cx="2647950" cy="2752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https://lh7-rt.googleusercontent.com/docsz/AD_4nXcZv8zl8xi9ayqK5uskWg2f3raecicKlk8UFYbpGrL7-jSwg3QcA_2AbtjQ2Gn9e14Dqqdlx9j-U0Fjd-GbnneLvAchd83aKz00ZYG1Ok-HEOx2vS_18V63ybIIuW3ze1yD7HfE-98RMGecdwqWR-jAvw?key=gZzTbPBm39mz3YRik997u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4221088"/>
            <a:ext cx="2190750" cy="1666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652495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aA7ftul0JWsMpeaCqdWEG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DXEE9qJ3A1uChqGXbC2ta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6AXERznfiRjRIu5yfcUEaH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dN8Ho1F7ROPKA1bGalCcV"/>
</p:tagLst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C66"/>
        </a:solidFill>
        <a:ln>
          <a:noFill/>
        </a:ln>
      </a:spPr>
      <a:bodyPr rtlCol="0" anchor="ctr"/>
      <a:lstStyle>
        <a:defPPr>
          <a:defRPr sz="110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3727</TotalTime>
  <Words>1598</Words>
  <Application>Microsoft Macintosh PowerPoint</Application>
  <PresentationFormat>On-screen Show (4:3)</PresentationFormat>
  <Paragraphs>166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81" baseType="lpstr">
      <vt:lpstr>HY견명조</vt:lpstr>
      <vt:lpstr>맑은 고딕</vt:lpstr>
      <vt:lpstr>나눔고딕</vt:lpstr>
      <vt:lpstr>나눔스퀘어라운드 Bold</vt:lpstr>
      <vt:lpstr>나눔스퀘어라운드 Regular</vt:lpstr>
      <vt:lpstr>Arial</vt:lpstr>
      <vt:lpstr>Consolas</vt:lpstr>
      <vt:lpstr>Wingdings</vt:lpstr>
      <vt:lpstr>Office 테마</vt:lpstr>
      <vt:lpstr>PowerPoint Presentation</vt:lpstr>
      <vt:lpstr>PowerPoint Presentation</vt:lpstr>
      <vt:lpstr>1. 인터넷</vt:lpstr>
      <vt:lpstr>PowerPoint Presentation</vt:lpstr>
      <vt:lpstr>2. 웹의 등장</vt:lpstr>
      <vt:lpstr>웹 브라우저</vt:lpstr>
      <vt:lpstr>PowerPoint Presentation</vt:lpstr>
      <vt:lpstr>메모장을 이용해서 간단한 예제 작성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HTML이란?  </vt:lpstr>
      <vt:lpstr>태그란?</vt:lpstr>
      <vt:lpstr>속성이란?</vt:lpstr>
      <vt:lpstr>PowerPoint Presentation</vt:lpstr>
      <vt:lpstr>PowerPoint Presentation</vt:lpstr>
      <vt:lpstr>중요한 태그 문법</vt:lpstr>
      <vt:lpstr>PowerPoint Presentation</vt:lpstr>
      <vt:lpstr>HTML 기초 문법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1.1 개발 환경 설정하기</vt:lpstr>
      <vt:lpstr>1.1 개발 환경 설정하기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자동완성 방법 확인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상대경로 위치  다음을 만들어보자.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한빛가족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공학기초수학_1장</dc:title>
  <dc:creator>임은혜</dc:creator>
  <cp:lastModifiedBy>Microsoft Office User</cp:lastModifiedBy>
  <cp:revision>301</cp:revision>
  <dcterms:created xsi:type="dcterms:W3CDTF">2012-08-06T11:28:05Z</dcterms:created>
  <dcterms:modified xsi:type="dcterms:W3CDTF">2025-03-04T05:34:42Z</dcterms:modified>
</cp:coreProperties>
</file>