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9" r:id="rId2"/>
    <p:sldId id="500" r:id="rId3"/>
    <p:sldId id="501" r:id="rId4"/>
    <p:sldId id="502" r:id="rId5"/>
    <p:sldId id="503" r:id="rId6"/>
    <p:sldId id="511" r:id="rId7"/>
    <p:sldId id="504" r:id="rId8"/>
    <p:sldId id="505" r:id="rId9"/>
    <p:sldId id="509" r:id="rId10"/>
    <p:sldId id="510" r:id="rId11"/>
    <p:sldId id="523" r:id="rId12"/>
    <p:sldId id="524" r:id="rId13"/>
    <p:sldId id="507" r:id="rId14"/>
    <p:sldId id="512" r:id="rId15"/>
    <p:sldId id="508" r:id="rId16"/>
    <p:sldId id="513" r:id="rId17"/>
    <p:sldId id="514" r:id="rId18"/>
    <p:sldId id="515" r:id="rId19"/>
    <p:sldId id="516" r:id="rId20"/>
    <p:sldId id="517" r:id="rId21"/>
    <p:sldId id="518" r:id="rId22"/>
    <p:sldId id="448" r:id="rId23"/>
    <p:sldId id="519" r:id="rId24"/>
    <p:sldId id="271" r:id="rId2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66CC"/>
    <a:srgbClr val="FFCC99"/>
    <a:srgbClr val="0066FF"/>
    <a:srgbClr val="2B7589"/>
    <a:srgbClr val="339933"/>
    <a:srgbClr val="0099CC"/>
    <a:srgbClr val="CBCBCB"/>
    <a:srgbClr val="0000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47" autoAdjust="0"/>
    <p:restoredTop sz="94616" autoAdjust="0"/>
  </p:normalViewPr>
  <p:slideViewPr>
    <p:cSldViewPr>
      <p:cViewPr varScale="1">
        <p:scale>
          <a:sx n="112" d="100"/>
          <a:sy n="112" d="100"/>
        </p:scale>
        <p:origin x="207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324057487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Ch_04_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태그와 멀티미디어 태그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71613931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Ch_04_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태그와 멀티미디어 태그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37437348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Ch_04_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태그와 멀티미디어 태그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861048"/>
            <a:ext cx="415131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Ch_04_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태그와 멀티미디어 태그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081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764704"/>
            <a:ext cx="68103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3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6632"/>
            <a:ext cx="6630119" cy="63620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47864" y="2149366"/>
            <a:ext cx="54543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CSS를</a:t>
            </a:r>
            <a:r>
              <a:rPr lang="ko-KR" altLang="en-US" dirty="0"/>
              <a:t> 적용할 때 </a:t>
            </a:r>
            <a:r>
              <a:rPr lang="ko-KR" altLang="en-US" dirty="0" err="1"/>
              <a:t>table</a:t>
            </a:r>
            <a:r>
              <a:rPr lang="ko-KR" altLang="en-US" dirty="0"/>
              <a:t> &gt; </a:t>
            </a:r>
            <a:r>
              <a:rPr lang="ko-KR" altLang="en-US" dirty="0" err="1"/>
              <a:t>tr를</a:t>
            </a:r>
            <a:r>
              <a:rPr lang="ko-KR" altLang="en-US" dirty="0"/>
              <a:t> 선택하면 동작하지 않습니다.</a:t>
            </a:r>
            <a:br>
              <a:rPr lang="ko-KR" altLang="en-US" dirty="0"/>
            </a:br>
            <a:r>
              <a:rPr lang="ko-KR" altLang="en-US" dirty="0"/>
              <a:t>대신 </a:t>
            </a:r>
            <a:r>
              <a:rPr lang="ko-KR" altLang="en-US" dirty="0" err="1"/>
              <a:t>table</a:t>
            </a:r>
            <a:r>
              <a:rPr lang="ko-KR" altLang="en-US" dirty="0"/>
              <a:t> &gt; </a:t>
            </a:r>
            <a:r>
              <a:rPr lang="ko-KR" altLang="en-US" dirty="0" err="1"/>
              <a:t>tbody</a:t>
            </a:r>
            <a:r>
              <a:rPr lang="ko-KR" altLang="en-US" dirty="0"/>
              <a:t> &gt; </a:t>
            </a:r>
            <a:r>
              <a:rPr lang="ko-KR" altLang="en-US" dirty="0" err="1"/>
              <a:t>tr를</a:t>
            </a:r>
            <a:r>
              <a:rPr lang="ko-KR" altLang="en-US" dirty="0"/>
              <a:t> 명확히 선택해야 </a:t>
            </a:r>
            <a:r>
              <a:rPr lang="ko-KR" altLang="en-US" dirty="0" err="1"/>
              <a:t>합니다.자동</a:t>
            </a:r>
            <a:r>
              <a:rPr lang="ko-KR" altLang="en-US" dirty="0"/>
              <a:t> 생성된 태그를 고려해서 </a:t>
            </a:r>
            <a:r>
              <a:rPr lang="ko-KR" altLang="en-US" dirty="0" err="1"/>
              <a:t>선택자와</a:t>
            </a:r>
            <a:r>
              <a:rPr lang="ko-KR" altLang="en-US" dirty="0"/>
              <a:t> 스타일을 작성해야 합니다. </a:t>
            </a:r>
          </a:p>
        </p:txBody>
      </p:sp>
    </p:spTree>
    <p:extLst>
      <p:ext uri="{BB962C8B-B14F-4D97-AF65-F5344CB8AC3E}">
        <p14:creationId xmlns:p14="http://schemas.microsoft.com/office/powerpoint/2010/main" val="419579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45243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56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66008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17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1443037"/>
            <a:ext cx="69437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47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077734"/>
              </p:ext>
            </p:extLst>
          </p:nvPr>
        </p:nvGraphicFramePr>
        <p:xfrm>
          <a:off x="323528" y="1628800"/>
          <a:ext cx="6119990" cy="965200"/>
        </p:xfrm>
        <a:graphic>
          <a:graphicData uri="http://schemas.openxmlformats.org/drawingml/2006/table">
            <a:tbl>
              <a:tblPr/>
              <a:tblGrid>
                <a:gridCol w="6119990">
                  <a:extLst>
                    <a:ext uri="{9D8B030D-6E8A-4147-A177-3AD203B41FA5}">
                      <a16:colId xmlns:a16="http://schemas.microsoft.com/office/drawing/2014/main" val="9938081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table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100" b="0" i="0" u="none" strike="noStrike" dirty="0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border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n-US" sz="11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"1"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bgcolor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1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"white" </a:t>
                      </a:r>
                      <a:r>
                        <a:rPr lang="en-US" sz="1100" b="0" i="0" u="none" strike="noStrike" dirty="0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width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1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"300px"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width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1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"60px"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&gt;1&lt;/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height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1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"60px"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&gt;2&lt;/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&gt;3&lt;/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bgcolor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1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"yellow"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&gt;5&lt;/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bgcolor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1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"red"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&gt;6&lt;/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&gt;7&lt;/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&gt;9&lt;/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&gt;10&lt;/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&gt;11&lt;/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table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957508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11300" y="3379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516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11300" y="3379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12776"/>
            <a:ext cx="72390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78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11300" y="3379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08720"/>
            <a:ext cx="69151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71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11300" y="3379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031542"/>
              </p:ext>
            </p:extLst>
          </p:nvPr>
        </p:nvGraphicFramePr>
        <p:xfrm>
          <a:off x="467544" y="620688"/>
          <a:ext cx="6119990" cy="1155700"/>
        </p:xfrm>
        <a:graphic>
          <a:graphicData uri="http://schemas.openxmlformats.org/drawingml/2006/table">
            <a:tbl>
              <a:tblPr/>
              <a:tblGrid>
                <a:gridCol w="6119990">
                  <a:extLst>
                    <a:ext uri="{9D8B030D-6E8A-4147-A177-3AD203B41FA5}">
                      <a16:colId xmlns:a16="http://schemas.microsoft.com/office/drawing/2014/main" val="9235163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&lt;table</a:t>
                      </a:r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350" b="0" i="0" u="none" strike="noStrike" dirty="0">
                          <a:solidFill>
                            <a:srgbClr val="CD3131"/>
                          </a:solidFill>
                          <a:effectLst/>
                          <a:latin typeface="Consolas" panose="020B0609020204030204" pitchFamily="49" charset="0"/>
                        </a:rPr>
                        <a:t>border</a:t>
                      </a:r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n-US" sz="135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"1"</a:t>
                      </a:r>
                      <a:r>
                        <a:rPr lang="en-US" sz="13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35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3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&gt;&lt;td&gt;</a:t>
                      </a:r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3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&lt;/td&gt;&lt;td</a:t>
                      </a:r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35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colspan</a:t>
                      </a:r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35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"2"</a:t>
                      </a:r>
                      <a:r>
                        <a:rPr lang="en-US" sz="13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3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&lt;/td&gt;&lt;td&gt;</a:t>
                      </a:r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13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&lt;/td&gt;&lt;/</a:t>
                      </a:r>
                      <a:r>
                        <a:rPr lang="en-US" sz="135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3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35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3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&gt;&lt;td</a:t>
                      </a:r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35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rowspan</a:t>
                      </a:r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35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"2"</a:t>
                      </a:r>
                      <a:r>
                        <a:rPr lang="en-US" sz="13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13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&lt;/td&gt;&lt;td&gt;</a:t>
                      </a:r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sz="13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&lt;/td&gt;&lt;td&gt;</a:t>
                      </a:r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sz="13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&lt;/td&gt;&lt;td&gt;</a:t>
                      </a:r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sz="13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&lt;/td&gt;&lt;/</a:t>
                      </a:r>
                      <a:r>
                        <a:rPr lang="en-US" sz="135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3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35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3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&gt;&lt;td&gt;</a:t>
                      </a:r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3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&lt;/td&gt;&lt;td&gt;</a:t>
                      </a:r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  <a:r>
                        <a:rPr lang="en-US" sz="13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&lt;/td&gt;&lt;td&gt;</a:t>
                      </a:r>
                      <a:r>
                        <a:rPr 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  <a:r>
                        <a:rPr lang="en-US" sz="13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&lt;/td&gt;&lt;/</a:t>
                      </a:r>
                      <a:r>
                        <a:rPr lang="en-US" sz="135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3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&lt;/table&gt;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604951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6839" y="6198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20888"/>
            <a:ext cx="66008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18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11300" y="3379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86234"/>
              </p:ext>
            </p:extLst>
          </p:nvPr>
        </p:nvGraphicFramePr>
        <p:xfrm>
          <a:off x="539552" y="1031147"/>
          <a:ext cx="6119990" cy="2809240"/>
        </p:xfrm>
        <a:graphic>
          <a:graphicData uri="http://schemas.openxmlformats.org/drawingml/2006/table">
            <a:tbl>
              <a:tblPr/>
              <a:tblGrid>
                <a:gridCol w="6119990">
                  <a:extLst>
                    <a:ext uri="{9D8B030D-6E8A-4147-A177-3AD203B41FA5}">
                      <a16:colId xmlns:a16="http://schemas.microsoft.com/office/drawing/2014/main" val="2730763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table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border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1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"1"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width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1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"300"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&lt;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colspan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1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"2"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&gt;1&lt;/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colspan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1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"2"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&gt;2&lt;/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&lt;/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&lt;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&gt;3&lt;/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&gt;4&lt;/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&gt;5&lt;/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rowspan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1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"4"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&gt;6&lt;/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&lt;/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&lt;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&gt;7&lt;/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colspan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1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"2"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rowspan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1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"3"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&gt;8&lt;/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&lt;/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&lt;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&gt;9&lt;/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&lt;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&gt;10&lt;/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&lt;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colspan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1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"4"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&gt;11&lt;/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&lt;/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table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742348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8847" y="10316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722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11300" y="3379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692696"/>
            <a:ext cx="70770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5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123950"/>
            <a:ext cx="68294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36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11300" y="3379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20688"/>
            <a:ext cx="6724650" cy="3648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536" y="4725144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디자인관련 속성은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속성 보다는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만들것을</a:t>
            </a:r>
            <a:r>
              <a:rPr lang="ko-KR" altLang="en-US" dirty="0" smtClean="0"/>
              <a:t> 권장한다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581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11300" y="3379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lh7-rt.googleusercontent.com/docsz/AD_4nXfJYG7F_Nh7vlBHmhDFECaE2-TnpG2611u5rR_9ln3R5lj1vIiAvK3aw0GBKK0A9XHkBFFIiNB47MsiPa6r5o8PPxJG8cfo4mIlQYL2oznp4SSiRv8kNgQIna8dmqVamfoQsfWbazL3wnJcQuDlYI1WGST8?key=gZzTbPBm39mz3YRik997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32385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lh7-rt.googleusercontent.com/docsz/AD_4nXdk04c04PmYpwAvleCZ1Gl9u9q2EZ12B8Ngeth1DzUn_fmulxi1yL2A5dfm5-AKhYaSNqY8BZp_iqSshuUOHGmnAaUwEjBM5jw7zsSMoZhWiM6-HxwbnXR_KalRkydtCL6BHprpeqs_LGZtmaTKIaqarL6W?key=gZzTbPBm39mz3YRik997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20688"/>
            <a:ext cx="3978147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s://lh7-rt.googleusercontent.com/docsz/AD_4nXegziAaii1it0ScZkcWELaCoPgXTXsKWNYMmFOhvKmEkCDuyg8ftAIkbrcAQ5UxnNrHVLC2p3ktPMu_L55UseVsNSr69veVrXXOx8XpjYpoNFKEABQUw5zovAVBc622Dp9Up8KueovyTvd5KGuzSttyHKRa?key=gZzTbPBm39mz3YRik997u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23" y="2852936"/>
            <a:ext cx="43338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391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2910" y="1785926"/>
            <a:ext cx="5800725" cy="39624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18" y="219062"/>
            <a:ext cx="68389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089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11300" y="3379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lh7-rt.googleusercontent.com/docsz/AD_4nXdMhyaoT9_C5q1bqPrZDcbre39oUiWv9atejQLtTfaLaca6MhBlJk0GV11ZmuuJRcxsnbwNvebdjkF-aMPOKlP6H-J0lztA9GZFgI2lOXcwZrmRPTIeVmieJtKDQ7nKKAOSgxyca1Tj4oetJVzgbBvMtjI?key=gZzTbPBm39mz3YRik997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484822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992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381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443037"/>
            <a:ext cx="68484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40768"/>
            <a:ext cx="844728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9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21139"/>
              </p:ext>
            </p:extLst>
          </p:nvPr>
        </p:nvGraphicFramePr>
        <p:xfrm>
          <a:off x="395536" y="692696"/>
          <a:ext cx="6119990" cy="1468120"/>
        </p:xfrm>
        <a:graphic>
          <a:graphicData uri="http://schemas.openxmlformats.org/drawingml/2006/table">
            <a:tbl>
              <a:tblPr/>
              <a:tblGrid>
                <a:gridCol w="6119990">
                  <a:extLst>
                    <a:ext uri="{9D8B030D-6E8A-4147-A177-3AD203B41FA5}">
                      <a16:colId xmlns:a16="http://schemas.microsoft.com/office/drawing/2014/main" val="37969144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table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border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1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"1"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&lt;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&lt;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th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이름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th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th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나이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th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&lt;/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&lt;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홍길동 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&gt;21 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&lt;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ko-KR" altLang="en-US" sz="1100" b="0" i="0" u="none" strike="noStrike" dirty="0" err="1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홍길남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&gt;18&lt;/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&lt;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ko-KR" altLang="en-US" sz="1100" b="0" i="0" u="none" strike="noStrike" dirty="0" err="1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홍길수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&gt;33&lt;/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table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79687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836"/>
              </p:ext>
            </p:extLst>
          </p:nvPr>
        </p:nvGraphicFramePr>
        <p:xfrm>
          <a:off x="683568" y="3429000"/>
          <a:ext cx="6119990" cy="2435860"/>
        </p:xfrm>
        <a:graphic>
          <a:graphicData uri="http://schemas.openxmlformats.org/drawingml/2006/table">
            <a:tbl>
              <a:tblPr/>
              <a:tblGrid>
                <a:gridCol w="6119990">
                  <a:extLst>
                    <a:ext uri="{9D8B030D-6E8A-4147-A177-3AD203B41FA5}">
                      <a16:colId xmlns:a16="http://schemas.microsoft.com/office/drawing/2014/main" val="25912472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&lt;table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050" b="0" i="0" u="none" strike="noStrike" dirty="0">
                          <a:solidFill>
                            <a:srgbClr val="CD3131"/>
                          </a:solidFill>
                          <a:effectLst/>
                          <a:latin typeface="Consolas" panose="020B0609020204030204" pitchFamily="49" charset="0"/>
                        </a:rPr>
                        <a:t>border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050" b="0" i="0" u="none" strike="noStrike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"1"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05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05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th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월</a:t>
                      </a:r>
                      <a:r>
                        <a:rPr lang="en-US" altLang="ko-KR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05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th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05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th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화</a:t>
                      </a:r>
                      <a:r>
                        <a:rPr lang="en-US" altLang="ko-KR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05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th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05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th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수</a:t>
                      </a:r>
                      <a:r>
                        <a:rPr lang="en-US" altLang="ko-KR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05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th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05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th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목</a:t>
                      </a:r>
                      <a:r>
                        <a:rPr lang="en-US" altLang="ko-KR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05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th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05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th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금</a:t>
                      </a:r>
                      <a:r>
                        <a:rPr lang="en-US" altLang="ko-KR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05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th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05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05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&lt;td&gt;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미술</a:t>
                      </a:r>
                      <a:r>
                        <a:rPr lang="en-US" altLang="ko-KR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td&gt;&lt;td&gt;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국어</a:t>
                      </a:r>
                      <a:r>
                        <a:rPr lang="en-US" altLang="ko-KR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td&gt;&lt;td&gt;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화학</a:t>
                      </a:r>
                      <a:r>
                        <a:rPr lang="en-US" altLang="ko-KR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td&gt;&lt;td&gt;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영어</a:t>
                      </a:r>
                      <a:r>
                        <a:rPr lang="en-US" altLang="ko-KR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td&gt;&lt;td&gt;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기술</a:t>
                      </a:r>
                      <a:r>
                        <a:rPr lang="en-US" altLang="ko-KR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td&gt;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05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05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&lt;td&gt;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사회</a:t>
                      </a:r>
                      <a:r>
                        <a:rPr lang="en-US" altLang="ko-KR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td&gt;&lt;td&gt;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체육</a:t>
                      </a:r>
                      <a:r>
                        <a:rPr lang="en-US" altLang="ko-KR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td&gt;&lt;td&gt;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도덕</a:t>
                      </a:r>
                      <a:r>
                        <a:rPr lang="en-US" altLang="ko-KR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td&gt;&lt;td&gt;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수학</a:t>
                      </a:r>
                      <a:r>
                        <a:rPr lang="en-US" altLang="ko-KR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td&gt;&lt;td&gt;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영어</a:t>
                      </a:r>
                      <a:r>
                        <a:rPr lang="en-US" altLang="ko-KR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td&gt;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050" b="0" i="0" u="none" strike="noStrike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sz="1050" b="0" i="0" u="none" strike="noStrike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&lt;/table&gt;</a:t>
                      </a:r>
                      <a:endParaRPr lang="en-US" dirty="0">
                        <a:effectLst/>
                      </a:endParaRPr>
                    </a:p>
                    <a:p>
                      <a:pPr fontAlgn="t"/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000536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11300" y="26447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62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65246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1955"/>
              </p:ext>
            </p:extLst>
          </p:nvPr>
        </p:nvGraphicFramePr>
        <p:xfrm>
          <a:off x="395536" y="2027735"/>
          <a:ext cx="6096000" cy="929640"/>
        </p:xfrm>
        <a:graphic>
          <a:graphicData uri="http://schemas.openxmlformats.org/drawingml/2006/table">
            <a:tbl>
              <a:tblPr/>
              <a:tblGrid>
                <a:gridCol w="1609725">
                  <a:extLst>
                    <a:ext uri="{9D8B030D-6E8A-4147-A177-3AD203B41FA5}">
                      <a16:colId xmlns:a16="http://schemas.microsoft.com/office/drawing/2014/main" val="1131036572"/>
                    </a:ext>
                  </a:extLst>
                </a:gridCol>
                <a:gridCol w="4486275">
                  <a:extLst>
                    <a:ext uri="{9D8B030D-6E8A-4147-A177-3AD203B41FA5}">
                      <a16:colId xmlns:a16="http://schemas.microsoft.com/office/drawing/2014/main" val="34215667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thead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표의 머리글을 의미한다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774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tbody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표의 본문을 의미한다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34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tfoot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표의 바닥글을 의미한다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362171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520" y="476672"/>
            <a:ext cx="738856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다음은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tr들을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묶어서 특정 속성을 적용하고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싶을때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사용하는 태그이다.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표를 확인하고 다음 예제를 확인해 보자.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11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072423"/>
              </p:ext>
            </p:extLst>
          </p:nvPr>
        </p:nvGraphicFramePr>
        <p:xfrm>
          <a:off x="899592" y="908720"/>
          <a:ext cx="6119990" cy="4257040"/>
        </p:xfrm>
        <a:graphic>
          <a:graphicData uri="http://schemas.openxmlformats.org/drawingml/2006/table">
            <a:tbl>
              <a:tblPr/>
              <a:tblGrid>
                <a:gridCol w="6119990">
                  <a:extLst>
                    <a:ext uri="{9D8B030D-6E8A-4147-A177-3AD203B41FA5}">
                      <a16:colId xmlns:a16="http://schemas.microsoft.com/office/drawing/2014/main" val="39808768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4078F2"/>
                          </a:solidFill>
                          <a:effectLst/>
                          <a:latin typeface="Consolas" panose="020B0609020204030204" pitchFamily="49" charset="0"/>
                        </a:rPr>
                        <a:t>&lt;!DOCTYPE html&gt;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html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lang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1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100" b="0" i="0" u="none" strike="noStrike" dirty="0" err="1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US" sz="11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head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meta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charset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1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"UTF-8"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title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ko-KR" altLang="en-US" sz="1100" b="0" i="0" u="none" strike="noStrike" dirty="0" err="1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테이블태그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title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head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body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table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100" b="0" i="0" u="none" strike="noStrike" dirty="0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border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n-US" sz="11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"1"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&lt;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thead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&lt;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&gt;1&lt;/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&gt;2&lt;/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&gt;3&lt;/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&lt;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&gt;4&lt;/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&gt;5&lt;/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&gt;6&lt;/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&lt;/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thead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&lt;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tbody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bgcolor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1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"red"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&lt;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&gt;7&lt;/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&gt;8&lt;/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&gt;9&lt;/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&lt;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&gt;1&lt;/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&gt;2&lt;/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&gt;3&lt;/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&lt;/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tbody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&lt;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tfoot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&lt;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&gt;4&lt;/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&gt;5&lt;/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&gt;6&lt;/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&lt;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&gt;7&lt;/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&gt;8&lt;/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&gt;9&lt;/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&gt;&lt;/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tr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&lt;/</a:t>
                      </a:r>
                      <a:r>
                        <a:rPr lang="en-US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tfoot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table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body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html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/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861498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8887" y="90919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930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9512" y="770221"/>
            <a:ext cx="840486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latinLnBrk="0" hangingPunct="0"/>
            <a:r>
              <a:rPr kumimoji="0" lang="ko-KR" altLang="en-US" dirty="0">
                <a:latin typeface="Arial" panose="020B0604020202020204" pitchFamily="34" charset="0"/>
              </a:rPr>
              <a:t>테이블을 만들 때 </a:t>
            </a:r>
            <a:r>
              <a:rPr kumimoji="0" lang="en-US" altLang="ko-KR" dirty="0" err="1">
                <a:latin typeface="Arial" panose="020B0604020202020204" pitchFamily="34" charset="0"/>
              </a:rPr>
              <a:t>thead</a:t>
            </a:r>
            <a:r>
              <a:rPr kumimoji="0" lang="en-US" altLang="ko-KR" dirty="0">
                <a:latin typeface="Arial" panose="020B0604020202020204" pitchFamily="34" charset="0"/>
              </a:rPr>
              <a:t>, </a:t>
            </a:r>
            <a:r>
              <a:rPr kumimoji="0" lang="en-US" altLang="ko-KR" dirty="0" err="1">
                <a:latin typeface="Arial" panose="020B0604020202020204" pitchFamily="34" charset="0"/>
              </a:rPr>
              <a:t>tbody</a:t>
            </a:r>
            <a:r>
              <a:rPr kumimoji="0" lang="en-US" altLang="ko-KR" dirty="0">
                <a:latin typeface="Arial" panose="020B0604020202020204" pitchFamily="34" charset="0"/>
              </a:rPr>
              <a:t>, </a:t>
            </a:r>
            <a:r>
              <a:rPr kumimoji="0" lang="en-US" altLang="ko-KR" dirty="0" err="1">
                <a:latin typeface="Arial" panose="020B0604020202020204" pitchFamily="34" charset="0"/>
              </a:rPr>
              <a:t>tfoot</a:t>
            </a:r>
            <a:r>
              <a:rPr kumimoji="0" lang="en-US" altLang="ko-KR" dirty="0">
                <a:latin typeface="Arial" panose="020B0604020202020204" pitchFamily="34" charset="0"/>
              </a:rPr>
              <a:t> </a:t>
            </a:r>
            <a:r>
              <a:rPr kumimoji="0" lang="ko-KR" altLang="en-US" dirty="0">
                <a:latin typeface="Arial" panose="020B0604020202020204" pitchFamily="34" charset="0"/>
              </a:rPr>
              <a:t>태그를 명시하지 </a:t>
            </a:r>
            <a:endParaRPr kumimoji="0" lang="en-US" altLang="ko-KR" dirty="0" smtClean="0">
              <a:latin typeface="Arial" panose="020B0604020202020204" pitchFamily="34" charset="0"/>
            </a:endParaRPr>
          </a:p>
          <a:p>
            <a:pPr lvl="0" eaLnBrk="0" latinLnBrk="0" hangingPunct="0"/>
            <a:r>
              <a:rPr kumimoji="0" lang="ko-KR" altLang="en-US" dirty="0" smtClean="0">
                <a:latin typeface="Arial" panose="020B0604020202020204" pitchFamily="34" charset="0"/>
              </a:rPr>
              <a:t>않아도 </a:t>
            </a:r>
            <a:r>
              <a:rPr kumimoji="0" lang="ko-KR" altLang="en-US" dirty="0">
                <a:latin typeface="Arial" panose="020B0604020202020204" pitchFamily="34" charset="0"/>
              </a:rPr>
              <a:t>브라우저는 자동으로 이를 추가합니다</a:t>
            </a:r>
            <a:r>
              <a:rPr kumimoji="0" lang="en-US" altLang="ko-KR" dirty="0" smtClean="0">
                <a:latin typeface="Arial" panose="020B0604020202020204" pitchFamily="34" charset="0"/>
              </a:rPr>
              <a:t>.</a:t>
            </a:r>
          </a:p>
          <a:p>
            <a:pPr lvl="0" eaLnBrk="0" latinLnBrk="0" hangingPunct="0"/>
            <a:r>
              <a:rPr kumimoji="0" lang="ko-KR" altLang="en-US" dirty="0" smtClean="0">
                <a:latin typeface="Arial" panose="020B0604020202020204" pitchFamily="34" charset="0"/>
              </a:rPr>
              <a:t>핵심 </a:t>
            </a:r>
            <a:r>
              <a:rPr kumimoji="0" lang="ko-KR" altLang="en-US" dirty="0">
                <a:latin typeface="Arial" panose="020B0604020202020204" pitchFamily="34" charset="0"/>
              </a:rPr>
              <a:t>내용 </a:t>
            </a:r>
            <a:r>
              <a:rPr kumimoji="0" lang="ko-KR" altLang="en-US" dirty="0" err="1">
                <a:latin typeface="Arial" panose="020B0604020202020204" pitchFamily="34" charset="0"/>
              </a:rPr>
              <a:t>정리자동</a:t>
            </a:r>
            <a:r>
              <a:rPr kumimoji="0" lang="ko-KR" altLang="en-US" dirty="0">
                <a:latin typeface="Arial" panose="020B0604020202020204" pitchFamily="34" charset="0"/>
              </a:rPr>
              <a:t> 생성</a:t>
            </a:r>
            <a:r>
              <a:rPr kumimoji="0" lang="en-US" altLang="ko-KR" dirty="0">
                <a:latin typeface="Arial" panose="020B0604020202020204" pitchFamily="34" charset="0"/>
              </a:rPr>
              <a:t>&lt;table&gt; </a:t>
            </a:r>
            <a:r>
              <a:rPr kumimoji="0" lang="ko-KR" altLang="en-US" dirty="0">
                <a:latin typeface="Arial" panose="020B0604020202020204" pitchFamily="34" charset="0"/>
              </a:rPr>
              <a:t>태그 안에 </a:t>
            </a:r>
            <a:r>
              <a:rPr kumimoji="0" lang="en-US" altLang="ko-KR" dirty="0">
                <a:latin typeface="Arial" panose="020B0604020202020204" pitchFamily="34" charset="0"/>
              </a:rPr>
              <a:t>&lt;</a:t>
            </a:r>
            <a:r>
              <a:rPr kumimoji="0" lang="en-US" altLang="ko-KR" dirty="0" err="1">
                <a:latin typeface="Arial" panose="020B0604020202020204" pitchFamily="34" charset="0"/>
              </a:rPr>
              <a:t>tr</a:t>
            </a:r>
            <a:r>
              <a:rPr kumimoji="0" lang="en-US" altLang="ko-KR" dirty="0">
                <a:latin typeface="Arial" panose="020B0604020202020204" pitchFamily="34" charset="0"/>
              </a:rPr>
              <a:t>&gt;</a:t>
            </a:r>
            <a:r>
              <a:rPr kumimoji="0" lang="ko-KR" altLang="en-US" dirty="0">
                <a:latin typeface="Arial" panose="020B0604020202020204" pitchFamily="34" charset="0"/>
              </a:rPr>
              <a:t>만 작성해도 브라우저는 </a:t>
            </a:r>
            <a:r>
              <a:rPr kumimoji="0" lang="ko-KR" altLang="en-US" dirty="0" smtClean="0">
                <a:latin typeface="Arial" panose="020B0604020202020204" pitchFamily="34" charset="0"/>
              </a:rPr>
              <a:t>자동으로</a:t>
            </a:r>
            <a:endParaRPr kumimoji="0" lang="en-US" altLang="ko-KR" dirty="0" smtClean="0">
              <a:latin typeface="Arial" panose="020B0604020202020204" pitchFamily="34" charset="0"/>
            </a:endParaRPr>
          </a:p>
          <a:p>
            <a:pPr lvl="0" eaLnBrk="0" latinLnBrk="0" hangingPunct="0"/>
            <a:r>
              <a:rPr kumimoji="0" lang="ko-KR" altLang="en-US" dirty="0" smtClean="0">
                <a:latin typeface="Arial" panose="020B0604020202020204" pitchFamily="34" charset="0"/>
              </a:rPr>
              <a:t> </a:t>
            </a:r>
            <a:r>
              <a:rPr kumimoji="0" lang="en-US" altLang="ko-KR" dirty="0">
                <a:latin typeface="Arial" panose="020B0604020202020204" pitchFamily="34" charset="0"/>
              </a:rPr>
              <a:t>&lt;</a:t>
            </a:r>
            <a:r>
              <a:rPr kumimoji="0" lang="en-US" altLang="ko-KR" dirty="0" err="1">
                <a:latin typeface="Arial" panose="020B0604020202020204" pitchFamily="34" charset="0"/>
              </a:rPr>
              <a:t>thead</a:t>
            </a:r>
            <a:r>
              <a:rPr kumimoji="0" lang="en-US" altLang="ko-KR" dirty="0">
                <a:latin typeface="Arial" panose="020B0604020202020204" pitchFamily="34" charset="0"/>
              </a:rPr>
              <a:t>&gt;, &lt;</a:t>
            </a:r>
            <a:r>
              <a:rPr kumimoji="0" lang="en-US" altLang="ko-KR" dirty="0" err="1">
                <a:latin typeface="Arial" panose="020B0604020202020204" pitchFamily="34" charset="0"/>
              </a:rPr>
              <a:t>tbody</a:t>
            </a:r>
            <a:r>
              <a:rPr kumimoji="0" lang="en-US" altLang="ko-KR" dirty="0">
                <a:latin typeface="Arial" panose="020B0604020202020204" pitchFamily="34" charset="0"/>
              </a:rPr>
              <a:t>&gt;, &lt;</a:t>
            </a:r>
            <a:r>
              <a:rPr kumimoji="0" lang="en-US" altLang="ko-KR" dirty="0" err="1">
                <a:latin typeface="Arial" panose="020B0604020202020204" pitchFamily="34" charset="0"/>
              </a:rPr>
              <a:t>tfoot</a:t>
            </a:r>
            <a:r>
              <a:rPr kumimoji="0" lang="en-US" altLang="ko-KR" dirty="0">
                <a:latin typeface="Arial" panose="020B0604020202020204" pitchFamily="34" charset="0"/>
              </a:rPr>
              <a:t>&gt;</a:t>
            </a:r>
            <a:r>
              <a:rPr kumimoji="0" lang="ko-KR" altLang="en-US" dirty="0">
                <a:latin typeface="Arial" panose="020B0604020202020204" pitchFamily="34" charset="0"/>
              </a:rPr>
              <a:t>을 추가합니다</a:t>
            </a:r>
            <a:r>
              <a:rPr kumimoji="0" lang="en-US" altLang="ko-KR" dirty="0" smtClean="0">
                <a:latin typeface="Arial" panose="020B0604020202020204" pitchFamily="34" charset="0"/>
              </a:rPr>
              <a:t>.</a:t>
            </a:r>
          </a:p>
          <a:p>
            <a:pPr lvl="0" eaLnBrk="0" latinLnBrk="0" hangingPunct="0"/>
            <a:r>
              <a:rPr kumimoji="0" lang="ko-KR" altLang="en-US" dirty="0" smtClean="0">
                <a:latin typeface="Arial" panose="020B0604020202020204" pitchFamily="34" charset="0"/>
              </a:rPr>
              <a:t>이를 </a:t>
            </a:r>
            <a:r>
              <a:rPr kumimoji="0" lang="ko-KR" altLang="en-US" dirty="0">
                <a:latin typeface="Arial" panose="020B0604020202020204" pitchFamily="34" charset="0"/>
              </a:rPr>
              <a:t>확인하려면 브라우저의 **개발자 도구</a:t>
            </a:r>
            <a:r>
              <a:rPr kumimoji="0" lang="en-US" altLang="ko-KR" dirty="0">
                <a:latin typeface="Arial" panose="020B0604020202020204" pitchFamily="34" charset="0"/>
              </a:rPr>
              <a:t>(F12)**</a:t>
            </a:r>
            <a:r>
              <a:rPr kumimoji="0" lang="ko-KR" altLang="en-US" dirty="0">
                <a:latin typeface="Arial" panose="020B0604020202020204" pitchFamily="34" charset="0"/>
              </a:rPr>
              <a:t>를 열어보면 됩니다</a:t>
            </a:r>
            <a:r>
              <a:rPr kumimoji="0" lang="en-US" altLang="ko-KR" dirty="0" smtClean="0">
                <a:latin typeface="Arial" panose="020B0604020202020204" pitchFamily="34" charset="0"/>
              </a:rPr>
              <a:t>.</a:t>
            </a:r>
          </a:p>
          <a:p>
            <a:pPr lvl="0" eaLnBrk="0" latinLnBrk="0" hangingPunct="0"/>
            <a:r>
              <a:rPr kumimoji="0" lang="ko-KR" altLang="en-US" dirty="0" smtClean="0">
                <a:latin typeface="Arial" panose="020B0604020202020204" pitchFamily="34" charset="0"/>
              </a:rPr>
              <a:t>구조브라우저가 </a:t>
            </a:r>
            <a:r>
              <a:rPr kumimoji="0" lang="ko-KR" altLang="en-US" dirty="0">
                <a:latin typeface="Arial" panose="020B0604020202020204" pitchFamily="34" charset="0"/>
              </a:rPr>
              <a:t>자동으로 </a:t>
            </a:r>
            <a:r>
              <a:rPr kumimoji="0" lang="en-US" altLang="ko-KR" dirty="0">
                <a:latin typeface="Arial" panose="020B0604020202020204" pitchFamily="34" charset="0"/>
              </a:rPr>
              <a:t>table → </a:t>
            </a:r>
            <a:r>
              <a:rPr kumimoji="0" lang="en-US" altLang="ko-KR" dirty="0" err="1">
                <a:latin typeface="Arial" panose="020B0604020202020204" pitchFamily="34" charset="0"/>
              </a:rPr>
              <a:t>thead</a:t>
            </a:r>
            <a:r>
              <a:rPr kumimoji="0" lang="en-US" altLang="ko-KR" dirty="0">
                <a:latin typeface="Arial" panose="020B0604020202020204" pitchFamily="34" charset="0"/>
              </a:rPr>
              <a:t>, </a:t>
            </a:r>
            <a:r>
              <a:rPr kumimoji="0" lang="en-US" altLang="ko-KR" dirty="0" err="1">
                <a:latin typeface="Arial" panose="020B0604020202020204" pitchFamily="34" charset="0"/>
              </a:rPr>
              <a:t>tbody</a:t>
            </a:r>
            <a:r>
              <a:rPr kumimoji="0" lang="en-US" altLang="ko-KR" dirty="0">
                <a:latin typeface="Arial" panose="020B0604020202020204" pitchFamily="34" charset="0"/>
              </a:rPr>
              <a:t>, </a:t>
            </a:r>
            <a:r>
              <a:rPr kumimoji="0" lang="en-US" altLang="ko-KR" dirty="0" err="1">
                <a:latin typeface="Arial" panose="020B0604020202020204" pitchFamily="34" charset="0"/>
              </a:rPr>
              <a:t>tfoot</a:t>
            </a:r>
            <a:r>
              <a:rPr kumimoji="0" lang="en-US" altLang="ko-KR" dirty="0">
                <a:latin typeface="Arial" panose="020B0604020202020204" pitchFamily="34" charset="0"/>
              </a:rPr>
              <a:t> → </a:t>
            </a:r>
            <a:r>
              <a:rPr kumimoji="0" lang="en-US" altLang="ko-KR" dirty="0" err="1">
                <a:latin typeface="Arial" panose="020B0604020202020204" pitchFamily="34" charset="0"/>
              </a:rPr>
              <a:t>tr</a:t>
            </a:r>
            <a:r>
              <a:rPr kumimoji="0" lang="en-US" altLang="ko-KR" dirty="0">
                <a:latin typeface="Arial" panose="020B0604020202020204" pitchFamily="34" charset="0"/>
              </a:rPr>
              <a:t> </a:t>
            </a:r>
            <a:r>
              <a:rPr kumimoji="0" lang="ko-KR" altLang="en-US" dirty="0">
                <a:latin typeface="Arial" panose="020B0604020202020204" pitchFamily="34" charset="0"/>
              </a:rPr>
              <a:t>구조로 변환합니다</a:t>
            </a:r>
            <a:r>
              <a:rPr kumimoji="0" lang="en-US" altLang="ko-KR" dirty="0" smtClean="0">
                <a:latin typeface="Arial" panose="020B0604020202020204" pitchFamily="34" charset="0"/>
              </a:rPr>
              <a:t>.</a:t>
            </a:r>
          </a:p>
          <a:p>
            <a:pPr lvl="0" eaLnBrk="0" latinLnBrk="0" hangingPunct="0"/>
            <a:r>
              <a:rPr kumimoji="0" lang="ko-KR" altLang="en-US" dirty="0" smtClean="0">
                <a:latin typeface="Arial" panose="020B0604020202020204" pitchFamily="34" charset="0"/>
              </a:rPr>
              <a:t>즉</a:t>
            </a:r>
            <a:r>
              <a:rPr kumimoji="0" lang="en-US" altLang="ko-KR" dirty="0">
                <a:latin typeface="Arial" panose="020B0604020202020204" pitchFamily="34" charset="0"/>
              </a:rPr>
              <a:t>, &lt;table&gt; </a:t>
            </a:r>
            <a:r>
              <a:rPr kumimoji="0" lang="ko-KR" altLang="en-US" dirty="0">
                <a:latin typeface="Arial" panose="020B0604020202020204" pitchFamily="34" charset="0"/>
              </a:rPr>
              <a:t>바로 밑에 </a:t>
            </a:r>
            <a:r>
              <a:rPr kumimoji="0" lang="en-US" altLang="ko-KR" dirty="0">
                <a:latin typeface="Arial" panose="020B0604020202020204" pitchFamily="34" charset="0"/>
              </a:rPr>
              <a:t>&lt;</a:t>
            </a:r>
            <a:r>
              <a:rPr kumimoji="0" lang="en-US" altLang="ko-KR" dirty="0" err="1">
                <a:latin typeface="Arial" panose="020B0604020202020204" pitchFamily="34" charset="0"/>
              </a:rPr>
              <a:t>tr</a:t>
            </a:r>
            <a:r>
              <a:rPr kumimoji="0" lang="en-US" altLang="ko-KR" dirty="0">
                <a:latin typeface="Arial" panose="020B0604020202020204" pitchFamily="34" charset="0"/>
              </a:rPr>
              <a:t>&gt;</a:t>
            </a:r>
            <a:r>
              <a:rPr kumimoji="0" lang="ko-KR" altLang="en-US" dirty="0">
                <a:latin typeface="Arial" panose="020B0604020202020204" pitchFamily="34" charset="0"/>
              </a:rPr>
              <a:t>가 오는 구조는 자동으로 변경됩니다</a:t>
            </a:r>
            <a:r>
              <a:rPr kumimoji="0" lang="en-US" altLang="ko-KR" dirty="0" smtClean="0">
                <a:latin typeface="Arial" panose="020B0604020202020204" pitchFamily="34" charset="0"/>
              </a:rPr>
              <a:t>.</a:t>
            </a:r>
          </a:p>
          <a:p>
            <a:pPr lvl="0" eaLnBrk="0" latinLnBrk="0" hangingPunct="0"/>
            <a:r>
              <a:rPr kumimoji="0" lang="en-US" altLang="ko-KR" dirty="0" smtClean="0">
                <a:latin typeface="Arial" panose="020B0604020202020204" pitchFamily="34" charset="0"/>
              </a:rPr>
              <a:t>CSS</a:t>
            </a:r>
            <a:r>
              <a:rPr kumimoji="0" lang="ko-KR" altLang="en-US" dirty="0">
                <a:latin typeface="Arial" panose="020B0604020202020204" pitchFamily="34" charset="0"/>
              </a:rPr>
              <a:t>의 영향</a:t>
            </a:r>
            <a:r>
              <a:rPr kumimoji="0" lang="en-US" altLang="ko-KR" dirty="0">
                <a:latin typeface="Arial" panose="020B0604020202020204" pitchFamily="34" charset="0"/>
              </a:rPr>
              <a:t>CSS</a:t>
            </a:r>
            <a:r>
              <a:rPr kumimoji="0" lang="ko-KR" altLang="en-US" dirty="0">
                <a:latin typeface="Arial" panose="020B0604020202020204" pitchFamily="34" charset="0"/>
              </a:rPr>
              <a:t>로 테이블을 </a:t>
            </a:r>
            <a:r>
              <a:rPr kumimoji="0" lang="ko-KR" altLang="en-US" dirty="0" err="1">
                <a:latin typeface="Arial" panose="020B0604020202020204" pitchFamily="34" charset="0"/>
              </a:rPr>
              <a:t>스타일링할</a:t>
            </a:r>
            <a:r>
              <a:rPr kumimoji="0" lang="ko-KR" altLang="en-US" dirty="0">
                <a:latin typeface="Arial" panose="020B0604020202020204" pitchFamily="34" charset="0"/>
              </a:rPr>
              <a:t> 때</a:t>
            </a:r>
            <a:r>
              <a:rPr kumimoji="0" lang="en-US" altLang="ko-KR" dirty="0" smtClean="0">
                <a:latin typeface="Arial" panose="020B0604020202020204" pitchFamily="34" charset="0"/>
              </a:rPr>
              <a:t>,</a:t>
            </a:r>
          </a:p>
          <a:p>
            <a:pPr lvl="0" eaLnBrk="0" latinLnBrk="0" hangingPunct="0"/>
            <a:r>
              <a:rPr kumimoji="0" lang="en-US" altLang="ko-KR" dirty="0" smtClean="0">
                <a:latin typeface="Arial" panose="020B0604020202020204" pitchFamily="34" charset="0"/>
              </a:rPr>
              <a:t> </a:t>
            </a:r>
            <a:r>
              <a:rPr kumimoji="0" lang="ko-KR" altLang="en-US" dirty="0">
                <a:latin typeface="Arial" panose="020B0604020202020204" pitchFamily="34" charset="0"/>
              </a:rPr>
              <a:t>본인이 작성한 구조대로 동작하지 않을 수 있습니다</a:t>
            </a:r>
            <a:r>
              <a:rPr kumimoji="0" lang="en-US" altLang="ko-KR" dirty="0" smtClean="0">
                <a:latin typeface="Arial" panose="020B0604020202020204" pitchFamily="34" charset="0"/>
              </a:rPr>
              <a:t>.</a:t>
            </a:r>
          </a:p>
          <a:p>
            <a:pPr lvl="0" eaLnBrk="0" latinLnBrk="0" hangingPunct="0"/>
            <a:r>
              <a:rPr kumimoji="0" lang="ko-KR" altLang="en-US" dirty="0" smtClean="0">
                <a:latin typeface="Arial" panose="020B0604020202020204" pitchFamily="34" charset="0"/>
              </a:rPr>
              <a:t>브라우저가 </a:t>
            </a:r>
            <a:r>
              <a:rPr kumimoji="0" lang="ko-KR" altLang="en-US" dirty="0">
                <a:latin typeface="Arial" panose="020B0604020202020204" pitchFamily="34" charset="0"/>
              </a:rPr>
              <a:t>자동으로 생성한 </a:t>
            </a:r>
            <a:r>
              <a:rPr kumimoji="0" lang="en-US" altLang="ko-KR" dirty="0">
                <a:latin typeface="Arial" panose="020B0604020202020204" pitchFamily="34" charset="0"/>
              </a:rPr>
              <a:t>&lt;</a:t>
            </a:r>
            <a:r>
              <a:rPr kumimoji="0" lang="en-US" altLang="ko-KR" dirty="0" err="1">
                <a:latin typeface="Arial" panose="020B0604020202020204" pitchFamily="34" charset="0"/>
              </a:rPr>
              <a:t>thead</a:t>
            </a:r>
            <a:r>
              <a:rPr kumimoji="0" lang="en-US" altLang="ko-KR" dirty="0">
                <a:latin typeface="Arial" panose="020B0604020202020204" pitchFamily="34" charset="0"/>
              </a:rPr>
              <a:t>&gt;, &lt;</a:t>
            </a:r>
            <a:r>
              <a:rPr kumimoji="0" lang="en-US" altLang="ko-KR" dirty="0" err="1">
                <a:latin typeface="Arial" panose="020B0604020202020204" pitchFamily="34" charset="0"/>
              </a:rPr>
              <a:t>tbody</a:t>
            </a:r>
            <a:r>
              <a:rPr kumimoji="0" lang="en-US" altLang="ko-KR" dirty="0">
                <a:latin typeface="Arial" panose="020B0604020202020204" pitchFamily="34" charset="0"/>
              </a:rPr>
              <a:t>&gt;, &lt;</a:t>
            </a:r>
            <a:r>
              <a:rPr kumimoji="0" lang="en-US" altLang="ko-KR" dirty="0" err="1">
                <a:latin typeface="Arial" panose="020B0604020202020204" pitchFamily="34" charset="0"/>
              </a:rPr>
              <a:t>tfoot</a:t>
            </a:r>
            <a:r>
              <a:rPr kumimoji="0" lang="en-US" altLang="ko-KR" dirty="0">
                <a:latin typeface="Arial" panose="020B0604020202020204" pitchFamily="34" charset="0"/>
              </a:rPr>
              <a:t>&gt; </a:t>
            </a:r>
            <a:r>
              <a:rPr kumimoji="0" lang="ko-KR" altLang="en-US" dirty="0">
                <a:latin typeface="Arial" panose="020B0604020202020204" pitchFamily="34" charset="0"/>
              </a:rPr>
              <a:t>때문에 </a:t>
            </a:r>
            <a:r>
              <a:rPr kumimoji="0" lang="ko-KR" altLang="en-US" dirty="0" smtClean="0">
                <a:latin typeface="Arial" panose="020B0604020202020204" pitchFamily="34" charset="0"/>
              </a:rPr>
              <a:t>예상과</a:t>
            </a:r>
            <a:endParaRPr kumimoji="0" lang="en-US" altLang="ko-KR" dirty="0" smtClean="0">
              <a:latin typeface="Arial" panose="020B0604020202020204" pitchFamily="34" charset="0"/>
            </a:endParaRPr>
          </a:p>
          <a:p>
            <a:pPr lvl="0" eaLnBrk="0" latinLnBrk="0" hangingPunct="0"/>
            <a:r>
              <a:rPr kumimoji="0" lang="ko-KR" altLang="en-US" dirty="0" smtClean="0">
                <a:latin typeface="Arial" panose="020B0604020202020204" pitchFamily="34" charset="0"/>
              </a:rPr>
              <a:t> </a:t>
            </a:r>
            <a:r>
              <a:rPr kumimoji="0" lang="ko-KR" altLang="en-US" dirty="0">
                <a:latin typeface="Arial" panose="020B0604020202020204" pitchFamily="34" charset="0"/>
              </a:rPr>
              <a:t>다른 </a:t>
            </a:r>
            <a:r>
              <a:rPr kumimoji="0" lang="en-US" altLang="ko-KR" dirty="0">
                <a:latin typeface="Arial" panose="020B0604020202020204" pitchFamily="34" charset="0"/>
              </a:rPr>
              <a:t>CSS </a:t>
            </a:r>
            <a:r>
              <a:rPr kumimoji="0" lang="ko-KR" altLang="en-US" dirty="0">
                <a:latin typeface="Arial" panose="020B0604020202020204" pitchFamily="34" charset="0"/>
              </a:rPr>
              <a:t>적용이 발생할 수 있습니다</a:t>
            </a:r>
            <a:r>
              <a:rPr kumimoji="0" lang="en-US" altLang="ko-KR" dirty="0">
                <a:latin typeface="Arial" panose="020B0604020202020204" pitchFamily="34" charset="0"/>
              </a:rPr>
              <a:t>.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4726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7698</TotalTime>
  <Words>173</Words>
  <Application>Microsoft Office PowerPoint</Application>
  <PresentationFormat>화면 슬라이드 쇼(4:3)</PresentationFormat>
  <Paragraphs>56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HY견명조</vt:lpstr>
      <vt:lpstr>굴림</vt:lpstr>
      <vt:lpstr>나눔고딕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한빛가족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tj</cp:lastModifiedBy>
  <cp:revision>447</cp:revision>
  <dcterms:created xsi:type="dcterms:W3CDTF">2012-08-06T11:28:05Z</dcterms:created>
  <dcterms:modified xsi:type="dcterms:W3CDTF">2024-12-18T01:26:07Z</dcterms:modified>
</cp:coreProperties>
</file>