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71" r:id="rId3"/>
    <p:sldId id="500" r:id="rId4"/>
    <p:sldId id="501" r:id="rId5"/>
    <p:sldId id="502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03" r:id="rId15"/>
    <p:sldId id="554" r:id="rId16"/>
    <p:sldId id="555" r:id="rId17"/>
    <p:sldId id="573" r:id="rId18"/>
    <p:sldId id="504" r:id="rId19"/>
    <p:sldId id="576" r:id="rId20"/>
    <p:sldId id="556" r:id="rId21"/>
    <p:sldId id="505" r:id="rId22"/>
    <p:sldId id="506" r:id="rId23"/>
    <p:sldId id="577" r:id="rId24"/>
    <p:sldId id="558" r:id="rId25"/>
    <p:sldId id="574" r:id="rId26"/>
    <p:sldId id="508" r:id="rId27"/>
    <p:sldId id="575" r:id="rId28"/>
    <p:sldId id="510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6"/>
    <a:srgbClr val="FF4C00"/>
    <a:srgbClr val="E84275"/>
    <a:srgbClr val="CDF1FF"/>
    <a:srgbClr val="97E1FF"/>
    <a:srgbClr val="5BD0FF"/>
    <a:srgbClr val="29C2FF"/>
    <a:srgbClr val="11BBFF"/>
    <a:srgbClr val="21C0FF"/>
    <a:srgbClr val="A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81680" autoAdjust="0"/>
  </p:normalViewPr>
  <p:slideViewPr>
    <p:cSldViewPr>
      <p:cViewPr>
        <p:scale>
          <a:sx n="75" d="100"/>
          <a:sy n="75" d="100"/>
        </p:scale>
        <p:origin x="-72" y="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 베이스에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플러스 같은 질의 분석기를 이용해서 </a:t>
            </a:r>
            <a:r>
              <a:rPr lang="en-US" altLang="ko-KR" dirty="0" smtClean="0"/>
              <a:t>insert</a:t>
            </a:r>
            <a:r>
              <a:rPr lang="en-US" altLang="ko-KR" baseline="0" dirty="0" smtClean="0"/>
              <a:t>, update, select</a:t>
            </a:r>
            <a:r>
              <a:rPr lang="ko-KR" altLang="en-US" baseline="0" dirty="0" smtClean="0"/>
              <a:t>를 해왔다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작업들을 자바 코드에서 할 수 있도록 도와 주는 자바 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JDBC</a:t>
            </a:r>
            <a:r>
              <a:rPr lang="ko-KR" altLang="en-US" baseline="0" dirty="0" smtClean="0"/>
              <a:t>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4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데이터베이스에서 사용되는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몰라도 인터페이스에 정의 되어 있는 인터페이스를 이용해서 </a:t>
            </a:r>
            <a:r>
              <a:rPr lang="ko-KR" altLang="en-US" dirty="0" err="1" smtClean="0"/>
              <a:t>모든데이터베이스에</a:t>
            </a:r>
            <a:r>
              <a:rPr lang="ko-KR" altLang="en-US" dirty="0" smtClean="0"/>
              <a:t> 접근할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8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4738413" cy="234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64704"/>
            <a:ext cx="2952381" cy="2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922240" y="6309320"/>
            <a:ext cx="31582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2013-2015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Just Java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F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8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2017-10-24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8" r:id="rId4"/>
    <p:sldLayoutId id="2147483679" r:id="rId5"/>
    <p:sldLayoutId id="2147483680" r:id="rId6"/>
    <p:sldLayoutId id="2147483686" r:id="rId7"/>
    <p:sldLayoutId id="2147483685" r:id="rId8"/>
    <p:sldLayoutId id="2147483690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323528" y="5589240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ko-KR" sz="2800" b="1" dirty="0" smtClean="0">
                <a:solidFill>
                  <a:schemeClr val="bg1"/>
                </a:solidFill>
              </a:rPr>
              <a:t>Chapter 10. </a:t>
            </a:r>
            <a:r>
              <a:rPr lang="ko-KR" altLang="en-US" sz="2800" b="1" dirty="0">
                <a:solidFill>
                  <a:schemeClr val="bg1"/>
                </a:solidFill>
              </a:rPr>
              <a:t>데이터베이스 프로그래밍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폴더에 복사해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0483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0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63817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257550"/>
            <a:ext cx="2981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3933056"/>
            <a:ext cx="3495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99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3695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2656"/>
            <a:ext cx="25336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2" y="1556792"/>
            <a:ext cx="34099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31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 format a25</a:t>
            </a:r>
          </a:p>
          <a:p>
            <a:r>
              <a:rPr lang="en-US" altLang="ko-KR" dirty="0" smtClean="0"/>
              <a:t>Set </a:t>
            </a:r>
            <a:r>
              <a:rPr lang="en-US" altLang="ko-KR" dirty="0" err="1" smtClean="0"/>
              <a:t>linesize</a:t>
            </a:r>
            <a:r>
              <a:rPr lang="en-US" altLang="ko-KR" dirty="0" smtClean="0"/>
              <a:t> 150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7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52452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solidFill>
                  <a:srgbClr val="00A4E6"/>
                </a:solidFill>
              </a:rPr>
              <a:t>[</a:t>
            </a:r>
            <a:r>
              <a:rPr lang="ko-KR" altLang="en-US" sz="1200" dirty="0" smtClean="0">
                <a:solidFill>
                  <a:srgbClr val="00A4E6"/>
                </a:solidFill>
              </a:rPr>
              <a:t>클래스 </a:t>
            </a:r>
            <a:r>
              <a:rPr lang="ko-KR" altLang="en-US" sz="1200" dirty="0">
                <a:solidFill>
                  <a:srgbClr val="00A4E6"/>
                </a:solidFill>
              </a:rPr>
              <a:t>패스의 </a:t>
            </a:r>
            <a:r>
              <a:rPr lang="ko-KR" altLang="en-US" sz="1200" dirty="0" smtClean="0">
                <a:solidFill>
                  <a:srgbClr val="00A4E6"/>
                </a:solidFill>
              </a:rPr>
              <a:t>관리법</a:t>
            </a:r>
            <a:r>
              <a:rPr lang="en-US" altLang="ko-KR" sz="1200" dirty="0" smtClean="0">
                <a:solidFill>
                  <a:srgbClr val="00A4E6"/>
                </a:solidFill>
              </a:rPr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0" dirty="0"/>
              <a:t>[java </a:t>
            </a:r>
            <a:r>
              <a:rPr lang="ko-KR" altLang="en-US" sz="1200" b="0" dirty="0"/>
              <a:t>설치 디렉터리</a:t>
            </a:r>
            <a:r>
              <a:rPr lang="en-US" altLang="ko-KR" sz="1200" b="0" dirty="0"/>
              <a:t>\jre8\lib\</a:t>
            </a:r>
            <a:r>
              <a:rPr lang="en-US" altLang="ko-KR" sz="1200" b="0" dirty="0" err="1"/>
              <a:t>ext</a:t>
            </a:r>
            <a:r>
              <a:rPr lang="en-US" altLang="ko-KR" sz="1200" b="0" dirty="0"/>
              <a:t>]</a:t>
            </a:r>
            <a:r>
              <a:rPr lang="ko-KR" altLang="en-US" sz="1200" b="0" dirty="0"/>
              <a:t>에 라이브러리를 복사하는 </a:t>
            </a:r>
            <a:r>
              <a:rPr lang="ko-KR" altLang="en-US" sz="1200" b="0" dirty="0" smtClean="0"/>
              <a:t>방법</a:t>
            </a:r>
            <a:endParaRPr lang="en-US" altLang="ko-KR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0" dirty="0"/>
              <a:t>운영체제의 환경 변수에 </a:t>
            </a:r>
            <a:r>
              <a:rPr lang="en-US" altLang="ko-KR" sz="1200" b="0" dirty="0"/>
              <a:t>CLASSPATH</a:t>
            </a:r>
            <a:r>
              <a:rPr lang="ko-KR" altLang="en-US" sz="1200" b="0" dirty="0"/>
              <a:t>를 설정하는 </a:t>
            </a:r>
            <a:r>
              <a:rPr lang="ko-KR" altLang="en-US" sz="1200" b="0" dirty="0" smtClean="0"/>
              <a:t>방법</a:t>
            </a:r>
            <a:endParaRPr lang="en-US" altLang="ko-KR" sz="1200" b="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0" dirty="0" err="1"/>
              <a:t>이클립스</a:t>
            </a:r>
            <a:r>
              <a:rPr lang="ko-KR" altLang="en-US" sz="1200" b="0" dirty="0"/>
              <a:t> 프로젝트 속성에 </a:t>
            </a:r>
            <a:r>
              <a:rPr lang="ko-KR" altLang="en-US" sz="1200" b="0" dirty="0" err="1"/>
              <a:t>빌드</a:t>
            </a:r>
            <a:r>
              <a:rPr lang="ko-KR" altLang="en-US" sz="1200" b="0" dirty="0"/>
              <a:t> 경로를 추가하는 방법</a:t>
            </a:r>
            <a:endParaRPr lang="en-US" altLang="ko-KR" sz="1200" dirty="0">
              <a:solidFill>
                <a:srgbClr val="00A4E6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>
                <a:latin typeface="HelveticaNeue-Medium"/>
              </a:rPr>
              <a:t>JDBC</a:t>
            </a:r>
            <a:r>
              <a:rPr lang="ko-KR" altLang="en-US" dirty="0">
                <a:latin typeface="HelveticaNeue-Medium"/>
              </a:rPr>
              <a:t>의 설치 및 연결 </a:t>
            </a:r>
            <a:r>
              <a:rPr lang="ko-KR" altLang="en-US" dirty="0" smtClean="0">
                <a:latin typeface="HelveticaNeue-Medium"/>
              </a:rPr>
              <a:t>설정 </a:t>
            </a:r>
            <a:r>
              <a:rPr lang="en-US" altLang="ko-KR" dirty="0" smtClean="0">
                <a:latin typeface="HelveticaNeue-Medium"/>
              </a:rPr>
              <a:t>: </a:t>
            </a:r>
            <a:r>
              <a:rPr lang="ko-KR" altLang="en-US" dirty="0">
                <a:latin typeface="HelveticaNeue-Medium"/>
              </a:rPr>
              <a:t>클래스 패스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자바 </a:t>
            </a:r>
            <a:r>
              <a:rPr lang="ko-KR" altLang="en-US" sz="1200" b="0" dirty="0" err="1"/>
              <a:t>가상머신은</a:t>
            </a:r>
            <a:r>
              <a:rPr lang="ko-KR" altLang="en-US" sz="1200" b="0" dirty="0"/>
              <a:t> 프로그램을 실행할 때 이런 클래스 라이브러리의 경로 정보를 </a:t>
            </a:r>
            <a:r>
              <a:rPr lang="ko-KR" altLang="en-US" sz="1200" b="0" dirty="0" smtClean="0"/>
              <a:t>바탕으로 해당 </a:t>
            </a:r>
            <a:r>
              <a:rPr lang="ko-KR" altLang="en-US" sz="1200" b="0" dirty="0"/>
              <a:t>라이브러리를 참조하는데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이것을 클래스 패스</a:t>
            </a:r>
            <a:r>
              <a:rPr lang="en-US" altLang="ko-KR" sz="1200" b="0" dirty="0"/>
              <a:t>Class Path</a:t>
            </a:r>
            <a:r>
              <a:rPr lang="ko-KR" altLang="en-US" sz="1200" b="0" dirty="0"/>
              <a:t>라고 한다</a:t>
            </a:r>
            <a:r>
              <a:rPr lang="en-US" altLang="ko-KR" sz="12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3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>
                <a:latin typeface="HelveticaNeue-Medium"/>
              </a:rPr>
              <a:t>JDBC </a:t>
            </a:r>
            <a:r>
              <a:rPr lang="ko-KR" altLang="en-US" dirty="0">
                <a:latin typeface="HelveticaNeue-Medium"/>
              </a:rPr>
              <a:t>프로그램 개발 절차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55" y="1781324"/>
            <a:ext cx="6008890" cy="500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44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>
                <a:latin typeface="HelveticaNeue-Medium"/>
              </a:rPr>
              <a:t>JDBC </a:t>
            </a:r>
            <a:r>
              <a:rPr lang="ko-KR" altLang="en-US" dirty="0">
                <a:latin typeface="HelveticaNeue-Medium"/>
              </a:rPr>
              <a:t>프로그램 개발 </a:t>
            </a:r>
            <a:r>
              <a:rPr lang="ko-KR" altLang="en-US" dirty="0" smtClean="0">
                <a:latin typeface="HelveticaNeue-Medium"/>
              </a:rPr>
              <a:t>절차 </a:t>
            </a:r>
            <a:endParaRPr lang="en-US" altLang="ko-KR" dirty="0">
              <a:latin typeface="HelveticaNeue-Medium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A4E6"/>
                </a:solidFill>
                <a:latin typeface="HelveticaNeue-Medium"/>
              </a:rPr>
              <a:t>1</a:t>
            </a:r>
            <a:r>
              <a:rPr lang="ko-KR" altLang="en-US" sz="1400" dirty="0">
                <a:solidFill>
                  <a:srgbClr val="00A4E6"/>
                </a:solidFill>
                <a:latin typeface="HelveticaNeue-Medium"/>
              </a:rPr>
              <a:t>단계 </a:t>
            </a:r>
            <a:r>
              <a:rPr lang="en-US" altLang="ko-KR" sz="1400" dirty="0">
                <a:solidFill>
                  <a:srgbClr val="00A4E6"/>
                </a:solidFill>
                <a:latin typeface="HelveticaNeue-Medium"/>
              </a:rPr>
              <a:t>: JDBC </a:t>
            </a:r>
            <a:r>
              <a:rPr lang="ko-KR" altLang="en-US" sz="1400" dirty="0">
                <a:solidFill>
                  <a:srgbClr val="00A4E6"/>
                </a:solidFill>
                <a:latin typeface="HelveticaNeue-Medium"/>
              </a:rPr>
              <a:t>드라이버 로드</a:t>
            </a:r>
            <a:endParaRPr lang="en-US" altLang="ko-KR" sz="1400" dirty="0" smtClean="0">
              <a:solidFill>
                <a:srgbClr val="00A4E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66454"/>
            <a:ext cx="8162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2710768"/>
            <a:ext cx="82089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kumimoji="0" lang="en-US" altLang="ko-KR" sz="1400" dirty="0" smtClean="0">
                <a:solidFill>
                  <a:srgbClr val="00A4E6"/>
                </a:solidFill>
                <a:latin typeface="HelveticaNeue-Medium"/>
              </a:rPr>
              <a:t>2</a:t>
            </a:r>
            <a:r>
              <a:rPr kumimoji="0" lang="ko-KR" altLang="en-US" sz="1400" dirty="0" smtClean="0">
                <a:solidFill>
                  <a:srgbClr val="00A4E6"/>
                </a:solidFill>
                <a:latin typeface="HelveticaNeue-Medium"/>
              </a:rPr>
              <a:t>단계 </a:t>
            </a:r>
            <a:r>
              <a:rPr kumimoji="0" lang="en-US" altLang="ko-KR" sz="1400" dirty="0">
                <a:solidFill>
                  <a:srgbClr val="00A4E6"/>
                </a:solidFill>
                <a:latin typeface="HelveticaNeue-Medium"/>
              </a:rPr>
              <a:t>: </a:t>
            </a:r>
            <a:r>
              <a:rPr kumimoji="0" lang="ko-KR" altLang="en-US" sz="1400" dirty="0">
                <a:solidFill>
                  <a:srgbClr val="00A4E6"/>
                </a:solidFill>
                <a:latin typeface="HelveticaNeue-Medium"/>
              </a:rPr>
              <a:t>데이터베이스 </a:t>
            </a:r>
            <a:r>
              <a:rPr kumimoji="0" lang="ko-KR" altLang="en-US" sz="1400" dirty="0" smtClean="0">
                <a:solidFill>
                  <a:srgbClr val="00A4E6"/>
                </a:solidFill>
                <a:latin typeface="HelveticaNeue-Medium"/>
              </a:rPr>
              <a:t>연결</a:t>
            </a:r>
            <a:endParaRPr kumimoji="0" lang="en-US" altLang="ko-KR" sz="1400" dirty="0" smtClean="0">
              <a:solidFill>
                <a:srgbClr val="00A4E6"/>
              </a:solidFill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▶ JDBC URL</a:t>
            </a:r>
            <a:endParaRPr kumimoji="0" lang="ko-KR" altLang="en-US" sz="1200" dirty="0">
              <a:latin typeface="HelveticaNeue-Medium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08524"/>
            <a:ext cx="7915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428604"/>
            <a:ext cx="7915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5229200"/>
            <a:ext cx="82089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/>
              <a:t>①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 </a:t>
            </a:r>
            <a:r>
              <a:rPr lang="en-US" altLang="ko-KR" sz="1200" dirty="0"/>
              <a:t>: </a:t>
            </a:r>
            <a:r>
              <a:rPr lang="en-US" altLang="ko-KR" sz="1200" b="0" dirty="0"/>
              <a:t>MySQL </a:t>
            </a:r>
            <a:r>
              <a:rPr lang="ko-KR" altLang="en-US" sz="1200" b="0" dirty="0"/>
              <a:t>데이터베이스가 설치된 컴퓨터의 </a:t>
            </a:r>
            <a:r>
              <a:rPr lang="en-US" altLang="ko-KR" sz="1200" b="0" dirty="0"/>
              <a:t>IP </a:t>
            </a:r>
            <a:r>
              <a:rPr lang="ko-KR" altLang="en-US" sz="1200" b="0" dirty="0"/>
              <a:t>주소 또는 도메인 이름이다</a:t>
            </a:r>
            <a:r>
              <a:rPr lang="en-US" altLang="ko-KR" sz="1200" b="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② </a:t>
            </a:r>
            <a:r>
              <a:rPr lang="ko-KR" altLang="en-US" sz="1200" dirty="0"/>
              <a:t>스키마 </a:t>
            </a:r>
            <a:r>
              <a:rPr lang="en-US" altLang="ko-KR" sz="1200" dirty="0"/>
              <a:t>: </a:t>
            </a:r>
            <a:r>
              <a:rPr lang="ko-KR" altLang="en-US" sz="1200" b="0" dirty="0"/>
              <a:t>데이터베이스에서 생성한 스키마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데이터베이스</a:t>
            </a:r>
            <a:r>
              <a:rPr lang="en-US" altLang="ko-KR" sz="1200" b="0" dirty="0"/>
              <a:t>) </a:t>
            </a:r>
            <a:r>
              <a:rPr lang="ko-KR" altLang="en-US" sz="1200" b="0" dirty="0"/>
              <a:t>이름이다</a:t>
            </a:r>
            <a:r>
              <a:rPr lang="en-US" altLang="ko-KR" sz="1200" b="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③ PORT : </a:t>
            </a:r>
            <a:r>
              <a:rPr lang="ko-KR" altLang="en-US" sz="1200" b="0" dirty="0"/>
              <a:t>기본 </a:t>
            </a:r>
            <a:r>
              <a:rPr lang="ko-KR" altLang="en-US" sz="1200" b="0" dirty="0" err="1"/>
              <a:t>설정값인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3306 </a:t>
            </a:r>
            <a:r>
              <a:rPr lang="ko-KR" altLang="en-US" sz="1200" b="0" dirty="0"/>
              <a:t>포트를 사용할 때는 생략할 수 있다</a:t>
            </a:r>
            <a:r>
              <a:rPr lang="en-US" altLang="ko-KR" sz="1200" b="0" dirty="0"/>
              <a:t>.</a:t>
            </a:r>
            <a:endParaRPr kumimoji="0" lang="ko-KR" altLang="en-US" sz="1200" dirty="0">
              <a:latin typeface="HelveticaNeue-Medium"/>
            </a:endParaRPr>
          </a:p>
        </p:txBody>
      </p:sp>
    </p:spTree>
    <p:extLst>
      <p:ext uri="{BB962C8B-B14F-4D97-AF65-F5344CB8AC3E}">
        <p14:creationId xmlns:p14="http://schemas.microsoft.com/office/powerpoint/2010/main" val="423604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0525"/>
            <a:ext cx="4619625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0055"/>
            <a:ext cx="3672408" cy="544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1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519499"/>
            <a:ext cx="79152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>
                <a:latin typeface="HelveticaNeue-Medium"/>
              </a:rPr>
              <a:t>JDBC </a:t>
            </a:r>
            <a:r>
              <a:rPr lang="ko-KR" altLang="en-US" dirty="0">
                <a:latin typeface="HelveticaNeue-Medium"/>
              </a:rPr>
              <a:t>프로그램 개발 </a:t>
            </a:r>
            <a:r>
              <a:rPr lang="ko-KR" altLang="en-US" dirty="0" smtClean="0">
                <a:latin typeface="HelveticaNeue-Medium"/>
              </a:rPr>
              <a:t>절차 </a:t>
            </a:r>
            <a:endParaRPr lang="en-US" altLang="ko-KR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solidFill>
                  <a:srgbClr val="00A4E6"/>
                </a:solidFill>
                <a:latin typeface="HelveticaNeue-Medium"/>
              </a:rPr>
              <a:t>2</a:t>
            </a:r>
            <a:r>
              <a:rPr lang="ko-KR" altLang="en-US" sz="1400" dirty="0">
                <a:solidFill>
                  <a:srgbClr val="00A4E6"/>
                </a:solidFill>
                <a:latin typeface="HelveticaNeue-Medium"/>
              </a:rPr>
              <a:t>단계 </a:t>
            </a:r>
            <a:r>
              <a:rPr lang="en-US" altLang="ko-KR" sz="1400" dirty="0">
                <a:solidFill>
                  <a:srgbClr val="00A4E6"/>
                </a:solidFill>
                <a:latin typeface="HelveticaNeue-Medium"/>
              </a:rPr>
              <a:t>: </a:t>
            </a:r>
            <a:r>
              <a:rPr lang="ko-KR" altLang="en-US" sz="1400" dirty="0">
                <a:solidFill>
                  <a:srgbClr val="00A4E6"/>
                </a:solidFill>
                <a:latin typeface="HelveticaNeue-Medium"/>
              </a:rPr>
              <a:t>데이터베이스 연결</a:t>
            </a:r>
            <a:endParaRPr lang="en-US" altLang="ko-KR" sz="1400" dirty="0">
              <a:solidFill>
                <a:srgbClr val="00A4E6"/>
              </a:solidFill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▶ Connection </a:t>
            </a:r>
            <a:r>
              <a:rPr lang="ko-KR" altLang="en-US" sz="1200" dirty="0"/>
              <a:t>클래스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레퍼런스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얻기</a:t>
            </a:r>
            <a:endParaRPr lang="en-US" altLang="ko-KR" sz="12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1200" b="0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200" b="0" dirty="0" smtClean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dirty="0">
                <a:latin typeface="HelveticaNeue-Medium"/>
              </a:rPr>
              <a:t>① </a:t>
            </a:r>
            <a:r>
              <a:rPr lang="en-US" altLang="ko-KR" sz="1200" dirty="0">
                <a:latin typeface="HelveticaNeue-Medium"/>
              </a:rPr>
              <a:t>JDBC_URL : </a:t>
            </a:r>
            <a:r>
              <a:rPr lang="ko-KR" altLang="en-US" sz="1200" b="0" dirty="0">
                <a:latin typeface="HelveticaNeue-Medium"/>
              </a:rPr>
              <a:t>해당 데이터베이스에 맞게 미리 정의한 문자열이다</a:t>
            </a:r>
            <a:r>
              <a:rPr lang="en-US" altLang="ko-KR" sz="1200" b="0" dirty="0">
                <a:latin typeface="HelveticaNeue-Medium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>
                <a:latin typeface="HelveticaNeue-Medium"/>
              </a:rPr>
              <a:t>② </a:t>
            </a:r>
            <a:r>
              <a:rPr lang="ko-KR" altLang="en-US" sz="1200" dirty="0">
                <a:latin typeface="HelveticaNeue-Medium"/>
              </a:rPr>
              <a:t>아이디와 비밀번호 </a:t>
            </a:r>
            <a:r>
              <a:rPr lang="en-US" altLang="ko-KR" sz="1200" dirty="0">
                <a:latin typeface="HelveticaNeue-Medium"/>
              </a:rPr>
              <a:t>: </a:t>
            </a:r>
            <a:r>
              <a:rPr lang="ko-KR" altLang="en-US" sz="1200" b="0" dirty="0">
                <a:latin typeface="HelveticaNeue-Medium"/>
              </a:rPr>
              <a:t>시스템에 로그인하는 계정이 아닌 데이터베이스 자체에서 관리하는 </a:t>
            </a:r>
            <a:r>
              <a:rPr lang="ko-KR" altLang="en-US" sz="1200" b="0" dirty="0" smtClean="0">
                <a:latin typeface="HelveticaNeue-Medium"/>
              </a:rPr>
              <a:t>계정</a:t>
            </a:r>
            <a:endParaRPr lang="en-US" altLang="ko-KR" sz="1200" b="0" dirty="0">
              <a:latin typeface="HelveticaNeue-Medium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2710768"/>
            <a:ext cx="82089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0" lang="ko-KR" altLang="en-US" sz="1200" dirty="0">
              <a:latin typeface="HelveticaNeue-Medium"/>
            </a:endParaRPr>
          </a:p>
        </p:txBody>
      </p:sp>
    </p:spTree>
    <p:extLst>
      <p:ext uri="{BB962C8B-B14F-4D97-AF65-F5344CB8AC3E}">
        <p14:creationId xmlns:p14="http://schemas.microsoft.com/office/powerpoint/2010/main" val="146993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6512" y="116632"/>
            <a:ext cx="9155360" cy="4929411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Connection </a:t>
            </a:r>
            <a:r>
              <a:rPr lang="ko-KR" altLang="en-US" sz="2000" dirty="0" smtClean="0"/>
              <a:t>대표 </a:t>
            </a:r>
            <a:r>
              <a:rPr lang="ko-KR" altLang="en-US" sz="2000" dirty="0" err="1" smtClean="0"/>
              <a:t>메소드</a:t>
            </a:r>
            <a:endParaRPr lang="ko-KR" altLang="en-US" sz="2000" dirty="0"/>
          </a:p>
          <a:p>
            <a:r>
              <a:rPr lang="ko-KR" altLang="en-US" sz="2000" dirty="0"/>
              <a:t> </a:t>
            </a:r>
            <a:endParaRPr lang="en-US" altLang="ko-KR" sz="2000" dirty="0" smtClean="0"/>
          </a:p>
          <a:p>
            <a:r>
              <a:rPr lang="ko-KR" altLang="en-US" sz="2000" dirty="0" smtClean="0"/>
              <a:t>①</a:t>
            </a:r>
            <a:r>
              <a:rPr lang="ko-KR" altLang="en-US" sz="2000" dirty="0"/>
              <a:t> </a:t>
            </a:r>
            <a:r>
              <a:rPr lang="en-US" altLang="ko-KR" sz="2000" dirty="0" err="1"/>
              <a:t>createStatement</a:t>
            </a:r>
            <a:r>
              <a:rPr lang="en-US" altLang="ko-KR" sz="2000" dirty="0"/>
              <a:t>()</a:t>
            </a:r>
            <a:endParaRPr lang="ko-KR" altLang="en-US" sz="2000" dirty="0"/>
          </a:p>
          <a:p>
            <a:r>
              <a:rPr lang="en-US" altLang="ko-KR" sz="2000" dirty="0"/>
              <a:t>SQL</a:t>
            </a:r>
            <a:r>
              <a:rPr lang="ko-KR" altLang="en-US" sz="2000" dirty="0"/>
              <a:t>문을 </a:t>
            </a:r>
            <a:r>
              <a:rPr lang="en-US" altLang="ko-KR" sz="2000" dirty="0"/>
              <a:t>Database</a:t>
            </a:r>
            <a:r>
              <a:rPr lang="ko-KR" altLang="en-US" sz="2000" dirty="0"/>
              <a:t>에 전달하기 위한 </a:t>
            </a:r>
            <a:r>
              <a:rPr lang="en-US" altLang="ko-KR" sz="2000" dirty="0"/>
              <a:t>Statement</a:t>
            </a:r>
            <a:r>
              <a:rPr lang="ko-KR" altLang="en-US" sz="2000" dirty="0"/>
              <a:t>객체를 생성한다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 </a:t>
            </a:r>
          </a:p>
          <a:p>
            <a:r>
              <a:rPr lang="ko-KR" altLang="en-US" sz="2000" dirty="0"/>
              <a:t>② </a:t>
            </a:r>
            <a:r>
              <a:rPr lang="en-US" altLang="ko-KR" sz="2000" dirty="0" err="1"/>
              <a:t>prepareStatement</a:t>
            </a:r>
            <a:r>
              <a:rPr lang="en-US" altLang="ko-KR" sz="2000" dirty="0"/>
              <a:t>(String 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r>
              <a:rPr lang="ko-KR" altLang="en-US" sz="2000" dirty="0" err="1"/>
              <a:t>파라미터가</a:t>
            </a:r>
            <a:r>
              <a:rPr lang="ko-KR" altLang="en-US" sz="2000" dirty="0"/>
              <a:t> 포함된 </a:t>
            </a:r>
            <a:r>
              <a:rPr lang="en-US" altLang="ko-KR" sz="2000" dirty="0"/>
              <a:t>SQL</a:t>
            </a:r>
            <a:r>
              <a:rPr lang="ko-KR" altLang="en-US" sz="2000" dirty="0"/>
              <a:t>문을 </a:t>
            </a:r>
            <a:r>
              <a:rPr lang="en-US" altLang="ko-KR" sz="2000" dirty="0"/>
              <a:t>Database</a:t>
            </a:r>
            <a:r>
              <a:rPr lang="ko-KR" altLang="en-US" sz="2000" dirty="0"/>
              <a:t>에 전달하기 위한 </a:t>
            </a:r>
            <a:r>
              <a:rPr lang="en-US" altLang="ko-KR" sz="2000" dirty="0" err="1"/>
              <a:t>PreparedStatement</a:t>
            </a:r>
            <a:r>
              <a:rPr lang="ko-KR" altLang="en-US" sz="2000" dirty="0"/>
              <a:t>객체를 생성한다</a:t>
            </a:r>
            <a:r>
              <a:rPr lang="en-US" altLang="ko-KR" sz="2000" dirty="0"/>
              <a:t>. 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 </a:t>
            </a:r>
          </a:p>
          <a:p>
            <a:r>
              <a:rPr lang="ko-KR" altLang="en-US" sz="2000" dirty="0"/>
              <a:t>③ </a:t>
            </a:r>
            <a:r>
              <a:rPr lang="en-US" altLang="ko-KR" sz="2000" dirty="0" err="1"/>
              <a:t>prepareCall</a:t>
            </a:r>
            <a:r>
              <a:rPr lang="en-US" altLang="ko-KR" sz="2000" dirty="0"/>
              <a:t>(String </a:t>
            </a:r>
            <a:r>
              <a:rPr lang="en-US" altLang="ko-KR" sz="2000" dirty="0" err="1"/>
              <a:t>sql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r>
              <a:rPr lang="ko-KR" altLang="en-US" sz="2000" dirty="0"/>
              <a:t>데이터베이스의 </a:t>
            </a:r>
            <a:r>
              <a:rPr lang="en-US" altLang="ko-KR" sz="2000" dirty="0"/>
              <a:t>Stored Procedure</a:t>
            </a:r>
            <a:r>
              <a:rPr lang="ko-KR" altLang="en-US" sz="2000" dirty="0"/>
              <a:t>를 호출하기 위해 </a:t>
            </a:r>
            <a:r>
              <a:rPr lang="en-US" altLang="ko-KR" sz="2000" dirty="0" err="1"/>
              <a:t>CallableStatement</a:t>
            </a:r>
            <a:r>
              <a:rPr lang="ko-KR" altLang="en-US" sz="2000" dirty="0"/>
              <a:t>객체를 생성한다</a:t>
            </a:r>
            <a:r>
              <a:rPr lang="en-US" altLang="ko-KR" sz="2000" dirty="0"/>
              <a:t>. 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  <a:p>
            <a:r>
              <a:rPr lang="ko-KR" altLang="en-US" sz="2000" dirty="0"/>
              <a:t>④ </a:t>
            </a:r>
            <a:r>
              <a:rPr lang="en-US" altLang="ko-KR" sz="2000" dirty="0"/>
              <a:t>close()</a:t>
            </a:r>
            <a:endParaRPr lang="ko-KR" altLang="en-US" sz="2000" dirty="0"/>
          </a:p>
          <a:p>
            <a:r>
              <a:rPr lang="ko-KR" altLang="en-US" sz="2000" dirty="0"/>
              <a:t>현재의 </a:t>
            </a:r>
            <a:r>
              <a:rPr lang="en-US" altLang="ko-KR" sz="2000" dirty="0"/>
              <a:t>Connection</a:t>
            </a:r>
            <a:r>
              <a:rPr lang="ko-KR" altLang="en-US" sz="2000" dirty="0"/>
              <a:t>객체에 할당된 </a:t>
            </a:r>
            <a:r>
              <a:rPr lang="en-US" altLang="ko-KR" sz="2000" dirty="0"/>
              <a:t>System Resource</a:t>
            </a:r>
            <a:r>
              <a:rPr lang="ko-KR" altLang="en-US" sz="2000" dirty="0"/>
              <a:t>를 즉시 반환한다 </a:t>
            </a:r>
          </a:p>
        </p:txBody>
      </p:sp>
    </p:spTree>
    <p:extLst>
      <p:ext uri="{BB962C8B-B14F-4D97-AF65-F5344CB8AC3E}">
        <p14:creationId xmlns:p14="http://schemas.microsoft.com/office/powerpoint/2010/main" val="65430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49" y="3997143"/>
            <a:ext cx="4714286" cy="11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>
                <a:latin typeface="HelveticaNeue-Medium"/>
              </a:rPr>
              <a:t>JDBC </a:t>
            </a:r>
            <a:r>
              <a:rPr lang="ko-KR" altLang="en-US" dirty="0">
                <a:latin typeface="HelveticaNeue-Medium"/>
              </a:rPr>
              <a:t>프로그램 개발 </a:t>
            </a:r>
            <a:r>
              <a:rPr lang="ko-KR" altLang="en-US" dirty="0" smtClean="0">
                <a:latin typeface="HelveticaNeue-Medium"/>
              </a:rPr>
              <a:t>절차 </a:t>
            </a:r>
            <a:endParaRPr lang="en-US" altLang="ko-KR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 smtClean="0">
                <a:solidFill>
                  <a:srgbClr val="00A4E6"/>
                </a:solidFill>
              </a:rPr>
              <a:t>3</a:t>
            </a:r>
            <a:r>
              <a:rPr lang="ko-KR" altLang="en-US" sz="1400" dirty="0" smtClean="0">
                <a:solidFill>
                  <a:srgbClr val="00A4E6"/>
                </a:solidFill>
              </a:rPr>
              <a:t>단계 </a:t>
            </a:r>
            <a:r>
              <a:rPr lang="en-US" altLang="ko-KR" sz="1400" dirty="0" smtClean="0">
                <a:solidFill>
                  <a:srgbClr val="00A4E6"/>
                </a:solidFill>
              </a:rPr>
              <a:t>: Statement </a:t>
            </a:r>
            <a:r>
              <a:rPr lang="ko-KR" altLang="en-US" sz="1400" dirty="0" smtClean="0">
                <a:solidFill>
                  <a:srgbClr val="00A4E6"/>
                </a:solidFill>
              </a:rPr>
              <a:t>생성</a:t>
            </a:r>
            <a:endParaRPr lang="en-US" altLang="ko-KR" sz="1400" dirty="0" smtClean="0">
              <a:solidFill>
                <a:srgbClr val="00A4E6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▶ </a:t>
            </a:r>
            <a:r>
              <a:rPr lang="en-US" altLang="ko-KR" sz="1200" dirty="0" err="1"/>
              <a:t>executeQuery</a:t>
            </a:r>
            <a:r>
              <a:rPr lang="en-US" altLang="ko-KR" sz="1200" dirty="0"/>
              <a:t>( 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0" dirty="0"/>
              <a:t>SELECT </a:t>
            </a:r>
            <a:r>
              <a:rPr lang="ko-KR" altLang="en-US" sz="1200" b="0" dirty="0"/>
              <a:t>문을 수행할 때 </a:t>
            </a:r>
            <a:r>
              <a:rPr lang="ko-KR" altLang="en-US" sz="1200" b="0" dirty="0" smtClean="0"/>
              <a:t>사용</a:t>
            </a:r>
            <a:endParaRPr lang="en-US" altLang="ko-KR" sz="1200" b="0" dirty="0" smtClean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0" dirty="0">
              <a:latin typeface="HelveticaNeue-Medium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200" b="0" dirty="0" smtClean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▶ </a:t>
            </a:r>
            <a:r>
              <a:rPr lang="en-US" altLang="ko-KR" sz="1200" dirty="0" err="1"/>
              <a:t>executeUpdate</a:t>
            </a:r>
            <a:r>
              <a:rPr lang="en-US" altLang="ko-KR" sz="1200" dirty="0"/>
              <a:t>( 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0" dirty="0"/>
              <a:t>UPDATE </a:t>
            </a:r>
            <a:r>
              <a:rPr lang="ko-KR" altLang="en-US" sz="1200" b="0" dirty="0"/>
              <a:t>문</a:t>
            </a:r>
            <a:r>
              <a:rPr lang="en-US" altLang="ko-KR" sz="1200" b="0" dirty="0"/>
              <a:t>, DELETE </a:t>
            </a:r>
            <a:r>
              <a:rPr lang="ko-KR" altLang="en-US" sz="1200" b="0" dirty="0"/>
              <a:t>문 등을 수행할 때 사용한다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881313"/>
            <a:ext cx="7915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5085184"/>
            <a:ext cx="7915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00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>
                <a:latin typeface="HelveticaNeue-Medium"/>
              </a:rPr>
              <a:t>JDBC </a:t>
            </a:r>
            <a:r>
              <a:rPr lang="ko-KR" altLang="en-US" dirty="0">
                <a:latin typeface="HelveticaNeue-Medium"/>
              </a:rPr>
              <a:t>프로그램 개발 </a:t>
            </a:r>
            <a:r>
              <a:rPr lang="ko-KR" altLang="en-US" dirty="0" smtClean="0">
                <a:latin typeface="HelveticaNeue-Medium"/>
              </a:rPr>
              <a:t>절차 </a:t>
            </a:r>
            <a:endParaRPr lang="en-US" altLang="ko-KR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 smtClean="0">
                <a:solidFill>
                  <a:srgbClr val="00A4E6"/>
                </a:solidFill>
              </a:rPr>
              <a:t>3</a:t>
            </a:r>
            <a:r>
              <a:rPr lang="ko-KR" altLang="en-US" sz="1400" dirty="0" smtClean="0">
                <a:solidFill>
                  <a:srgbClr val="00A4E6"/>
                </a:solidFill>
              </a:rPr>
              <a:t>단계 </a:t>
            </a:r>
            <a:r>
              <a:rPr lang="en-US" altLang="ko-KR" sz="1400" dirty="0" smtClean="0">
                <a:solidFill>
                  <a:srgbClr val="00A4E6"/>
                </a:solidFill>
              </a:rPr>
              <a:t>: Statement </a:t>
            </a:r>
            <a:r>
              <a:rPr lang="ko-KR" altLang="en-US" sz="1400" dirty="0" smtClean="0">
                <a:solidFill>
                  <a:srgbClr val="00A4E6"/>
                </a:solidFill>
              </a:rPr>
              <a:t>생성</a:t>
            </a:r>
            <a:endParaRPr lang="en-US" altLang="ko-KR" sz="1400" dirty="0" smtClean="0">
              <a:solidFill>
                <a:srgbClr val="00A4E6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▶ </a:t>
            </a:r>
            <a:r>
              <a:rPr lang="en-US" altLang="ko-KR" sz="1200" dirty="0" err="1"/>
              <a:t>PreparedStatement</a:t>
            </a:r>
            <a:endParaRPr lang="en-US" altLang="ko-K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 err="1"/>
              <a:t>PreparedStatement</a:t>
            </a:r>
            <a:r>
              <a:rPr lang="ko-KR" altLang="en-US" sz="1200" b="0" dirty="0"/>
              <a:t>는 </a:t>
            </a:r>
            <a:r>
              <a:rPr lang="en-US" altLang="ko-KR" sz="1200" b="0" dirty="0"/>
              <a:t>SQL </a:t>
            </a:r>
            <a:r>
              <a:rPr lang="ko-KR" altLang="en-US" sz="1200" b="0" dirty="0"/>
              <a:t>문을 미리 만들어 두고 변수를 따로 입력하는 방식이므로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효율성이 나 </a:t>
            </a:r>
            <a:r>
              <a:rPr lang="ko-KR" altLang="en-US" sz="1200" b="0" dirty="0"/>
              <a:t>유지보수 측면에서 유리하다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/>
              <a:t>▶ Statement</a:t>
            </a:r>
            <a:r>
              <a:rPr lang="ko-KR" altLang="en-US" sz="1200" dirty="0"/>
              <a:t>의 </a:t>
            </a:r>
            <a:r>
              <a:rPr lang="en-US" altLang="ko-KR" sz="1200" dirty="0"/>
              <a:t>close( </a:t>
            </a:r>
            <a:r>
              <a:rPr lang="en-US" altLang="ko-KR" sz="1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3140968"/>
            <a:ext cx="79152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5085184"/>
            <a:ext cx="7915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</p:spTree>
    <p:extLst>
      <p:ext uri="{BB962C8B-B14F-4D97-AF65-F5344CB8AC3E}">
        <p14:creationId xmlns:p14="http://schemas.microsoft.com/office/powerpoint/2010/main" val="20407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889250"/>
            <a:ext cx="8162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573016"/>
            <a:ext cx="8162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>
                <a:latin typeface="HelveticaNeue-Medium"/>
              </a:rPr>
              <a:t>JDBC </a:t>
            </a:r>
            <a:r>
              <a:rPr lang="ko-KR" altLang="en-US" dirty="0">
                <a:latin typeface="HelveticaNeue-Medium"/>
              </a:rPr>
              <a:t>프로그램 개발 </a:t>
            </a:r>
            <a:r>
              <a:rPr lang="ko-KR" altLang="en-US" dirty="0" smtClean="0">
                <a:latin typeface="HelveticaNeue-Medium"/>
              </a:rPr>
              <a:t>절차 </a:t>
            </a:r>
            <a:endParaRPr lang="en-US" altLang="ko-KR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>
                <a:solidFill>
                  <a:srgbClr val="00A4E6"/>
                </a:solidFill>
              </a:rPr>
              <a:t>4</a:t>
            </a:r>
            <a:r>
              <a:rPr lang="ko-KR" altLang="en-US" sz="1400" dirty="0">
                <a:solidFill>
                  <a:srgbClr val="00A4E6"/>
                </a:solidFill>
              </a:rPr>
              <a:t>단계 </a:t>
            </a:r>
            <a:r>
              <a:rPr lang="en-US" altLang="ko-KR" sz="1400" dirty="0">
                <a:solidFill>
                  <a:srgbClr val="00A4E6"/>
                </a:solidFill>
              </a:rPr>
              <a:t>: SQL </a:t>
            </a:r>
            <a:r>
              <a:rPr lang="ko-KR" altLang="en-US" sz="1400" dirty="0">
                <a:solidFill>
                  <a:srgbClr val="00A4E6"/>
                </a:solidFill>
              </a:rPr>
              <a:t>문 </a:t>
            </a:r>
            <a:r>
              <a:rPr lang="ko-KR" altLang="en-US" sz="1400" dirty="0" smtClean="0">
                <a:solidFill>
                  <a:srgbClr val="00A4E6"/>
                </a:solidFill>
              </a:rPr>
              <a:t>전송</a:t>
            </a:r>
            <a:endParaRPr lang="en-US" altLang="ko-KR" sz="1400" dirty="0" smtClean="0">
              <a:solidFill>
                <a:srgbClr val="00A4E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데이터를 </a:t>
            </a:r>
            <a:r>
              <a:rPr lang="ko-KR" altLang="en-US" sz="1200" b="0" dirty="0"/>
              <a:t>입력</a:t>
            </a:r>
            <a:r>
              <a:rPr lang="en-US" altLang="ko-KR" sz="1200" b="0" dirty="0"/>
              <a:t>·</a:t>
            </a:r>
            <a:r>
              <a:rPr lang="ko-KR" altLang="en-US" sz="1200" b="0" dirty="0"/>
              <a:t>수정</a:t>
            </a:r>
            <a:r>
              <a:rPr lang="en-US" altLang="ko-KR" sz="1200" b="0" dirty="0"/>
              <a:t>·</a:t>
            </a:r>
            <a:r>
              <a:rPr lang="ko-KR" altLang="en-US" sz="1200" b="0" dirty="0"/>
              <a:t>삭제하려고 </a:t>
            </a:r>
            <a:r>
              <a:rPr lang="en-US" altLang="ko-KR" sz="1200" b="0" dirty="0"/>
              <a:t>SQL </a:t>
            </a:r>
            <a:r>
              <a:rPr lang="ko-KR" altLang="en-US" sz="1200" b="0" dirty="0"/>
              <a:t>문을 만들 때는 </a:t>
            </a:r>
            <a:r>
              <a:rPr lang="en-US" altLang="ko-KR" sz="1200" b="0" dirty="0" err="1"/>
              <a:t>PreparedStatement</a:t>
            </a:r>
            <a:r>
              <a:rPr lang="ko-KR" altLang="en-US" sz="1200" b="0" dirty="0"/>
              <a:t>를 사용하여 </a:t>
            </a:r>
            <a:r>
              <a:rPr lang="ko-KR" altLang="en-US" sz="1200" b="0" dirty="0" smtClean="0"/>
              <a:t>변수와 </a:t>
            </a:r>
            <a:r>
              <a:rPr lang="ko-KR" altLang="en-US" sz="1200" b="0" dirty="0"/>
              <a:t>적절히 </a:t>
            </a:r>
            <a:r>
              <a:rPr lang="ko-KR" altLang="en-US" sz="1200" b="0" dirty="0" smtClean="0"/>
              <a:t>조합</a:t>
            </a:r>
            <a:r>
              <a:rPr lang="en-US" altLang="ko-KR" sz="12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/>
              <a:t>데이터의 입력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수정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삭제는 </a:t>
            </a:r>
            <a:r>
              <a:rPr lang="en-US" altLang="ko-KR" sz="1200" b="0" dirty="0"/>
              <a:t>Statement</a:t>
            </a:r>
            <a:r>
              <a:rPr lang="ko-KR" altLang="en-US" sz="1200" b="0" dirty="0"/>
              <a:t>나 </a:t>
            </a:r>
            <a:r>
              <a:rPr lang="en-US" altLang="ko-KR" sz="1200" b="0" dirty="0" err="1"/>
              <a:t>PreparedStatement</a:t>
            </a:r>
            <a:r>
              <a:rPr lang="ko-KR" altLang="en-US" sz="1200" b="0" dirty="0" smtClean="0"/>
              <a:t>의 </a:t>
            </a:r>
            <a:r>
              <a:rPr lang="en-US" altLang="ko-KR" sz="1200" b="0" dirty="0" err="1" smtClean="0"/>
              <a:t>executeUpdate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사용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</p:spTree>
    <p:extLst>
      <p:ext uri="{BB962C8B-B14F-4D97-AF65-F5344CB8AC3E}">
        <p14:creationId xmlns:p14="http://schemas.microsoft.com/office/powerpoint/2010/main" val="70373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557748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Statement </a:t>
            </a:r>
            <a:r>
              <a:rPr lang="ko-KR" altLang="en-US" dirty="0" smtClean="0"/>
              <a:t>대표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ko-KR" altLang="en-US" dirty="0"/>
          </a:p>
          <a:p>
            <a:r>
              <a:rPr lang="ko-KR" altLang="en-US" dirty="0"/>
              <a:t> </a:t>
            </a:r>
            <a:r>
              <a:rPr lang="ko-KR" altLang="en-US" dirty="0" smtClean="0"/>
              <a:t>①</a:t>
            </a:r>
            <a:r>
              <a:rPr lang="ko-KR" altLang="en-US" dirty="0"/>
              <a:t> </a:t>
            </a:r>
            <a:r>
              <a:rPr lang="en-US" altLang="ko-KR" dirty="0"/>
              <a:t>execute()</a:t>
            </a:r>
            <a:endParaRPr lang="ko-KR" altLang="en-US" dirty="0"/>
          </a:p>
          <a:p>
            <a:r>
              <a:rPr lang="ko-KR" altLang="en-US" dirty="0" err="1"/>
              <a:t>질의문이나</a:t>
            </a:r>
            <a:r>
              <a:rPr lang="ko-KR" altLang="en-US" dirty="0"/>
              <a:t> </a:t>
            </a:r>
            <a:r>
              <a:rPr lang="ko-KR" altLang="en-US" dirty="0" err="1"/>
              <a:t>갱신문을</a:t>
            </a:r>
            <a:r>
              <a:rPr lang="ko-KR" altLang="en-US" dirty="0"/>
              <a:t> 실행시킬 때 사용한다</a:t>
            </a:r>
            <a:r>
              <a:rPr lang="en-US" altLang="ko-KR" dirty="0"/>
              <a:t>. </a:t>
            </a:r>
            <a:r>
              <a:rPr lang="ko-KR" altLang="en-US" dirty="0"/>
              <a:t>질의문의 결과</a:t>
            </a:r>
            <a:r>
              <a:rPr lang="en-US" altLang="ko-KR" dirty="0"/>
              <a:t>(</a:t>
            </a:r>
            <a:r>
              <a:rPr lang="en-US" altLang="ko-KR" dirty="0" err="1"/>
              <a:t>ResultSet</a:t>
            </a:r>
            <a:r>
              <a:rPr lang="en-US" altLang="ko-KR" dirty="0"/>
              <a:t>)</a:t>
            </a:r>
            <a:r>
              <a:rPr lang="ko-KR" altLang="en-US" dirty="0"/>
              <a:t>를 얻기 위해서는 별도로 마련된 </a:t>
            </a:r>
            <a:r>
              <a:rPr lang="en-US" altLang="ko-KR" dirty="0" err="1"/>
              <a:t>getResultSer</a:t>
            </a:r>
            <a:r>
              <a:rPr lang="en-US" altLang="ko-KR" dirty="0"/>
              <a:t>()</a:t>
            </a:r>
            <a:r>
              <a:rPr lang="ko-KR" altLang="en-US" dirty="0"/>
              <a:t>이라는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  <a:r>
              <a:rPr lang="ko-KR" altLang="en-US" dirty="0" smtClean="0"/>
              <a:t>②</a:t>
            </a:r>
            <a:r>
              <a:rPr lang="ko-KR" altLang="en-US" dirty="0"/>
              <a:t> </a:t>
            </a:r>
            <a:r>
              <a:rPr lang="en-US" altLang="ko-KR" dirty="0" err="1"/>
              <a:t>executeQuery</a:t>
            </a:r>
            <a:r>
              <a:rPr lang="en-US" altLang="ko-KR" dirty="0"/>
              <a:t>()</a:t>
            </a:r>
            <a:endParaRPr lang="ko-KR" altLang="en-US" dirty="0"/>
          </a:p>
          <a:p>
            <a:r>
              <a:rPr lang="en-US" altLang="ko-KR" dirty="0"/>
              <a:t>SELECT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 err="1"/>
              <a:t>질의문</a:t>
            </a:r>
            <a:r>
              <a:rPr lang="en-US" altLang="ko-KR" dirty="0"/>
              <a:t>)</a:t>
            </a:r>
            <a:r>
              <a:rPr lang="ko-KR" altLang="en-US" dirty="0"/>
              <a:t>을 실행시킬 때 사용한다</a:t>
            </a:r>
            <a:r>
              <a:rPr lang="en-US" altLang="ko-KR" dirty="0"/>
              <a:t>. </a:t>
            </a:r>
            <a:r>
              <a:rPr lang="ko-KR" altLang="en-US" dirty="0"/>
              <a:t>실행 결과로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  <a:r>
              <a:rPr lang="ko-KR" altLang="en-US" dirty="0" smtClean="0"/>
              <a:t>③</a:t>
            </a:r>
            <a:r>
              <a:rPr lang="ko-KR" altLang="en-US" dirty="0"/>
              <a:t> </a:t>
            </a:r>
            <a:r>
              <a:rPr lang="en-US" altLang="ko-KR" dirty="0" err="1"/>
              <a:t>executeUpdate</a:t>
            </a:r>
            <a:r>
              <a:rPr lang="en-US" altLang="ko-KR" dirty="0"/>
              <a:t>()</a:t>
            </a:r>
            <a:endParaRPr lang="ko-KR" altLang="en-US" dirty="0"/>
          </a:p>
          <a:p>
            <a:r>
              <a:rPr lang="en-US" altLang="ko-KR" dirty="0"/>
              <a:t>INSERT</a:t>
            </a:r>
            <a:r>
              <a:rPr lang="ko-KR" altLang="en-US" dirty="0"/>
              <a:t>문이나 </a:t>
            </a:r>
            <a:r>
              <a:rPr lang="en-US" altLang="ko-KR" dirty="0"/>
              <a:t>CREATE</a:t>
            </a:r>
            <a:r>
              <a:rPr lang="ko-KR" altLang="en-US" dirty="0"/>
              <a:t>문</a:t>
            </a:r>
            <a:r>
              <a:rPr lang="en-US" altLang="ko-KR" dirty="0"/>
              <a:t>, DELETE</a:t>
            </a:r>
            <a:r>
              <a:rPr lang="ko-KR" altLang="en-US" dirty="0"/>
              <a:t>문 등</a:t>
            </a:r>
            <a:r>
              <a:rPr lang="en-US" altLang="ko-KR" dirty="0"/>
              <a:t>(</a:t>
            </a:r>
            <a:r>
              <a:rPr lang="ko-KR" altLang="en-US" dirty="0" err="1"/>
              <a:t>갱신문</a:t>
            </a:r>
            <a:r>
              <a:rPr lang="en-US" altLang="ko-KR" dirty="0"/>
              <a:t>)</a:t>
            </a:r>
            <a:r>
              <a:rPr lang="ko-KR" altLang="en-US" dirty="0"/>
              <a:t>을 실행할 때 사용한다</a:t>
            </a:r>
            <a:r>
              <a:rPr lang="en-US" altLang="ko-KR" dirty="0"/>
              <a:t>. </a:t>
            </a:r>
            <a:r>
              <a:rPr lang="ko-KR" altLang="en-US" dirty="0"/>
              <a:t>실행 결과로 성공 여부나 성공한 개수나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타입으로 </a:t>
            </a:r>
            <a:r>
              <a:rPr lang="ko-KR" altLang="en-US" dirty="0" err="1"/>
              <a:t>리턴한다</a:t>
            </a:r>
            <a:r>
              <a:rPr lang="en-US" altLang="ko-KR" dirty="0"/>
              <a:t>. </a:t>
            </a:r>
            <a:r>
              <a:rPr lang="ko-KR" altLang="en-US" dirty="0"/>
              <a:t> </a:t>
            </a:r>
          </a:p>
          <a:p>
            <a:r>
              <a:rPr lang="ko-KR" altLang="en-US" dirty="0"/>
              <a:t>④ </a:t>
            </a:r>
            <a:r>
              <a:rPr lang="en-US" altLang="ko-KR" dirty="0"/>
              <a:t>close()</a:t>
            </a:r>
            <a:endParaRPr lang="ko-KR" altLang="en-US" dirty="0"/>
          </a:p>
          <a:p>
            <a:r>
              <a:rPr lang="ko-KR" altLang="en-US" dirty="0"/>
              <a:t>현재의 </a:t>
            </a:r>
            <a:r>
              <a:rPr lang="en-US" altLang="ko-KR" dirty="0"/>
              <a:t>Statement </a:t>
            </a:r>
            <a:r>
              <a:rPr lang="ko-KR" altLang="en-US" dirty="0"/>
              <a:t>객체에 할당된 </a:t>
            </a:r>
            <a:r>
              <a:rPr lang="en-US" altLang="ko-KR" dirty="0"/>
              <a:t>System Resource</a:t>
            </a:r>
            <a:r>
              <a:rPr lang="ko-KR" altLang="en-US" dirty="0"/>
              <a:t>를 즉시 반환한다 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32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>
                <a:latin typeface="HelveticaNeue-Medium"/>
              </a:rPr>
              <a:t>JDBC </a:t>
            </a:r>
            <a:r>
              <a:rPr lang="ko-KR" altLang="en-US" dirty="0">
                <a:latin typeface="HelveticaNeue-Medium"/>
              </a:rPr>
              <a:t>프로그램 개발 </a:t>
            </a:r>
            <a:r>
              <a:rPr lang="ko-KR" altLang="en-US" dirty="0" smtClean="0">
                <a:latin typeface="HelveticaNeue-Medium"/>
              </a:rPr>
              <a:t>절차 </a:t>
            </a:r>
            <a:endParaRPr lang="en-US" altLang="ko-KR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 smtClean="0">
                <a:solidFill>
                  <a:srgbClr val="00A4E6"/>
                </a:solidFill>
              </a:rPr>
              <a:t>5</a:t>
            </a:r>
            <a:r>
              <a:rPr lang="ko-KR" altLang="en-US" sz="1400" dirty="0" smtClean="0">
                <a:solidFill>
                  <a:srgbClr val="00A4E6"/>
                </a:solidFill>
              </a:rPr>
              <a:t>단계 </a:t>
            </a:r>
            <a:r>
              <a:rPr lang="en-US" altLang="ko-KR" sz="1400" dirty="0">
                <a:solidFill>
                  <a:srgbClr val="00A4E6"/>
                </a:solidFill>
              </a:rPr>
              <a:t>: </a:t>
            </a:r>
            <a:r>
              <a:rPr lang="ko-KR" altLang="en-US" sz="1400" dirty="0" err="1" smtClean="0">
                <a:solidFill>
                  <a:srgbClr val="00A4E6"/>
                </a:solidFill>
              </a:rPr>
              <a:t>결과받기</a:t>
            </a:r>
            <a:endParaRPr lang="en-US" altLang="ko-KR" sz="1400" dirty="0" smtClean="0">
              <a:solidFill>
                <a:srgbClr val="00A4E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dirty="0"/>
              <a:t>Statement</a:t>
            </a:r>
            <a:r>
              <a:rPr lang="ko-KR" altLang="en-US" sz="1200" b="0" dirty="0"/>
              <a:t>나 </a:t>
            </a:r>
            <a:r>
              <a:rPr lang="en-US" altLang="ko-KR" sz="1200" b="0" dirty="0" err="1"/>
              <a:t>PreparedStatement</a:t>
            </a:r>
            <a:r>
              <a:rPr lang="ko-KR" altLang="en-US" sz="1200" b="0" dirty="0" smtClean="0"/>
              <a:t>의 </a:t>
            </a:r>
            <a:r>
              <a:rPr lang="en-US" altLang="ko-KR" sz="1200" b="0" dirty="0" err="1" smtClean="0"/>
              <a:t>executeQuery</a:t>
            </a:r>
            <a:r>
              <a:rPr lang="en-US" altLang="ko-KR" sz="1200" b="0" dirty="0"/>
              <a:t>( )</a:t>
            </a:r>
            <a:r>
              <a:rPr lang="ko-KR" altLang="en-US" sz="1200" b="0" dirty="0"/>
              <a:t>를 사용한다</a:t>
            </a:r>
            <a:r>
              <a:rPr lang="en-US" altLang="ko-KR" sz="1200" b="0" dirty="0"/>
              <a:t>. 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smtClean="0"/>
              <a:t>입력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수정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삭제와 달리 데이터를 가져올 때는 가져온 결과 </a:t>
            </a:r>
            <a:r>
              <a:rPr lang="ko-KR" altLang="en-US" sz="1200" b="0" dirty="0" smtClean="0"/>
              <a:t>데이터를 </a:t>
            </a:r>
            <a:r>
              <a:rPr lang="ko-KR" altLang="en-US" sz="1200" b="0" dirty="0"/>
              <a:t>처리하는 </a:t>
            </a:r>
            <a:r>
              <a:rPr lang="en-US" altLang="ko-KR" sz="1200" b="0" dirty="0" err="1"/>
              <a:t>ResultSet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객체가 필요하다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852936"/>
            <a:ext cx="8162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645024"/>
            <a:ext cx="80295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8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88232"/>
            <a:ext cx="7994041" cy="42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2627784" y="148478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4283968" y="148478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27784" y="9087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getInt</a:t>
            </a:r>
            <a:r>
              <a:rPr lang="en-US" altLang="ko-KR" smtClean="0"/>
              <a:t>(1)       </a:t>
            </a:r>
            <a:r>
              <a:rPr lang="en-US" altLang="ko-KR" dirty="0" err="1" smtClean="0"/>
              <a:t>getString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m_pw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>
                <a:latin typeface="HelveticaNeue-Medium"/>
              </a:rPr>
              <a:t>JDBC </a:t>
            </a:r>
            <a:r>
              <a:rPr lang="ko-KR" altLang="en-US" dirty="0">
                <a:latin typeface="HelveticaNeue-Medium"/>
              </a:rPr>
              <a:t>프로그램 개발 </a:t>
            </a:r>
            <a:r>
              <a:rPr lang="ko-KR" altLang="en-US" dirty="0" smtClean="0">
                <a:latin typeface="HelveticaNeue-Medium"/>
              </a:rPr>
              <a:t>절차 </a:t>
            </a:r>
            <a:endParaRPr lang="en-US" altLang="ko-KR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 smtClean="0">
                <a:solidFill>
                  <a:srgbClr val="00A4E6"/>
                </a:solidFill>
              </a:rPr>
              <a:t>5</a:t>
            </a:r>
            <a:r>
              <a:rPr lang="ko-KR" altLang="en-US" sz="1400" dirty="0" smtClean="0">
                <a:solidFill>
                  <a:srgbClr val="00A4E6"/>
                </a:solidFill>
              </a:rPr>
              <a:t>단계 </a:t>
            </a:r>
            <a:r>
              <a:rPr lang="en-US" altLang="ko-KR" sz="1400" dirty="0">
                <a:solidFill>
                  <a:srgbClr val="00A4E6"/>
                </a:solidFill>
              </a:rPr>
              <a:t>: </a:t>
            </a:r>
            <a:r>
              <a:rPr lang="ko-KR" altLang="en-US" sz="1400" dirty="0" err="1" smtClean="0">
                <a:solidFill>
                  <a:srgbClr val="00A4E6"/>
                </a:solidFill>
              </a:rPr>
              <a:t>결과받기</a:t>
            </a:r>
            <a:endParaRPr lang="en-US" altLang="ko-KR" sz="1400" dirty="0" smtClean="0">
              <a:solidFill>
                <a:srgbClr val="00A4E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0" dirty="0" err="1"/>
              <a:t>로우에서</a:t>
            </a:r>
            <a:r>
              <a:rPr lang="ko-KR" altLang="en-US" sz="1200" b="0" dirty="0"/>
              <a:t> 각 </a:t>
            </a:r>
            <a:r>
              <a:rPr lang="ko-KR" altLang="en-US" sz="1200" b="0" dirty="0" err="1"/>
              <a:t>컬럼값을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가져오려면 </a:t>
            </a:r>
            <a:r>
              <a:rPr lang="en-US" altLang="ko-KR" sz="1200" b="0" dirty="0" err="1"/>
              <a:t>rs.getXxx</a:t>
            </a:r>
            <a:r>
              <a:rPr lang="en-US" altLang="ko-KR" sz="1200" b="0" dirty="0"/>
              <a:t>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</a:t>
            </a: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564904"/>
            <a:ext cx="81629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4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116632"/>
            <a:ext cx="8949680" cy="5688632"/>
          </a:xfrm>
        </p:spPr>
        <p:txBody>
          <a:bodyPr>
            <a:noAutofit/>
          </a:bodyPr>
          <a:lstStyle/>
          <a:p>
            <a:r>
              <a:rPr lang="en-US" altLang="ko-KR" sz="1800" dirty="0" err="1" smtClean="0"/>
              <a:t>ResultSet</a:t>
            </a:r>
            <a:r>
              <a:rPr lang="ko-KR" altLang="en-US" sz="1800" dirty="0" smtClean="0"/>
              <a:t> 대표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r>
              <a:rPr lang="en-US" altLang="ko-KR" sz="1800" dirty="0"/>
              <a:t> </a:t>
            </a:r>
            <a:r>
              <a:rPr lang="ko-KR" altLang="en-US" sz="1800" dirty="0" smtClean="0"/>
              <a:t>①</a:t>
            </a:r>
            <a:r>
              <a:rPr lang="ko-KR" altLang="en-US" sz="1800" dirty="0"/>
              <a:t> </a:t>
            </a:r>
            <a:r>
              <a:rPr lang="en-US" altLang="ko-KR" sz="1800" dirty="0"/>
              <a:t>next()</a:t>
            </a:r>
            <a:endParaRPr lang="ko-KR" altLang="en-US" sz="1800" dirty="0"/>
          </a:p>
          <a:p>
            <a:r>
              <a:rPr lang="ko-KR" altLang="en-US" sz="1800" dirty="0" smtClean="0"/>
              <a:t> 결과를 얻을 수 </a:t>
            </a:r>
            <a:r>
              <a:rPr lang="ko-KR" altLang="en-US" sz="1800" dirty="0"/>
              <a:t>있는 행으로 이동하면서 결과의 획득 여부를 </a:t>
            </a:r>
            <a:r>
              <a:rPr lang="en-US" altLang="ko-KR" sz="1800" dirty="0" err="1"/>
              <a:t>boolean</a:t>
            </a:r>
            <a:r>
              <a:rPr lang="ko-KR" altLang="en-US" sz="1800" dirty="0"/>
              <a:t>타입으로 </a:t>
            </a:r>
            <a:r>
              <a:rPr lang="ko-KR" altLang="en-US" sz="1800" dirty="0" err="1"/>
              <a:t>리턴한다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/>
              <a:t> </a:t>
            </a:r>
            <a:r>
              <a:rPr lang="ko-KR" altLang="en-US" sz="1800" dirty="0" smtClean="0"/>
              <a:t>②</a:t>
            </a:r>
            <a:r>
              <a:rPr lang="ko-KR" altLang="en-US" sz="1800" dirty="0"/>
              <a:t> </a:t>
            </a:r>
            <a:r>
              <a:rPr lang="en-US" altLang="ko-KR" sz="1800" dirty="0" err="1"/>
              <a:t>getString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n)</a:t>
            </a:r>
            <a:endParaRPr lang="ko-KR" altLang="en-US" sz="1800" dirty="0"/>
          </a:p>
          <a:p>
            <a:r>
              <a:rPr lang="ko-KR" altLang="en-US" sz="1800" dirty="0"/>
              <a:t>현재 행에서 </a:t>
            </a:r>
            <a:r>
              <a:rPr lang="en-US" altLang="ko-KR" sz="1800" dirty="0"/>
              <a:t>n</a:t>
            </a:r>
            <a:r>
              <a:rPr lang="ko-KR" altLang="en-US" sz="1800" dirty="0"/>
              <a:t>번째 </a:t>
            </a:r>
            <a:r>
              <a:rPr lang="ko-KR" altLang="en-US" sz="1800" dirty="0" err="1"/>
              <a:t>컬럼의</a:t>
            </a:r>
            <a:r>
              <a:rPr lang="ko-KR" altLang="en-US" sz="1800" dirty="0"/>
              <a:t> 데이터를 </a:t>
            </a:r>
            <a:r>
              <a:rPr lang="en-US" altLang="ko-KR" sz="1800" dirty="0"/>
              <a:t>String</a:t>
            </a:r>
            <a:r>
              <a:rPr lang="ko-KR" altLang="en-US" sz="1800" dirty="0"/>
              <a:t>값으로 얻어온다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  <a:p>
            <a:r>
              <a:rPr lang="ko-KR" altLang="en-US" sz="1800" dirty="0"/>
              <a:t> </a:t>
            </a:r>
            <a:r>
              <a:rPr lang="ko-KR" altLang="en-US" sz="1800" dirty="0" smtClean="0"/>
              <a:t>③</a:t>
            </a:r>
            <a:r>
              <a:rPr lang="ko-KR" altLang="en-US" sz="1800" dirty="0"/>
              <a:t> </a:t>
            </a:r>
            <a:r>
              <a:rPr lang="en-US" altLang="ko-KR" sz="1800" dirty="0" err="1"/>
              <a:t>getString</a:t>
            </a:r>
            <a:r>
              <a:rPr lang="en-US" altLang="ko-KR" sz="1800" dirty="0"/>
              <a:t>(String </a:t>
            </a:r>
            <a:r>
              <a:rPr lang="en-US" altLang="ko-KR" sz="1800" dirty="0" err="1"/>
              <a:t>columnName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r>
              <a:rPr lang="ko-KR" altLang="en-US" sz="1800" dirty="0"/>
              <a:t>현재 행에서 </a:t>
            </a:r>
            <a:r>
              <a:rPr lang="en-US" altLang="ko-KR" sz="1800" dirty="0"/>
              <a:t>column</a:t>
            </a:r>
            <a:r>
              <a:rPr lang="ko-KR" altLang="en-US" sz="1800" dirty="0"/>
              <a:t>명이 </a:t>
            </a:r>
            <a:r>
              <a:rPr lang="en-US" altLang="ko-KR" sz="1800" dirty="0" err="1"/>
              <a:t>columnName</a:t>
            </a:r>
            <a:r>
              <a:rPr lang="ko-KR" altLang="en-US" sz="1800" dirty="0"/>
              <a:t>인 데이터를 </a:t>
            </a:r>
            <a:r>
              <a:rPr lang="en-US" altLang="ko-KR" sz="1800" dirty="0"/>
              <a:t>String</a:t>
            </a:r>
            <a:r>
              <a:rPr lang="ko-KR" altLang="en-US" sz="1800" dirty="0"/>
              <a:t>값으로 얻어온다</a:t>
            </a:r>
            <a:r>
              <a:rPr lang="en-US" altLang="ko-KR" sz="1800" dirty="0"/>
              <a:t>. </a:t>
            </a:r>
            <a:endParaRPr lang="ko-KR" altLang="en-US" sz="1800" dirty="0"/>
          </a:p>
          <a:p>
            <a:r>
              <a:rPr lang="ko-KR" altLang="en-US" sz="1800" dirty="0" smtClean="0"/>
              <a:t>④</a:t>
            </a:r>
            <a:r>
              <a:rPr lang="ko-KR" altLang="en-US" sz="1800" dirty="0"/>
              <a:t> </a:t>
            </a:r>
            <a:r>
              <a:rPr lang="en-US" altLang="ko-KR" sz="1800" dirty="0" err="1"/>
              <a:t>getInt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n)</a:t>
            </a:r>
          </a:p>
          <a:p>
            <a:r>
              <a:rPr lang="ko-KR" altLang="en-US" sz="1800" dirty="0"/>
              <a:t>현재 행에서 </a:t>
            </a:r>
            <a:r>
              <a:rPr lang="en-US" altLang="ko-KR" sz="1800" dirty="0"/>
              <a:t>n</a:t>
            </a:r>
            <a:r>
              <a:rPr lang="ko-KR" altLang="en-US" sz="1800" dirty="0"/>
              <a:t>번째 </a:t>
            </a:r>
            <a:r>
              <a:rPr lang="ko-KR" altLang="en-US" sz="1800" dirty="0" err="1"/>
              <a:t>컬럼의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int</a:t>
            </a:r>
            <a:r>
              <a:rPr lang="ko-KR" altLang="en-US" sz="1800" dirty="0"/>
              <a:t>값을 얻어온다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⑤</a:t>
            </a:r>
            <a:r>
              <a:rPr lang="en-US" altLang="ko-KR" sz="1800" dirty="0"/>
              <a:t> </a:t>
            </a:r>
            <a:r>
              <a:rPr lang="en-US" altLang="ko-KR" sz="1800" dirty="0" err="1"/>
              <a:t>getInt</a:t>
            </a:r>
            <a:r>
              <a:rPr lang="en-US" altLang="ko-KR" sz="1800" dirty="0"/>
              <a:t>(String </a:t>
            </a:r>
            <a:r>
              <a:rPr lang="en-US" altLang="ko-KR" sz="1800" dirty="0" err="1"/>
              <a:t>columnName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r>
              <a:rPr lang="ko-KR" altLang="en-US" sz="1800" dirty="0"/>
              <a:t>현재 행에서 </a:t>
            </a:r>
            <a:r>
              <a:rPr lang="en-US" altLang="ko-KR" sz="1800" dirty="0"/>
              <a:t>column</a:t>
            </a:r>
            <a:r>
              <a:rPr lang="ko-KR" altLang="en-US" sz="1800" dirty="0"/>
              <a:t>명이 </a:t>
            </a:r>
            <a:r>
              <a:rPr lang="en-US" altLang="ko-KR" sz="1800" dirty="0" err="1"/>
              <a:t>columnName</a:t>
            </a:r>
            <a:r>
              <a:rPr lang="ko-KR" altLang="en-US" sz="1800" dirty="0"/>
              <a:t>에 해당하는 셀의 데이터를 </a:t>
            </a:r>
            <a:r>
              <a:rPr lang="en-US" altLang="ko-KR" sz="1800" dirty="0" err="1"/>
              <a:t>int</a:t>
            </a:r>
            <a:r>
              <a:rPr lang="ko-KR" altLang="en-US" sz="1800" dirty="0"/>
              <a:t>값으로 얻어온다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 smtClean="0"/>
              <a:t>⑥</a:t>
            </a:r>
            <a:r>
              <a:rPr lang="ko-KR" altLang="en-US" sz="1800" dirty="0"/>
              <a:t> </a:t>
            </a:r>
            <a:r>
              <a:rPr lang="en-US" altLang="ko-KR" sz="1800" dirty="0"/>
              <a:t>close()</a:t>
            </a:r>
          </a:p>
          <a:p>
            <a:r>
              <a:rPr lang="ko-KR" altLang="en-US" sz="1800" dirty="0"/>
              <a:t>현재의 </a:t>
            </a:r>
            <a:r>
              <a:rPr lang="en-US" altLang="ko-KR" sz="1800" dirty="0" err="1"/>
              <a:t>ResultSet</a:t>
            </a:r>
            <a:r>
              <a:rPr lang="en-US" altLang="ko-KR" sz="1800" dirty="0"/>
              <a:t> </a:t>
            </a:r>
            <a:r>
              <a:rPr lang="ko-KR" altLang="en-US" sz="1800" dirty="0"/>
              <a:t>객체에 할당된 </a:t>
            </a:r>
            <a:r>
              <a:rPr lang="en-US" altLang="ko-KR" sz="1800" dirty="0"/>
              <a:t>System Resource</a:t>
            </a:r>
            <a:r>
              <a:rPr lang="ko-KR" altLang="en-US" sz="1800" dirty="0"/>
              <a:t>를 즉시 반환한다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err="1" smtClean="0"/>
              <a:t>이밖에도</a:t>
            </a:r>
            <a:r>
              <a:rPr lang="ko-KR" altLang="en-US" sz="1800" dirty="0" smtClean="0"/>
              <a:t> </a:t>
            </a:r>
            <a:r>
              <a:rPr lang="en-US" altLang="ko-KR" sz="1800" dirty="0" err="1"/>
              <a:t>ResultSet</a:t>
            </a:r>
            <a:r>
              <a:rPr lang="ko-KR" altLang="en-US" sz="1800" dirty="0"/>
              <a:t>은 </a:t>
            </a:r>
            <a:r>
              <a:rPr lang="en-US" altLang="ko-KR" sz="1800" dirty="0" err="1"/>
              <a:t>getDecimal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getDouble</a:t>
            </a:r>
            <a:r>
              <a:rPr lang="en-US" altLang="ko-KR" sz="1800" dirty="0"/>
              <a:t>() </a:t>
            </a:r>
            <a:r>
              <a:rPr lang="ko-KR" altLang="en-US" sz="1800" dirty="0"/>
              <a:t>또는 </a:t>
            </a:r>
            <a:r>
              <a:rPr lang="en-US" altLang="ko-KR" sz="1800" dirty="0" err="1"/>
              <a:t>getDate</a:t>
            </a:r>
            <a:r>
              <a:rPr lang="en-US" altLang="ko-KR" sz="1800" dirty="0"/>
              <a:t>()</a:t>
            </a:r>
            <a:r>
              <a:rPr lang="ko-KR" altLang="en-US" sz="1800" dirty="0"/>
              <a:t>와 같은 </a:t>
            </a:r>
            <a:r>
              <a:rPr lang="ko-KR" altLang="en-US" sz="1800" dirty="0" err="1"/>
              <a:t>여러가지</a:t>
            </a:r>
            <a:r>
              <a:rPr lang="ko-KR" altLang="en-US" sz="1800" dirty="0"/>
              <a:t> 데이터 타입을 얻어올 수 있는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제공한다</a:t>
            </a:r>
            <a:r>
              <a:rPr lang="en-US" altLang="ko-KR" sz="1800" dirty="0"/>
              <a:t>. API</a:t>
            </a:r>
            <a:r>
              <a:rPr lang="ko-KR" altLang="en-US" sz="1800" dirty="0"/>
              <a:t>를 참조하도록 하자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39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660650"/>
            <a:ext cx="8162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 smtClean="0">
                <a:latin typeface="HelveticaNeue-Medium"/>
              </a:rPr>
              <a:t>JDBC </a:t>
            </a:r>
            <a:r>
              <a:rPr lang="ko-KR" altLang="en-US" dirty="0">
                <a:latin typeface="HelveticaNeue-Medium"/>
              </a:rPr>
              <a:t>프로그램 개발 </a:t>
            </a:r>
            <a:r>
              <a:rPr lang="ko-KR" altLang="en-US" dirty="0" smtClean="0">
                <a:latin typeface="HelveticaNeue-Medium"/>
              </a:rPr>
              <a:t>절차 </a:t>
            </a:r>
            <a:endParaRPr lang="en-US" altLang="ko-KR" dirty="0">
              <a:latin typeface="HelveticaNeue-Mediu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400" dirty="0" smtClean="0">
                <a:solidFill>
                  <a:srgbClr val="00A4E6"/>
                </a:solidFill>
              </a:rPr>
              <a:t>6</a:t>
            </a:r>
            <a:r>
              <a:rPr lang="ko-KR" altLang="en-US" sz="1400" dirty="0" smtClean="0">
                <a:solidFill>
                  <a:srgbClr val="00A4E6"/>
                </a:solidFill>
              </a:rPr>
              <a:t>단계 </a:t>
            </a:r>
            <a:r>
              <a:rPr lang="en-US" altLang="ko-KR" sz="1400" dirty="0">
                <a:solidFill>
                  <a:srgbClr val="00A4E6"/>
                </a:solidFill>
              </a:rPr>
              <a:t>: </a:t>
            </a:r>
            <a:r>
              <a:rPr lang="ko-KR" altLang="en-US" sz="1400" dirty="0">
                <a:solidFill>
                  <a:srgbClr val="00A4E6"/>
                </a:solidFill>
              </a:rPr>
              <a:t>연결 </a:t>
            </a:r>
            <a:r>
              <a:rPr lang="ko-KR" altLang="en-US" sz="1400" dirty="0" smtClean="0">
                <a:solidFill>
                  <a:srgbClr val="00A4E6"/>
                </a:solidFill>
              </a:rPr>
              <a:t>해제</a:t>
            </a:r>
            <a:endParaRPr lang="en-US" altLang="ko-KR" sz="1400" dirty="0" smtClean="0">
              <a:solidFill>
                <a:srgbClr val="00A4E6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200" b="0" dirty="0"/>
              <a:t>데이터베이스 연결은 해당 연결을 이용한 작업이 </a:t>
            </a:r>
            <a:r>
              <a:rPr lang="ko-KR" altLang="en-US" sz="1200" b="0" dirty="0" smtClean="0"/>
              <a:t>모두 끝나는 </a:t>
            </a:r>
            <a:r>
              <a:rPr lang="ko-KR" altLang="en-US" sz="1200" b="0" dirty="0"/>
              <a:t>시점에서 </a:t>
            </a:r>
            <a:r>
              <a:rPr lang="en-US" altLang="ko-KR" sz="1200" b="0" dirty="0"/>
              <a:t>close( ) </a:t>
            </a:r>
            <a:r>
              <a:rPr lang="ko-KR" altLang="en-US" sz="1200" b="0" dirty="0" err="1"/>
              <a:t>메서드를</a:t>
            </a:r>
            <a:r>
              <a:rPr lang="ko-KR" altLang="en-US" sz="1200" b="0" dirty="0"/>
              <a:t> 사용하여 해제해야 한다</a:t>
            </a:r>
            <a:r>
              <a:rPr lang="en-US" altLang="ko-KR" sz="12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</p:spTree>
    <p:extLst>
      <p:ext uri="{BB962C8B-B14F-4D97-AF65-F5344CB8AC3E}">
        <p14:creationId xmlns:p14="http://schemas.microsoft.com/office/powerpoint/2010/main" val="387445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700808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JDBC</a:t>
            </a:r>
            <a:r>
              <a:rPr lang="ko-KR" altLang="en-US" sz="2000" dirty="0"/>
              <a:t>는 </a:t>
            </a:r>
            <a:r>
              <a:rPr lang="en-US" altLang="ko-KR" sz="2000" dirty="0"/>
              <a:t>Java </a:t>
            </a:r>
            <a:r>
              <a:rPr lang="en-US" altLang="ko-KR" sz="2000" dirty="0" err="1"/>
              <a:t>DataBase</a:t>
            </a:r>
            <a:r>
              <a:rPr lang="en-US" altLang="ko-KR" sz="2000" dirty="0"/>
              <a:t> Connectivity</a:t>
            </a:r>
            <a:r>
              <a:rPr lang="ko-KR" altLang="en-US" sz="2000" dirty="0"/>
              <a:t>의 약어로</a:t>
            </a:r>
            <a:r>
              <a:rPr lang="en-US" altLang="ko-KR" sz="2000" dirty="0"/>
              <a:t>, </a:t>
            </a:r>
            <a:r>
              <a:rPr lang="ko-KR" altLang="en-US" sz="2000" dirty="0"/>
              <a:t>자바에서 데이터베이스 연동 프로그램을 </a:t>
            </a:r>
            <a:r>
              <a:rPr lang="ko-KR" altLang="en-US" sz="2000" dirty="0" smtClean="0"/>
              <a:t>개발하려고 </a:t>
            </a:r>
            <a:r>
              <a:rPr lang="ko-KR" altLang="en-US" sz="2000" dirty="0"/>
              <a:t>만든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기술</a:t>
            </a:r>
            <a:r>
              <a:rPr lang="en-US" altLang="ko-KR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JDBC</a:t>
            </a:r>
            <a:r>
              <a:rPr lang="ko-KR" altLang="en-US" sz="2000" dirty="0"/>
              <a:t>는 데이터베이스 연결 및 쿼리에서 표준화된 인터페이스를 정의한다</a:t>
            </a:r>
            <a:r>
              <a:rPr lang="en-US" altLang="ko-KR" sz="2000" dirty="0"/>
              <a:t>. </a:t>
            </a:r>
            <a:r>
              <a:rPr lang="ko-KR" altLang="en-US" sz="2000" dirty="0"/>
              <a:t>데이터베이스 회사에서는 자신들의 데이터베이스에 맞는 </a:t>
            </a:r>
            <a:r>
              <a:rPr lang="en-US" altLang="ko-KR" sz="2000" dirty="0"/>
              <a:t>JDBC </a:t>
            </a:r>
            <a:r>
              <a:rPr lang="ko-KR" altLang="en-US" sz="2000" dirty="0"/>
              <a:t>드라이버</a:t>
            </a:r>
            <a:r>
              <a:rPr lang="en-US" altLang="ko-KR" sz="2000" dirty="0"/>
              <a:t>(Driver)</a:t>
            </a:r>
            <a:r>
              <a:rPr lang="ko-KR" altLang="en-US" sz="2000" dirty="0"/>
              <a:t>를 개발하여 배포하기 때문에 개발자들은 데이터베이스 회사와 상관없이 표준화된 </a:t>
            </a:r>
            <a:r>
              <a:rPr lang="en-US" altLang="ko-KR" sz="2000" dirty="0"/>
              <a:t>API</a:t>
            </a:r>
            <a:r>
              <a:rPr lang="ko-KR" altLang="en-US" sz="2000" dirty="0"/>
              <a:t>를 이용하여 프로그램을 개발할 수 있다</a:t>
            </a:r>
            <a:r>
              <a:rPr lang="en-US" altLang="ko-KR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>
                <a:latin typeface="HelveticaNeue-Medium"/>
              </a:rPr>
              <a:t>JDBC</a:t>
            </a:r>
            <a:r>
              <a:rPr lang="ko-KR" altLang="en-US" dirty="0">
                <a:latin typeface="HelveticaNeue-Medium"/>
              </a:rPr>
              <a:t>의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660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>
                <a:latin typeface="HelveticaNeue-Medium"/>
              </a:rPr>
              <a:t>JDBC</a:t>
            </a:r>
            <a:r>
              <a:rPr lang="ko-KR" altLang="en-US" dirty="0">
                <a:latin typeface="HelveticaNeue-Medium"/>
              </a:rPr>
              <a:t>의 개념</a:t>
            </a:r>
            <a:endParaRPr lang="en-US" altLang="ko-K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93" y="2708920"/>
            <a:ext cx="866139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3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87" y="1268760"/>
            <a:ext cx="6600001" cy="54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en-US" altLang="ko-KR" dirty="0"/>
              <a:t>JDBC</a:t>
            </a:r>
            <a:r>
              <a:rPr lang="ko-KR" altLang="en-US" dirty="0"/>
              <a:t>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r>
              <a:rPr lang="en-US" altLang="ko-KR" dirty="0">
                <a:latin typeface="HelveticaNeue-Medium"/>
              </a:rPr>
              <a:t>JDBC</a:t>
            </a:r>
            <a:r>
              <a:rPr lang="ko-KR" altLang="en-US" dirty="0">
                <a:latin typeface="HelveticaNeue-Medium"/>
              </a:rPr>
              <a:t>의 개념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49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사과 공급자   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oracle.jdbc.driver.OracleDriver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                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");</a:t>
            </a:r>
            <a:endParaRPr lang="en-US" altLang="ko-KR" dirty="0"/>
          </a:p>
          <a:p>
            <a:r>
              <a:rPr lang="ko-KR" altLang="en-US" dirty="0" smtClean="0"/>
              <a:t>공급자 연락 정보 핸드폰에 저장해 찾아 연결</a:t>
            </a:r>
            <a:endParaRPr lang="en-US" altLang="ko-KR" dirty="0" smtClean="0"/>
          </a:p>
          <a:p>
            <a:r>
              <a:rPr lang="en-US" altLang="ko-KR" dirty="0" smtClean="0"/>
              <a:t>             Connection </a:t>
            </a:r>
            <a:r>
              <a:rPr lang="en-US" altLang="ko-KR" dirty="0"/>
              <a:t>con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url,user,pw</a:t>
            </a:r>
            <a:r>
              <a:rPr lang="en-US" altLang="ko-KR" dirty="0" smtClean="0"/>
              <a:t>);	</a:t>
            </a:r>
          </a:p>
          <a:p>
            <a:r>
              <a:rPr lang="ko-KR" altLang="en-US" smtClean="0"/>
              <a:t>담당자 찾기  </a:t>
            </a:r>
            <a:r>
              <a:rPr lang="ko-KR" altLang="en-US" dirty="0" err="1" smtClean="0"/>
              <a:t>연결된상태의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r>
              <a:rPr lang="en-US" altLang="ko-KR" dirty="0" smtClean="0"/>
              <a:t>             Statement </a:t>
            </a:r>
            <a:r>
              <a:rPr lang="en-US" altLang="ko-KR" dirty="0" err="1"/>
              <a:t>st</a:t>
            </a:r>
            <a:r>
              <a:rPr lang="en-US" altLang="ko-KR" dirty="0"/>
              <a:t> = </a:t>
            </a:r>
            <a:r>
              <a:rPr lang="en-US" altLang="ko-KR" dirty="0" err="1"/>
              <a:t>con.createStatement</a:t>
            </a:r>
            <a:r>
              <a:rPr lang="en-US" altLang="ko-KR" dirty="0" smtClean="0"/>
              <a:t>();</a:t>
            </a:r>
          </a:p>
          <a:p>
            <a:r>
              <a:rPr lang="ko-KR" altLang="en-US" dirty="0" smtClean="0"/>
              <a:t>주문해서 택배 받기</a:t>
            </a:r>
            <a:endParaRPr lang="en-US" altLang="ko-KR" dirty="0" smtClean="0"/>
          </a:p>
          <a:p>
            <a:r>
              <a:rPr lang="en-US" altLang="ko-KR" dirty="0" smtClean="0"/>
              <a:t>            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st.executeQuery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택배 풀기</a:t>
            </a:r>
            <a:endParaRPr lang="en-US" altLang="ko-KR" dirty="0" smtClean="0"/>
          </a:p>
          <a:p>
            <a:r>
              <a:rPr lang="en-US" altLang="ko-KR" dirty="0" smtClean="0"/>
              <a:t>             While(</a:t>
            </a:r>
            <a:r>
              <a:rPr lang="en-US" altLang="ko-KR" dirty="0" err="1" smtClean="0"/>
              <a:t>rs.next</a:t>
            </a:r>
            <a:r>
              <a:rPr lang="en-US" altLang="ko-KR" dirty="0" smtClean="0"/>
              <a:t>()){}</a:t>
            </a:r>
          </a:p>
          <a:p>
            <a:r>
              <a:rPr lang="ko-KR" altLang="en-US" dirty="0" smtClean="0"/>
              <a:t>연결자원 닫기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If(con!=null)</a:t>
            </a:r>
            <a:r>
              <a:rPr lang="en-US" altLang="ko-KR" dirty="0" err="1" smtClean="0"/>
              <a:t>con.close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6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Javapath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89040"/>
            <a:ext cx="72104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22288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30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폴더에서 확인가능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D:\app\MIT-00\product\11.2.0\dbhome_1\jdbc\lib</a:t>
            </a:r>
          </a:p>
          <a:p>
            <a:r>
              <a:rPr lang="en-US" altLang="ko-KR" dirty="0" smtClean="0"/>
              <a:t>C</a:t>
            </a:r>
            <a:r>
              <a:rPr lang="en-US" altLang="ko-KR" dirty="0"/>
              <a:t>:\</a:t>
            </a:r>
            <a:r>
              <a:rPr lang="en-US" altLang="ko-KR" dirty="0" smtClean="0"/>
              <a:t>oraclexe\app\oracle\product\11.2.0\server\jdbc\lib</a:t>
            </a:r>
          </a:p>
          <a:p>
            <a:r>
              <a:rPr lang="ko-KR" altLang="en-US" dirty="0" smtClean="0"/>
              <a:t>폴더에서 최신버전을 이용해서 설치한다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Ojdbc6.jar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0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err="1" smtClean="0"/>
              <a:t>오라클</a:t>
            </a:r>
            <a:r>
              <a:rPr lang="ko-KR" altLang="en-US" sz="2800" dirty="0" smtClean="0"/>
              <a:t> 사이트에서 확인가능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8" y="1943100"/>
            <a:ext cx="33718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96" y="2883743"/>
            <a:ext cx="53721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5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7553</TotalTime>
  <Words>577</Words>
  <Application>Microsoft Office PowerPoint</Application>
  <PresentationFormat>화면 슬라이드 쇼(4:3)</PresentationFormat>
  <Paragraphs>147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Chapter 10. 데이터베이스 프로그래밍</vt:lpstr>
      <vt:lpstr>PowerPoint 프레젠테이션</vt:lpstr>
      <vt:lpstr>02. JDBC의 이해</vt:lpstr>
      <vt:lpstr>02. JDBC의 이해</vt:lpstr>
      <vt:lpstr>02. JDBC의 이해</vt:lpstr>
      <vt:lpstr>PowerPoint 프레젠테이션</vt:lpstr>
      <vt:lpstr>Javapath변경</vt:lpstr>
      <vt:lpstr>설치 폴더에서 확인가능</vt:lpstr>
      <vt:lpstr>오라클 사이트에서 확인가능</vt:lpstr>
      <vt:lpstr>다음 폴더에 복사해 넣는다.</vt:lpstr>
      <vt:lpstr>PowerPoint 프레젠테이션</vt:lpstr>
      <vt:lpstr>PowerPoint 프레젠테이션</vt:lpstr>
      <vt:lpstr>PowerPoint 프레젠테이션</vt:lpstr>
      <vt:lpstr>02. JDBC의 이해</vt:lpstr>
      <vt:lpstr>02. JDBC의 이해</vt:lpstr>
      <vt:lpstr>02. JDBC의 이해</vt:lpstr>
      <vt:lpstr>PowerPoint 프레젠테이션</vt:lpstr>
      <vt:lpstr>02. JDBC의 이해</vt:lpstr>
      <vt:lpstr>PowerPoint 프레젠테이션</vt:lpstr>
      <vt:lpstr>02. JDBC의 이해</vt:lpstr>
      <vt:lpstr>02. JDBC의 이해</vt:lpstr>
      <vt:lpstr>02. JDBC의 이해</vt:lpstr>
      <vt:lpstr>PowerPoint 프레젠테이션</vt:lpstr>
      <vt:lpstr>02. JDBC의 이해</vt:lpstr>
      <vt:lpstr>PowerPoint 프레젠테이션</vt:lpstr>
      <vt:lpstr>02. JDBC의 이해</vt:lpstr>
      <vt:lpstr>PowerPoint 프레젠테이션</vt:lpstr>
      <vt:lpstr>02. JDBC의 이해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hm_teacher</cp:lastModifiedBy>
  <cp:revision>697</cp:revision>
  <dcterms:created xsi:type="dcterms:W3CDTF">2012-07-11T10:23:22Z</dcterms:created>
  <dcterms:modified xsi:type="dcterms:W3CDTF">2017-10-24T02:46:13Z</dcterms:modified>
</cp:coreProperties>
</file>