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11" r:id="rId3"/>
    <p:sldId id="310" r:id="rId4"/>
    <p:sldId id="313" r:id="rId5"/>
    <p:sldId id="259" r:id="rId6"/>
    <p:sldId id="294" r:id="rId7"/>
    <p:sldId id="295" r:id="rId8"/>
    <p:sldId id="296" r:id="rId9"/>
    <p:sldId id="292" r:id="rId10"/>
    <p:sldId id="293" r:id="rId11"/>
    <p:sldId id="315" r:id="rId12"/>
    <p:sldId id="316" r:id="rId13"/>
    <p:sldId id="317" r:id="rId14"/>
    <p:sldId id="297" r:id="rId15"/>
    <p:sldId id="298" r:id="rId16"/>
    <p:sldId id="299" r:id="rId17"/>
    <p:sldId id="301" r:id="rId18"/>
    <p:sldId id="300" r:id="rId19"/>
    <p:sldId id="302" r:id="rId20"/>
    <p:sldId id="303" r:id="rId21"/>
    <p:sldId id="305" r:id="rId22"/>
    <p:sldId id="306" r:id="rId23"/>
    <p:sldId id="307" r:id="rId24"/>
    <p:sldId id="308" r:id="rId25"/>
    <p:sldId id="309" r:id="rId2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09A6F"/>
    <a:srgbClr val="3CA5AA"/>
    <a:srgbClr val="618571"/>
    <a:srgbClr val="3A6E44"/>
    <a:srgbClr val="376740"/>
    <a:srgbClr val="488879"/>
    <a:srgbClr val="CECC84"/>
    <a:srgbClr val="BFBD5F"/>
    <a:srgbClr val="B9A829"/>
    <a:srgbClr val="317B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4" d="100"/>
          <a:sy n="94" d="100"/>
        </p:scale>
        <p:origin x="-2124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pPr/>
              <a:t>2025-01-10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pPr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pPr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상수와 데이터 출력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1196752"/>
            <a:ext cx="6967408" cy="2215071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3573016"/>
            <a:ext cx="6912768" cy="239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65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smtClean="0"/>
              <a:t>프로그램은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시작해서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메소드에서</a:t>
            </a:r>
            <a:r>
              <a:rPr lang="ko-KR" altLang="en-US" dirty="0" smtClean="0"/>
              <a:t> 끝난다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프로그램은 위에서 아래로 실행된다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프로그램 명령문의 끝은 </a:t>
            </a:r>
            <a:r>
              <a:rPr lang="en-US" altLang="ko-KR" dirty="0" smtClean="0"/>
              <a:t>;(</a:t>
            </a:r>
            <a:r>
              <a:rPr lang="ko-KR" altLang="en-US" dirty="0" smtClean="0"/>
              <a:t>세미콜론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붙여야 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err="1" smtClean="0"/>
              <a:t>관련있는</a:t>
            </a:r>
            <a:r>
              <a:rPr lang="ko-KR" altLang="en-US" dirty="0" smtClean="0"/>
              <a:t> 코드는 중괄호로 묶는다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err="1" smtClean="0"/>
              <a:t>종괄호</a:t>
            </a:r>
            <a:r>
              <a:rPr lang="ko-KR" altLang="en-US" dirty="0" smtClean="0"/>
              <a:t> 안에 있는 코드들은 탭으로 들여 </a:t>
            </a:r>
            <a:r>
              <a:rPr lang="ko-KR" altLang="en-US" dirty="0" err="1" smtClean="0"/>
              <a:t>쓰기한다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중괄호 </a:t>
            </a:r>
            <a:r>
              <a:rPr lang="en-US" altLang="ko-KR" dirty="0" smtClean="0"/>
              <a:t>{}</a:t>
            </a:r>
            <a:r>
              <a:rPr lang="ko-KR" altLang="en-US" dirty="0" smtClean="0"/>
              <a:t>는 시작 위치와 같은 위치에서 닫는다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 기초문법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3"/>
            <a:ext cx="7000924" cy="5624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500042"/>
            <a:ext cx="7739465" cy="3000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정수 상수 표현법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진법별</a:t>
            </a:r>
            <a:r>
              <a:rPr lang="ko-KR" altLang="en-US" sz="2000" dirty="0" smtClean="0"/>
              <a:t> 수 표현 방법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C </a:t>
            </a:r>
            <a:r>
              <a:rPr lang="ko-KR" altLang="en-US" sz="2000" dirty="0" smtClean="0"/>
              <a:t>언어에서 진법 표현하기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2348880"/>
            <a:ext cx="7254714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2662" y="4655728"/>
            <a:ext cx="7257770" cy="86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919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정수 상수 표현법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15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772816"/>
            <a:ext cx="7198458" cy="41764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2168" y="4787800"/>
            <a:ext cx="13716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887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실</a:t>
            </a:r>
            <a:r>
              <a:rPr lang="ko-KR" altLang="en-US" sz="2400" b="1" dirty="0" smtClean="0"/>
              <a:t>수 상수 표현법 </a:t>
            </a:r>
            <a:r>
              <a:rPr lang="en-US" altLang="ko-KR" sz="2400" b="1" dirty="0" smtClean="0"/>
              <a:t>(1/3)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소수점 표기법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/>
            <a:r>
              <a:rPr lang="ko-KR" altLang="en-US" sz="2000" dirty="0" smtClean="0"/>
              <a:t>지수 표기법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314923"/>
            <a:ext cx="7272808" cy="75403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3789040"/>
            <a:ext cx="637839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91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실</a:t>
            </a:r>
            <a:r>
              <a:rPr lang="ko-KR" altLang="en-US" sz="2400" b="1" dirty="0" smtClean="0"/>
              <a:t>수 상수 표현법 </a:t>
            </a:r>
            <a:r>
              <a:rPr lang="en-US" altLang="ko-KR" sz="2400" b="1" dirty="0" smtClean="0"/>
              <a:t>(</a:t>
            </a:r>
            <a:r>
              <a:rPr lang="en-US" altLang="ko-KR" sz="2400" b="1" dirty="0"/>
              <a:t>2</a:t>
            </a:r>
            <a:r>
              <a:rPr lang="en-US" altLang="ko-KR" sz="2400" b="1" dirty="0" smtClean="0"/>
              <a:t>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정규화</a:t>
            </a:r>
            <a:r>
              <a:rPr lang="en-US" altLang="ko-KR" sz="2000" dirty="0" smtClean="0"/>
              <a:t>(normalization)</a:t>
            </a:r>
            <a:r>
              <a:rPr lang="ko-KR" altLang="en-US" sz="2000" dirty="0" smtClean="0"/>
              <a:t> 표기법</a:t>
            </a:r>
            <a:endParaRPr lang="en-US" altLang="ko-KR" sz="2000" dirty="0" smtClean="0"/>
          </a:p>
          <a:p>
            <a:pPr lvl="2">
              <a:lnSpc>
                <a:spcPct val="200000"/>
              </a:lnSpc>
            </a:pPr>
            <a:r>
              <a:rPr lang="ko-KR" altLang="en-US" sz="1600" dirty="0"/>
              <a:t>소수점 앞에 </a:t>
            </a:r>
            <a:r>
              <a:rPr lang="en-US" altLang="ko-KR" sz="1600" dirty="0"/>
              <a:t>0</a:t>
            </a:r>
            <a:r>
              <a:rPr lang="ko-KR" altLang="en-US" sz="1600" dirty="0"/>
              <a:t>이 아닌 한 자리만을 사용한 지수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2176" y="3068960"/>
            <a:ext cx="6101545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217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실</a:t>
            </a:r>
            <a:r>
              <a:rPr lang="ko-KR" altLang="en-US" sz="2400" b="1" dirty="0" smtClean="0"/>
              <a:t>수 상수 표현법 </a:t>
            </a:r>
            <a:r>
              <a:rPr lang="en-US" altLang="ko-KR" sz="2400" b="1" dirty="0" smtClean="0"/>
              <a:t>(3/3)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62254" y="1844821"/>
            <a:ext cx="7429500" cy="3876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25902" y="4725144"/>
            <a:ext cx="1480164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4920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문자와 문자열 상수 표현법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문자는 작은 따옴표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문자열은 큰 따옴표로 묶는다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7" y="2387881"/>
            <a:ext cx="7499173" cy="342083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84268" y="2852936"/>
            <a:ext cx="1625888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8298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함수는 실행 가능한 코드를 미리 정의해 놓고 </a:t>
            </a:r>
            <a:r>
              <a:rPr lang="ko-KR" altLang="en-US" dirty="0" err="1" smtClean="0"/>
              <a:t>필요할때</a:t>
            </a:r>
            <a:r>
              <a:rPr lang="ko-KR" altLang="en-US" dirty="0" smtClean="0"/>
              <a:t> 호출해서 사용한다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선언부는</a:t>
            </a:r>
            <a:r>
              <a:rPr lang="ko-KR" altLang="en-US" dirty="0" smtClean="0"/>
              <a:t> 함수 </a:t>
            </a:r>
            <a:r>
              <a:rPr lang="ko-KR" altLang="en-US" dirty="0" err="1" smtClean="0"/>
              <a:t>실행시</a:t>
            </a:r>
            <a:r>
              <a:rPr lang="ko-KR" altLang="en-US" dirty="0" smtClean="0"/>
              <a:t> 실행할 코드 블록</a:t>
            </a:r>
            <a:endParaRPr lang="en-US" altLang="ko-KR" dirty="0" smtClean="0"/>
          </a:p>
          <a:p>
            <a:r>
              <a:rPr lang="ko-KR" altLang="en-US" dirty="0" err="1" smtClean="0"/>
              <a:t>호출부는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선언부를</a:t>
            </a:r>
            <a:r>
              <a:rPr lang="ko-KR" altLang="en-US" dirty="0" smtClean="0"/>
              <a:t> 실행하고 </a:t>
            </a:r>
            <a:r>
              <a:rPr lang="ko-KR" altLang="en-US" dirty="0" err="1" smtClean="0"/>
              <a:t>싶을때</a:t>
            </a:r>
            <a:r>
              <a:rPr lang="ko-KR" altLang="en-US" dirty="0" smtClean="0"/>
              <a:t> 사용하는 코드이다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메인함수는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선언부를</a:t>
            </a:r>
            <a:r>
              <a:rPr lang="ko-KR" altLang="en-US" dirty="0" smtClean="0"/>
              <a:t> 만들면 운영체제에서 프로그램 </a:t>
            </a:r>
            <a:r>
              <a:rPr lang="ko-KR" altLang="en-US" dirty="0" err="1" smtClean="0"/>
              <a:t>시작시</a:t>
            </a:r>
            <a:r>
              <a:rPr lang="ko-KR" altLang="en-US" dirty="0" smtClean="0"/>
              <a:t> 자동 실행 시킨다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프린트 함수는 미리 만들어 놓은 </a:t>
            </a:r>
            <a:r>
              <a:rPr lang="ko-KR" altLang="en-US" dirty="0" err="1" smtClean="0"/>
              <a:t>선언부를</a:t>
            </a:r>
            <a:r>
              <a:rPr lang="ko-KR" altLang="en-US" dirty="0" smtClean="0"/>
              <a:t> 호출해서 사용하는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개발자가 스스로 </a:t>
            </a:r>
            <a:r>
              <a:rPr lang="ko-KR" altLang="en-US" dirty="0" err="1" smtClean="0"/>
              <a:t>선언부를</a:t>
            </a:r>
            <a:r>
              <a:rPr lang="ko-KR" altLang="en-US" dirty="0" smtClean="0"/>
              <a:t> 만들고 </a:t>
            </a:r>
            <a:r>
              <a:rPr lang="ko-KR" altLang="en-US" dirty="0" err="1" smtClean="0"/>
              <a:t>호출부를</a:t>
            </a:r>
            <a:r>
              <a:rPr lang="ko-KR" altLang="en-US" dirty="0" smtClean="0"/>
              <a:t> 이용해서 호출해 사용할 수 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상수가 </a:t>
            </a:r>
            <a:r>
              <a:rPr lang="ko-KR" altLang="en-US" sz="2400" b="1" dirty="0" err="1" smtClean="0"/>
              <a:t>컴파일된</a:t>
            </a:r>
            <a:r>
              <a:rPr lang="ko-KR" altLang="en-US" sz="2400" b="1" dirty="0" smtClean="0"/>
              <a:t> 후의 데이터 크기</a:t>
            </a: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정수는 </a:t>
            </a:r>
            <a:r>
              <a:rPr lang="en-US" altLang="ko-KR" sz="2000" dirty="0" smtClean="0"/>
              <a:t>4</a:t>
            </a:r>
            <a:r>
              <a:rPr lang="ko-KR" altLang="en-US" sz="2000" dirty="0" smtClean="0"/>
              <a:t>바이트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실수는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바이트의 크기로 변환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/>
            <a:r>
              <a:rPr lang="ko-KR" altLang="en-US" sz="2000" dirty="0" smtClean="0"/>
              <a:t>문자 상수는 </a:t>
            </a:r>
            <a:r>
              <a:rPr lang="ko-KR" altLang="en-US" sz="2000" dirty="0" err="1" smtClean="0"/>
              <a:t>아스키코드값</a:t>
            </a:r>
            <a:r>
              <a:rPr lang="ko-KR" altLang="en-US" sz="2000" dirty="0" smtClean="0"/>
              <a:t> 정수와 같은 형태로 변환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72471" y="2348880"/>
            <a:ext cx="7087961" cy="158417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4538176"/>
            <a:ext cx="6443999" cy="162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7077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정수 상수가 </a:t>
            </a:r>
            <a:r>
              <a:rPr lang="ko-KR" altLang="en-US" sz="2400" b="1" dirty="0" err="1" smtClean="0"/>
              <a:t>컴파일된</a:t>
            </a:r>
            <a:r>
              <a:rPr lang="ko-KR" altLang="en-US" sz="2400" b="1" dirty="0" smtClean="0"/>
              <a:t> 후의 비트 형태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4</a:t>
            </a:r>
            <a:r>
              <a:rPr lang="ko-KR" altLang="en-US" sz="2000" dirty="0" smtClean="0"/>
              <a:t>바이트 크기의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진수로 변환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양수 </a:t>
            </a:r>
            <a:r>
              <a:rPr lang="en-US" altLang="ko-KR" sz="2000" dirty="0" smtClean="0"/>
              <a:t>13</a:t>
            </a:r>
            <a:r>
              <a:rPr lang="ko-KR" altLang="en-US" sz="2000" dirty="0" smtClean="0"/>
              <a:t>의 예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비트 수에 따라 표현할 수 있는 값의 범위</a:t>
            </a: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5" y="2276872"/>
            <a:ext cx="7192753" cy="144016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4365104"/>
            <a:ext cx="52673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062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정수 상수가 </a:t>
            </a:r>
            <a:r>
              <a:rPr lang="ko-KR" altLang="en-US" sz="2400" b="1" dirty="0" err="1" smtClean="0"/>
              <a:t>컴파일된</a:t>
            </a:r>
            <a:r>
              <a:rPr lang="ko-KR" altLang="en-US" sz="2400" b="1" dirty="0" smtClean="0"/>
              <a:t> 후의 비트 형태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음수는 절댓값을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의 보수로 바꾸어 변환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음수 </a:t>
            </a:r>
            <a:r>
              <a:rPr lang="en-US" altLang="ko-KR" sz="2000" dirty="0" smtClean="0"/>
              <a:t>-10</a:t>
            </a:r>
            <a:r>
              <a:rPr lang="ko-KR" altLang="en-US" sz="2000" dirty="0" smtClean="0"/>
              <a:t>의 예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2</a:t>
            </a:r>
            <a:r>
              <a:rPr lang="ko-KR" altLang="en-US" sz="2000" dirty="0" smtClean="0"/>
              <a:t>의 보수로 </a:t>
            </a:r>
            <a:r>
              <a:rPr lang="ko-KR" altLang="en-US" sz="2000" dirty="0" err="1" smtClean="0"/>
              <a:t>변환시</a:t>
            </a:r>
            <a:r>
              <a:rPr lang="ko-KR" altLang="en-US" sz="2000" dirty="0" smtClean="0"/>
              <a:t> 양수와 음수를 쉽게 더할 수 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5139" y="2204864"/>
            <a:ext cx="5688632" cy="1524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4253696"/>
            <a:ext cx="5553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5753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02 - 2       </a:t>
            </a:r>
            <a:r>
              <a:rPr lang="ko-KR" altLang="en-US" dirty="0" smtClean="0"/>
              <a:t>상수와 데이터 표현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/>
              <a:t>실</a:t>
            </a:r>
            <a:r>
              <a:rPr lang="ko-KR" altLang="en-US" sz="2400" b="1" dirty="0" smtClean="0"/>
              <a:t>수 상수가 </a:t>
            </a:r>
            <a:r>
              <a:rPr lang="ko-KR" altLang="en-US" sz="2400" b="1" dirty="0" err="1" smtClean="0"/>
              <a:t>컴파일된</a:t>
            </a:r>
            <a:r>
              <a:rPr lang="ko-KR" altLang="en-US" sz="2400" b="1" dirty="0" smtClean="0"/>
              <a:t> 후의 비트 형태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IEEE 754 </a:t>
            </a:r>
            <a:r>
              <a:rPr lang="ko-KR" altLang="en-US" sz="2000" dirty="0" smtClean="0"/>
              <a:t>표준의 </a:t>
            </a:r>
            <a:r>
              <a:rPr lang="en-US" altLang="ko-KR" sz="2000" dirty="0" smtClean="0"/>
              <a:t>double </a:t>
            </a:r>
            <a:r>
              <a:rPr lang="ko-KR" altLang="en-US" sz="2000" dirty="0" smtClean="0"/>
              <a:t>형식에 따라 변환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2"/>
            <a:r>
              <a:rPr lang="en-US" altLang="ko-KR" sz="1600" dirty="0"/>
              <a:t> </a:t>
            </a:r>
            <a:r>
              <a:rPr lang="en-US" altLang="ko-KR" sz="1600" dirty="0" smtClean="0"/>
              <a:t>- 6.5</a:t>
            </a:r>
            <a:r>
              <a:rPr lang="ko-KR" altLang="en-US" sz="1600" dirty="0" smtClean="0"/>
              <a:t>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변환 예</a:t>
            </a:r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 smtClean="0"/>
          </a:p>
          <a:p>
            <a:pPr lvl="2"/>
            <a:endParaRPr lang="en-US" altLang="ko-KR" sz="1600" dirty="0"/>
          </a:p>
          <a:p>
            <a:pPr lvl="2">
              <a:lnSpc>
                <a:spcPts val="4400"/>
              </a:lnSpc>
            </a:pPr>
            <a:r>
              <a:rPr lang="en-US" altLang="ko-KR" sz="1600" dirty="0" smtClean="0"/>
              <a:t> </a:t>
            </a:r>
            <a:r>
              <a:rPr lang="ko-KR" altLang="en-US" sz="1600" dirty="0" smtClean="0"/>
              <a:t>값의 표현 범위</a:t>
            </a:r>
            <a:endParaRPr lang="en-US" altLang="ko-KR" sz="1600" dirty="0" smtClean="0"/>
          </a:p>
          <a:p>
            <a:pPr lvl="1">
              <a:lnSpc>
                <a:spcPct val="200000"/>
              </a:lnSpc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200000"/>
              </a:lnSpc>
              <a:buNone/>
            </a:pPr>
            <a:endParaRPr lang="en-US" altLang="ko-KR" sz="2000" dirty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3" y="2335516"/>
            <a:ext cx="6480720" cy="10934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821730" y="4131205"/>
            <a:ext cx="6134646" cy="71285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91682" y="5493144"/>
            <a:ext cx="3024334" cy="3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581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 smtClean="0"/>
              <a:t>10</a:t>
            </a:r>
            <a:r>
              <a:rPr lang="ko-KR" altLang="en-US" sz="2000" dirty="0"/>
              <a:t>은 </a:t>
            </a:r>
            <a:r>
              <a:rPr lang="ko-KR" altLang="en-US" sz="2000" b="1" dirty="0">
                <a:solidFill>
                  <a:srgbClr val="409A6F"/>
                </a:solidFill>
              </a:rPr>
              <a:t>정수 상수</a:t>
            </a:r>
            <a:r>
              <a:rPr lang="en-US" altLang="ko-KR" sz="2000" dirty="0"/>
              <a:t>, 10.0</a:t>
            </a:r>
            <a:r>
              <a:rPr lang="ko-KR" altLang="en-US" sz="2000" dirty="0"/>
              <a:t>은 </a:t>
            </a:r>
            <a:r>
              <a:rPr lang="ko-KR" altLang="en-US" sz="2000" b="1" dirty="0">
                <a:solidFill>
                  <a:srgbClr val="409A6F"/>
                </a:solidFill>
              </a:rPr>
              <a:t>실수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상수</a:t>
            </a:r>
            <a:endParaRPr lang="ko-KR" altLang="en-US" sz="2000" b="1" dirty="0">
              <a:solidFill>
                <a:srgbClr val="409A6F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000" dirty="0"/>
              <a:t>‘A’</a:t>
            </a:r>
            <a:r>
              <a:rPr lang="ko-KR" altLang="en-US" sz="2000" dirty="0"/>
              <a:t>는 </a:t>
            </a:r>
            <a:r>
              <a:rPr lang="ko-KR" altLang="en-US" sz="2000" b="1" dirty="0">
                <a:solidFill>
                  <a:srgbClr val="409A6F"/>
                </a:solidFill>
              </a:rPr>
              <a:t>문자 상수</a:t>
            </a:r>
            <a:r>
              <a:rPr lang="en-US" altLang="ko-KR" sz="2000" dirty="0"/>
              <a:t>, “A”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문자열 상수</a:t>
            </a:r>
            <a:r>
              <a:rPr lang="en-US" altLang="ko-KR" sz="2000" b="1" dirty="0" smtClean="0">
                <a:solidFill>
                  <a:srgbClr val="409A6F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solidFill>
                  <a:srgbClr val="409A6F"/>
                </a:solidFill>
              </a:rPr>
              <a:t>양수</a:t>
            </a:r>
            <a:r>
              <a:rPr lang="ko-KR" altLang="en-US" sz="2000" dirty="0" smtClean="0"/>
              <a:t>는 </a:t>
            </a:r>
            <a:r>
              <a:rPr lang="en-US" altLang="ko-KR" sz="2000" dirty="0"/>
              <a:t>4</a:t>
            </a:r>
            <a:r>
              <a:rPr lang="ko-KR" altLang="en-US" sz="2000" dirty="0"/>
              <a:t>바이트 크기의 </a:t>
            </a:r>
            <a:r>
              <a:rPr lang="en-US" altLang="ko-KR" sz="2000" dirty="0"/>
              <a:t>2</a:t>
            </a:r>
            <a:r>
              <a:rPr lang="ko-KR" altLang="en-US" sz="2000" dirty="0"/>
              <a:t>진수로</a:t>
            </a:r>
            <a:r>
              <a:rPr lang="en-US" altLang="ko-KR" sz="2000" dirty="0"/>
              <a:t>, </a:t>
            </a:r>
            <a:r>
              <a:rPr lang="ko-KR" altLang="en-US" sz="2000" b="1" dirty="0">
                <a:solidFill>
                  <a:srgbClr val="409A6F"/>
                </a:solidFill>
              </a:rPr>
              <a:t>음수</a:t>
            </a:r>
            <a:r>
              <a:rPr lang="ko-KR" altLang="en-US" sz="2000" dirty="0"/>
              <a:t>는 </a:t>
            </a:r>
            <a:r>
              <a:rPr lang="en-US" altLang="ko-KR" sz="2000" dirty="0"/>
              <a:t>2</a:t>
            </a:r>
            <a:r>
              <a:rPr lang="ko-KR" altLang="en-US" sz="2000" dirty="0"/>
              <a:t>의 보수로 </a:t>
            </a:r>
            <a:r>
              <a:rPr lang="ko-KR" altLang="en-US" sz="2000" dirty="0" smtClean="0"/>
              <a:t>컴파일</a:t>
            </a:r>
            <a:endParaRPr lang="en-US" altLang="ko-KR" sz="2000" dirty="0" smtClean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실수는 </a:t>
            </a:r>
            <a:r>
              <a:rPr lang="en-US" altLang="ko-KR" sz="2000" dirty="0"/>
              <a:t>IEEE 754 </a:t>
            </a:r>
            <a:r>
              <a:rPr lang="ko-KR" altLang="en-US" sz="2000" dirty="0"/>
              <a:t>표준의 </a:t>
            </a:r>
            <a:r>
              <a:rPr lang="en-US" altLang="ko-KR" sz="2000" dirty="0" smtClean="0"/>
              <a:t>double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형식에 따라 </a:t>
            </a:r>
            <a:r>
              <a:rPr lang="ko-KR" altLang="en-US" sz="2000" dirty="0" smtClean="0"/>
              <a:t>번역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dirty="0"/>
              <a:t>첫 비트는 </a:t>
            </a:r>
            <a:r>
              <a:rPr lang="ko-KR" altLang="en-US" sz="2000" b="1" dirty="0">
                <a:solidFill>
                  <a:srgbClr val="409A6F"/>
                </a:solidFill>
              </a:rPr>
              <a:t>부호 비트</a:t>
            </a:r>
            <a:r>
              <a:rPr lang="en-US" altLang="ko-KR" sz="2000" dirty="0"/>
              <a:t>, </a:t>
            </a:r>
            <a:r>
              <a:rPr lang="ko-KR" altLang="en-US" sz="2000" dirty="0"/>
              <a:t>이후 </a:t>
            </a:r>
            <a:r>
              <a:rPr lang="en-US" altLang="ko-KR" sz="2000" dirty="0"/>
              <a:t>11</a:t>
            </a:r>
            <a:r>
              <a:rPr lang="ko-KR" altLang="en-US" sz="2000" dirty="0"/>
              <a:t>개 </a:t>
            </a:r>
            <a:r>
              <a:rPr lang="ko-KR" altLang="en-US" sz="2000" dirty="0" smtClean="0"/>
              <a:t>비트는 </a:t>
            </a:r>
            <a:r>
              <a:rPr lang="ko-KR" altLang="en-US" sz="2000" dirty="0" err="1"/>
              <a:t>지수부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나머지 </a:t>
            </a:r>
            <a:r>
              <a:rPr lang="en-US" altLang="ko-KR" sz="2000" dirty="0"/>
              <a:t>52</a:t>
            </a:r>
            <a:r>
              <a:rPr lang="ko-KR" altLang="en-US" sz="2000" dirty="0"/>
              <a:t>비트는 </a:t>
            </a:r>
            <a:r>
              <a:rPr lang="ko-KR" altLang="en-US" sz="2000" dirty="0" err="1" smtClean="0"/>
              <a:t>소수부를</a:t>
            </a:r>
            <a:r>
              <a:rPr lang="ko-KR" altLang="en-US" sz="2000" dirty="0" smtClean="0"/>
              <a:t> 뜻한다</a:t>
            </a:r>
            <a:r>
              <a:rPr lang="en-US" altLang="ko-KR" sz="2000" dirty="0" smtClean="0"/>
              <a:t>.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89147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1268760"/>
            <a:ext cx="5904656" cy="4700952"/>
          </a:xfrm>
        </p:spPr>
      </p:pic>
    </p:spTree>
    <p:extLst>
      <p:ext uri="{BB962C8B-B14F-4D97-AF65-F5344CB8AC3E}">
        <p14:creationId xmlns:p14="http://schemas.microsoft.com/office/powerpoint/2010/main" xmlns="" val="23264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</a:t>
            </a:r>
            <a:r>
              <a:rPr lang="ko-KR" altLang="en-US" dirty="0" smtClean="0"/>
              <a:t>언어는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실행되고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메소드가</a:t>
            </a:r>
            <a:r>
              <a:rPr lang="ko-KR" altLang="en-US" dirty="0" smtClean="0"/>
              <a:t> 종료하면 프로그램이 종료된다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프로그램이 실행되면 </a:t>
            </a:r>
            <a:r>
              <a:rPr lang="en-US" altLang="ko-KR" dirty="0" smtClean="0"/>
              <a:t>main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운영체제에서 호출한다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 </a:t>
            </a:r>
            <a:r>
              <a:rPr lang="ko-KR" altLang="en-US" dirty="0" smtClean="0"/>
              <a:t>언어에서 주석은 코드에 대한 설명이나 메모를 추가하는 데 사용됩니다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주석은 컴파일러에 의해 무시되며 프로그램의 실행에 영향을 주지 </a:t>
            </a:r>
            <a:r>
              <a:rPr lang="ko-KR" altLang="en-US" dirty="0" smtClean="0"/>
              <a:t>않습니다</a:t>
            </a:r>
            <a:endParaRPr lang="en-US" altLang="ko-KR" dirty="0" smtClean="0"/>
          </a:p>
          <a:p>
            <a:r>
              <a:rPr lang="en-US" altLang="ko-KR" dirty="0" smtClean="0"/>
              <a:t>// </a:t>
            </a:r>
            <a:r>
              <a:rPr lang="ko-KR" altLang="en-US" dirty="0" err="1" smtClean="0"/>
              <a:t>한줄</a:t>
            </a:r>
            <a:r>
              <a:rPr lang="ko-KR" altLang="en-US" dirty="0" smtClean="0"/>
              <a:t> 주석</a:t>
            </a:r>
            <a:r>
              <a:rPr lang="en-US" altLang="ko-KR" dirty="0" smtClean="0"/>
              <a:t> </a:t>
            </a:r>
            <a:r>
              <a:rPr lang="en-US" altLang="ko-KR" dirty="0" smtClean="0"/>
              <a:t>  /* */ </a:t>
            </a:r>
            <a:r>
              <a:rPr lang="ko-KR" altLang="en-US" dirty="0" err="1" smtClean="0"/>
              <a:t>여러줄</a:t>
            </a:r>
            <a:r>
              <a:rPr lang="ko-KR" altLang="en-US" dirty="0" smtClean="0"/>
              <a:t> 주석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429000"/>
            <a:ext cx="893555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02 - 1       C </a:t>
            </a:r>
            <a:r>
              <a:rPr lang="ko-KR" altLang="en-US" dirty="0" smtClean="0"/>
              <a:t>프로그램의 구조와 데이터 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프로그램과 </a:t>
            </a:r>
            <a:r>
              <a:rPr lang="en-US" altLang="ko-KR" sz="2400" b="1" dirty="0" smtClean="0"/>
              <a:t>main </a:t>
            </a:r>
            <a:r>
              <a:rPr lang="ko-KR" altLang="en-US" sz="2400" b="1" dirty="0" smtClean="0"/>
              <a:t>함수 구조</a:t>
            </a: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main </a:t>
            </a:r>
            <a:r>
              <a:rPr lang="ko-KR" altLang="en-US" sz="2000" dirty="0" smtClean="0"/>
              <a:t>함수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프로그램이 시작되는 곳으로 필수 함수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머리</a:t>
            </a:r>
            <a:r>
              <a:rPr lang="en-US" altLang="ko-KR" sz="2000" dirty="0" smtClean="0"/>
              <a:t>(head)</a:t>
            </a:r>
            <a:r>
              <a:rPr lang="ko-KR" altLang="en-US" sz="2000" dirty="0" smtClean="0"/>
              <a:t>와 몸통</a:t>
            </a:r>
            <a:r>
              <a:rPr lang="en-US" altLang="ko-KR" sz="2000" dirty="0" smtClean="0"/>
              <a:t>(body)</a:t>
            </a:r>
            <a:r>
              <a:rPr lang="ko-KR" altLang="en-US" sz="2000" dirty="0" smtClean="0"/>
              <a:t>로 구성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84168" y="3129225"/>
            <a:ext cx="2085975" cy="27717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780927"/>
            <a:ext cx="4680520" cy="325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5912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02 - 1       C </a:t>
            </a:r>
            <a:r>
              <a:rPr lang="ko-KR" altLang="en-US" dirty="0" smtClean="0"/>
              <a:t>프로그램의 구조와 데이터 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출력 </a:t>
            </a:r>
            <a:r>
              <a:rPr lang="ko-KR" altLang="en-US" sz="2400" b="1" dirty="0"/>
              <a:t>함수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printf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의 </a:t>
            </a:r>
            <a:r>
              <a:rPr lang="ko-KR" altLang="en-US" sz="2400" b="1" dirty="0" smtClean="0"/>
              <a:t>사용법 </a:t>
            </a:r>
            <a:r>
              <a:rPr lang="en-US" altLang="ko-KR" sz="2400" b="1" dirty="0" smtClean="0"/>
              <a:t>: </a:t>
            </a:r>
            <a:r>
              <a:rPr lang="ko-KR" altLang="en-US" sz="2400" b="1" dirty="0" smtClean="0"/>
              <a:t>문자열 출력</a:t>
            </a:r>
            <a:endParaRPr lang="en-US" altLang="ko-KR" sz="2400" b="1" dirty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기본 출력 기능은 문자열 출력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916832"/>
            <a:ext cx="6790578" cy="396044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8505" y="2903736"/>
            <a:ext cx="302136" cy="25897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78544" y="2912249"/>
            <a:ext cx="2837696" cy="2801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52120" y="4899937"/>
            <a:ext cx="2609850" cy="11334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20272" y="2245505"/>
            <a:ext cx="1272556" cy="2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0730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02 - 1       C </a:t>
            </a:r>
            <a:r>
              <a:rPr lang="ko-KR" altLang="en-US" dirty="0" smtClean="0"/>
              <a:t>프로그램의 구조와 데이터 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제어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문자 출력</a:t>
            </a:r>
            <a:endParaRPr lang="en-US" altLang="ko-KR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4860032" y="5301208"/>
            <a:ext cx="1581310" cy="845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763406"/>
            <a:ext cx="7152284" cy="425788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6216" y="4669212"/>
            <a:ext cx="2235113" cy="147744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92080" y="5229200"/>
            <a:ext cx="1224136" cy="917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0165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02 - 1       C </a:t>
            </a:r>
            <a:r>
              <a:rPr lang="ko-KR" altLang="en-US" dirty="0" smtClean="0"/>
              <a:t>프로그램의 구조와 데이터 출력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정수와 실수 출력</a:t>
            </a:r>
            <a:endParaRPr lang="en-US" altLang="ko-KR" sz="2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1" y="1801021"/>
            <a:ext cx="7645119" cy="422448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16216" y="4161368"/>
            <a:ext cx="2028494" cy="195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14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dirty="0"/>
              <a:t>C </a:t>
            </a:r>
            <a:r>
              <a:rPr lang="ko-KR" altLang="en-US" sz="2000" dirty="0"/>
              <a:t>프로그램은 </a:t>
            </a:r>
            <a:r>
              <a:rPr lang="en-US" altLang="ko-KR" sz="2000" b="1" dirty="0">
                <a:solidFill>
                  <a:srgbClr val="409A6F"/>
                </a:solidFill>
              </a:rPr>
              <a:t>main </a:t>
            </a:r>
            <a:r>
              <a:rPr lang="ko-KR" altLang="en-US" sz="2000" b="1" dirty="0">
                <a:solidFill>
                  <a:srgbClr val="409A6F"/>
                </a:solidFill>
              </a:rPr>
              <a:t>함수</a:t>
            </a:r>
            <a:r>
              <a:rPr lang="ko-KR" altLang="en-US" sz="2000" dirty="0"/>
              <a:t>로 </a:t>
            </a:r>
            <a:r>
              <a:rPr lang="ko-KR" altLang="en-US" sz="2000" dirty="0" smtClean="0"/>
              <a:t>시작한다</a:t>
            </a:r>
            <a:r>
              <a:rPr lang="en-US" altLang="ko-KR" sz="2000" dirty="0" smtClean="0"/>
              <a:t>. </a:t>
            </a:r>
          </a:p>
          <a:p>
            <a:pPr>
              <a:lnSpc>
                <a:spcPct val="200000"/>
              </a:lnSpc>
            </a:pPr>
            <a:r>
              <a:rPr lang="en-US" altLang="ko-KR" sz="2000" dirty="0" smtClean="0"/>
              <a:t>//</a:t>
            </a:r>
            <a:r>
              <a:rPr lang="ko-KR" altLang="en-US" sz="2000" dirty="0" smtClean="0"/>
              <a:t>는 한 </a:t>
            </a:r>
            <a:r>
              <a:rPr lang="ko-KR" altLang="en-US" sz="2000" dirty="0"/>
              <a:t>줄 </a:t>
            </a:r>
            <a:r>
              <a:rPr lang="ko-KR" altLang="en-US" sz="2000" b="1" dirty="0" err="1" smtClean="0">
                <a:solidFill>
                  <a:srgbClr val="409A6F"/>
                </a:solidFill>
              </a:rPr>
              <a:t>주석문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/* */</a:t>
            </a:r>
            <a:r>
              <a:rPr lang="ko-KR" altLang="en-US" sz="2000" dirty="0" smtClean="0"/>
              <a:t>는 </a:t>
            </a:r>
            <a:r>
              <a:rPr lang="ko-KR" altLang="en-US" sz="2000" dirty="0"/>
              <a:t>여러 </a:t>
            </a:r>
            <a:r>
              <a:rPr lang="ko-KR" altLang="en-US" sz="2000" dirty="0" smtClean="0"/>
              <a:t>줄 </a:t>
            </a:r>
            <a:r>
              <a:rPr lang="ko-KR" altLang="en-US" sz="2000" dirty="0" err="1" smtClean="0"/>
              <a:t>주석문이다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 err="1">
                <a:solidFill>
                  <a:srgbClr val="409A6F"/>
                </a:solidFill>
              </a:rPr>
              <a:t>printf</a:t>
            </a:r>
            <a:r>
              <a:rPr lang="en-US" altLang="ko-KR" sz="2000" b="1" dirty="0">
                <a:solidFill>
                  <a:srgbClr val="409A6F"/>
                </a:solidFill>
              </a:rPr>
              <a:t> </a:t>
            </a:r>
            <a:r>
              <a:rPr lang="ko-KR" altLang="en-US" sz="2000" b="1" dirty="0">
                <a:solidFill>
                  <a:srgbClr val="409A6F"/>
                </a:solidFill>
              </a:rPr>
              <a:t>함수</a:t>
            </a:r>
            <a:r>
              <a:rPr lang="ko-KR" altLang="en-US" sz="2000" dirty="0"/>
              <a:t>는 데이터를 화면에 </a:t>
            </a:r>
            <a:r>
              <a:rPr lang="ko-KR" altLang="en-US" sz="2000" dirty="0" smtClean="0"/>
              <a:t>출력한다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제어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문자</a:t>
            </a:r>
            <a:r>
              <a:rPr lang="ko-KR" altLang="en-US" sz="2000" dirty="0" smtClean="0"/>
              <a:t>의 </a:t>
            </a:r>
            <a:r>
              <a:rPr lang="ko-KR" altLang="en-US" sz="2000" dirty="0"/>
              <a:t>기능에 따라 </a:t>
            </a:r>
            <a:r>
              <a:rPr lang="ko-KR" altLang="en-US" sz="2000" dirty="0" smtClean="0"/>
              <a:t>문자열의 출력 </a:t>
            </a:r>
            <a:r>
              <a:rPr lang="ko-KR" altLang="en-US" sz="2000" dirty="0"/>
              <a:t>형태가 </a:t>
            </a:r>
            <a:r>
              <a:rPr lang="ko-KR" altLang="en-US" sz="2000" dirty="0" smtClean="0"/>
              <a:t>바뀐다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  <a:p>
            <a:pPr>
              <a:lnSpc>
                <a:spcPct val="200000"/>
              </a:lnSpc>
            </a:pPr>
            <a:r>
              <a:rPr lang="en-US" altLang="ko-KR" sz="2000" dirty="0" err="1"/>
              <a:t>p</a:t>
            </a:r>
            <a:r>
              <a:rPr lang="en-US" altLang="ko-KR" sz="2000" dirty="0" err="1" smtClean="0"/>
              <a:t>rintf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함수로 정수 출력은 </a:t>
            </a:r>
            <a:r>
              <a:rPr lang="en-US" altLang="ko-KR" sz="2000" dirty="0" smtClean="0"/>
              <a:t>%d, </a:t>
            </a:r>
            <a:r>
              <a:rPr lang="ko-KR" altLang="en-US" sz="2000" dirty="0"/>
              <a:t>실수는 </a:t>
            </a:r>
            <a:r>
              <a:rPr lang="en-US" altLang="ko-KR" sz="2000" dirty="0" smtClean="0"/>
              <a:t>%lf</a:t>
            </a:r>
            <a:r>
              <a:rPr lang="ko-KR" altLang="en-US" sz="2000" dirty="0" smtClean="0"/>
              <a:t> </a:t>
            </a:r>
            <a:r>
              <a:rPr lang="ko-KR" altLang="en-US" sz="2000" b="1" dirty="0">
                <a:solidFill>
                  <a:srgbClr val="409A6F"/>
                </a:solidFill>
              </a:rPr>
              <a:t>변환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문자</a:t>
            </a:r>
            <a:r>
              <a:rPr lang="ko-KR" altLang="en-US" sz="2000" dirty="0" smtClean="0"/>
              <a:t> 사용</a:t>
            </a:r>
            <a:r>
              <a:rPr lang="en-US" altLang="ko-KR" sz="2000" dirty="0" smtClean="0"/>
              <a:t> 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662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4483</TotalTime>
  <Words>632</Words>
  <Application>Microsoft Office PowerPoint</Application>
  <PresentationFormat>화면 슬라이드 쇼(4:3)</PresentationFormat>
  <Paragraphs>105</Paragraphs>
  <Slides>25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6" baseType="lpstr">
      <vt:lpstr>Office 테마</vt:lpstr>
      <vt:lpstr>2장  상수와 데이터 출력</vt:lpstr>
      <vt:lpstr>슬라이드 2</vt:lpstr>
      <vt:lpstr>슬라이드 3</vt:lpstr>
      <vt:lpstr>슬라이드 4</vt:lpstr>
      <vt:lpstr>  02 - 1       C 프로그램의 구조와 데이터 출력 방법</vt:lpstr>
      <vt:lpstr>  02 - 1       C 프로그램의 구조와 데이터 출력 방법</vt:lpstr>
      <vt:lpstr>  02 - 1       C 프로그램의 구조와 데이터 출력 방법</vt:lpstr>
      <vt:lpstr>  02 - 1       C 프로그램의 구조와 데이터 출력 방법</vt:lpstr>
      <vt:lpstr>키워드로 끝내는 핵심 포인트</vt:lpstr>
      <vt:lpstr>표로 정리하는 핵심 포인트</vt:lpstr>
      <vt:lpstr>C언어 기초문법</vt:lpstr>
      <vt:lpstr>슬라이드 12</vt:lpstr>
      <vt:lpstr>슬라이드 13</vt:lpstr>
      <vt:lpstr>  02 - 2       상수와 데이터 표현 방법</vt:lpstr>
      <vt:lpstr>  02 - 2       상수와 데이터 표현 방법</vt:lpstr>
      <vt:lpstr>  02 - 2       상수와 데이터 표현 방법</vt:lpstr>
      <vt:lpstr>  02 - 2       상수와 데이터 표현 방법</vt:lpstr>
      <vt:lpstr>  02 - 2       상수와 데이터 표현 방법</vt:lpstr>
      <vt:lpstr>  02 - 2       상수와 데이터 표현 방법</vt:lpstr>
      <vt:lpstr>  02 - 2       상수와 데이터 표현 방법</vt:lpstr>
      <vt:lpstr>  02 - 2       상수와 데이터 표현 방법</vt:lpstr>
      <vt:lpstr>  02 - 2       상수와 데이터 표현 방법</vt:lpstr>
      <vt:lpstr>  02 - 2       상수와 데이터 표현 방법</vt:lpstr>
      <vt:lpstr>키워드로 끝내는 핵심 포인트</vt:lpstr>
      <vt:lpstr>표로 정리하는 핵심 포인트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sumin park</cp:lastModifiedBy>
  <cp:revision>119</cp:revision>
  <dcterms:created xsi:type="dcterms:W3CDTF">2019-05-31T06:49:58Z</dcterms:created>
  <dcterms:modified xsi:type="dcterms:W3CDTF">2025-01-10T14:54:45Z</dcterms:modified>
</cp:coreProperties>
</file>