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18" r:id="rId3"/>
    <p:sldId id="319" r:id="rId4"/>
    <p:sldId id="320" r:id="rId5"/>
    <p:sldId id="259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8" r:id="rId17"/>
    <p:sldId id="309" r:id="rId18"/>
    <p:sldId id="310" r:id="rId19"/>
    <p:sldId id="311" r:id="rId20"/>
    <p:sldId id="292" r:id="rId21"/>
    <p:sldId id="312" r:id="rId22"/>
    <p:sldId id="293" r:id="rId23"/>
    <p:sldId id="313" r:id="rId24"/>
    <p:sldId id="314" r:id="rId25"/>
    <p:sldId id="315" r:id="rId26"/>
    <p:sldId id="317" r:id="rId27"/>
    <p:sldId id="316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  변수와 데이터 입력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여러 가지 </a:t>
            </a:r>
            <a:r>
              <a:rPr lang="ko-KR" altLang="en-US" sz="2400" b="1" dirty="0" err="1" smtClean="0"/>
              <a:t>정수형</a:t>
            </a:r>
            <a:r>
              <a:rPr lang="ko-KR" altLang="en-US" sz="2400" b="1" dirty="0" smtClean="0"/>
              <a:t> 변수</a:t>
            </a:r>
            <a:endParaRPr lang="en-US" altLang="ko-KR" sz="24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6516216" y="4725144"/>
            <a:ext cx="936104" cy="1112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556672"/>
            <a:ext cx="6674892" cy="40759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9311" y="5653056"/>
            <a:ext cx="1321009" cy="4349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6096" y="4616489"/>
            <a:ext cx="3124826" cy="133021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848" y="5378711"/>
            <a:ext cx="2016224" cy="21052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8276" y="1907704"/>
            <a:ext cx="7486064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15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unsigned</a:t>
            </a:r>
            <a:r>
              <a:rPr lang="ko-KR" altLang="en-US" sz="2400" b="1" dirty="0" smtClean="0"/>
              <a:t> 정수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6916" y="1592163"/>
            <a:ext cx="7429500" cy="4429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24128" y="4897338"/>
            <a:ext cx="29051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01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unsigned</a:t>
            </a:r>
            <a:r>
              <a:rPr lang="ko-KR" altLang="en-US" sz="2400" b="1" dirty="0" smtClean="0"/>
              <a:t> 정수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buNone/>
            </a:pPr>
            <a:endParaRPr lang="en-US" altLang="ko-KR" sz="2000" b="1" dirty="0" smtClean="0"/>
          </a:p>
          <a:p>
            <a:pPr lvl="1"/>
            <a:r>
              <a:rPr lang="en-US" altLang="ko-KR" sz="2000" dirty="0" smtClean="0"/>
              <a:t>unsigned </a:t>
            </a:r>
            <a:r>
              <a:rPr lang="ko-KR" altLang="en-US" sz="2000" dirty="0" err="1" smtClean="0"/>
              <a:t>자료형은</a:t>
            </a:r>
            <a:r>
              <a:rPr lang="ko-KR" altLang="en-US" sz="2000" dirty="0" smtClean="0"/>
              <a:t> 항상 양수만 저장하고 </a:t>
            </a:r>
            <a:r>
              <a:rPr lang="en-US" altLang="ko-KR" sz="2000" dirty="0" smtClean="0"/>
              <a:t>%u</a:t>
            </a:r>
            <a:r>
              <a:rPr lang="ko-KR" altLang="en-US" sz="2000" dirty="0" smtClean="0"/>
              <a:t>로 출력한다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4004248"/>
            <a:ext cx="7002116" cy="1945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7822" y="2564904"/>
            <a:ext cx="7120064" cy="12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22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실수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/>
              <a:t>실</a:t>
            </a:r>
            <a:r>
              <a:rPr lang="ko-KR" altLang="en-US" sz="2000" dirty="0" smtClean="0"/>
              <a:t>수를 저장하는 </a:t>
            </a:r>
            <a:r>
              <a:rPr lang="ko-KR" altLang="en-US" sz="2000" dirty="0" err="1" smtClean="0"/>
              <a:t>자료형의</a:t>
            </a:r>
            <a:r>
              <a:rPr lang="ko-KR" altLang="en-US" sz="2000" dirty="0" smtClean="0"/>
              <a:t> 종류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유효 숫자가 많을 수록 더 정확한 값을 표현할 수 있다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4376" y="2397621"/>
            <a:ext cx="51816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25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실수 </a:t>
            </a:r>
            <a:r>
              <a:rPr lang="ko-KR" altLang="en-US" sz="2400" b="1" dirty="0" err="1" smtClean="0"/>
              <a:t>자료형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772816"/>
            <a:ext cx="7464846" cy="39896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8688" y="4941168"/>
            <a:ext cx="4095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01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저장 </a:t>
            </a:r>
            <a:r>
              <a:rPr lang="en-US" altLang="ko-KR" sz="2400" b="1" dirty="0" smtClean="0"/>
              <a:t>(1/3)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문자열은 </a:t>
            </a:r>
            <a:r>
              <a:rPr lang="en-US" altLang="ko-KR" sz="2000" dirty="0" smtClean="0"/>
              <a:t>char </a:t>
            </a:r>
            <a:r>
              <a:rPr lang="ko-KR" altLang="en-US" sz="2000" dirty="0" smtClean="0"/>
              <a:t>배열에 저장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배열의 크기는 널 문자</a:t>
            </a:r>
            <a:r>
              <a:rPr lang="en-US" altLang="ko-KR" sz="2000" dirty="0" smtClean="0"/>
              <a:t>(      ) 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ko-KR" altLang="en-US" sz="2000" dirty="0" smtClean="0"/>
              <a:t> 를 위해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이상 크게 확보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09025" y="4584154"/>
            <a:ext cx="2210871" cy="360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1" y="2606097"/>
            <a:ext cx="4248473" cy="16458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3" y="2603731"/>
            <a:ext cx="702568" cy="103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544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저장 </a:t>
            </a:r>
            <a:r>
              <a:rPr lang="en-US" altLang="ko-KR" sz="2400" b="1" dirty="0" smtClean="0"/>
              <a:t>(2/3)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2204864"/>
            <a:ext cx="18722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772816"/>
            <a:ext cx="7839305" cy="40519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18402" y="4879087"/>
            <a:ext cx="2539115" cy="11620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43024" y="3589337"/>
            <a:ext cx="2889870" cy="13232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303908" y="2276872"/>
            <a:ext cx="1532513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93407" y="3573016"/>
            <a:ext cx="3483049" cy="3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892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문자열 저장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새로운 문자열 저장은 </a:t>
            </a:r>
            <a:r>
              <a:rPr lang="en-US" altLang="ko-KR" sz="2000" dirty="0" err="1" smtClean="0"/>
              <a:t>strcpy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 사용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2204864"/>
            <a:ext cx="18722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079" y="2132856"/>
            <a:ext cx="755136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const</a:t>
            </a:r>
            <a:r>
              <a:rPr lang="ko-KR" altLang="en-US" sz="2400" b="1" dirty="0" smtClean="0"/>
              <a:t>를 사용한 변수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c</a:t>
            </a:r>
            <a:r>
              <a:rPr lang="en-US" altLang="ko-KR" sz="2000" dirty="0" err="1" smtClean="0"/>
              <a:t>onst</a:t>
            </a:r>
            <a:r>
              <a:rPr lang="ko-KR" altLang="en-US" sz="2000" dirty="0" smtClean="0"/>
              <a:t>를 사용한 변수는 </a:t>
            </a:r>
            <a:r>
              <a:rPr lang="ko-KR" altLang="en-US" sz="2000" dirty="0" err="1" smtClean="0"/>
              <a:t>초깃값</a:t>
            </a:r>
            <a:r>
              <a:rPr lang="ko-KR" altLang="en-US" sz="2000" dirty="0" smtClean="0"/>
              <a:t> 수정 불가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6660232" y="2204864"/>
            <a:ext cx="187220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1854" y="2127672"/>
            <a:ext cx="7022554" cy="38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250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3947226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err="1" smtClean="0"/>
              <a:t>예약어와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식별자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예약어는</a:t>
            </a:r>
            <a:r>
              <a:rPr lang="ko-KR" altLang="en-US" sz="2000" dirty="0" smtClean="0"/>
              <a:t> 컴파일러와 약속된 단어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식별자는</a:t>
            </a:r>
            <a:r>
              <a:rPr lang="ko-KR" altLang="en-US" sz="2000" dirty="0" smtClean="0"/>
              <a:t> 사용자가 만든 단어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/>
              <a:t>식별자를</a:t>
            </a:r>
            <a:r>
              <a:rPr lang="ko-KR" altLang="en-US" sz="2000" dirty="0" smtClean="0"/>
              <a:t> 만드는 규칙</a:t>
            </a:r>
            <a:endParaRPr lang="en-US" altLang="ko-KR" sz="20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알파벳 </a:t>
            </a:r>
            <a:r>
              <a:rPr lang="en-US" altLang="ko-KR" sz="1600" dirty="0" err="1" smtClean="0"/>
              <a:t>A~Z</a:t>
            </a:r>
            <a:r>
              <a:rPr lang="en-US" altLang="ko-KR" sz="1600" dirty="0"/>
              <a:t>, </a:t>
            </a:r>
            <a:r>
              <a:rPr lang="en-US" altLang="ko-KR" sz="1600" dirty="0" err="1" smtClean="0"/>
              <a:t>a~z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숫자 </a:t>
            </a:r>
            <a:r>
              <a:rPr lang="en-US" altLang="ko-KR" sz="1600" dirty="0" smtClean="0"/>
              <a:t>0~9</a:t>
            </a:r>
            <a:r>
              <a:rPr lang="en-US" altLang="ko-KR" sz="1600" dirty="0"/>
              <a:t>, _(</a:t>
            </a:r>
            <a:r>
              <a:rPr lang="ko-KR" altLang="en-US" sz="1600" dirty="0" smtClean="0"/>
              <a:t>밑줄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만 사용</a:t>
            </a:r>
            <a:endParaRPr lang="en-US" altLang="ko-KR" sz="1600" dirty="0" smtClean="0"/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숫자로 시작할 수 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대문자와 소문자는 서로 다른 </a:t>
            </a:r>
            <a:r>
              <a:rPr lang="ko-KR" altLang="en-US" sz="1600" dirty="0" err="1" smtClean="0"/>
              <a:t>식별자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4077072"/>
            <a:ext cx="670060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3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eRgNLXpTsswIgHROjxHhPeTd4OB_YHRVhHOVL0cs5H60D8oBF6cZOEfwnnQUEsJ62bG7kUXAkc16kmj-JtGAFj3WWMRHKMLMhiK4poDESJq7j-XNdG1SGkyKp4jln6oRoLddvkrd9Yqn7Hy5wJqmCEnL8w?key=K7t7t8cTsPUJ0SU3gs_4U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6858048" cy="443111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143108" y="428604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컴퓨터 프로그램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정보 처리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현실 세계의 데이터를 컴퓨터에 놓고 필요할 때  처리해서 원하는 결과를 </a:t>
            </a:r>
            <a:r>
              <a:rPr lang="ko-KR" altLang="en-US" dirty="0" err="1" smtClean="0"/>
              <a:t>얻는것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변수 </a:t>
            </a:r>
            <a:r>
              <a:rPr lang="ko-KR" altLang="en-US" sz="2000" b="1" dirty="0">
                <a:solidFill>
                  <a:srgbClr val="409A6F"/>
                </a:solidFill>
              </a:rPr>
              <a:t>선언</a:t>
            </a:r>
            <a:r>
              <a:rPr lang="ko-KR" altLang="en-US" sz="2000" dirty="0"/>
              <a:t>으로 메모리에 저장 공간을 확보하며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대입 </a:t>
            </a:r>
            <a:r>
              <a:rPr lang="ko-KR" altLang="en-US" sz="2000" dirty="0"/>
              <a:t>연산자</a:t>
            </a:r>
            <a:r>
              <a:rPr lang="en-US" altLang="ko-KR" sz="2000" dirty="0" smtClean="0"/>
              <a:t>(=)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변숫값을</a:t>
            </a:r>
            <a:r>
              <a:rPr lang="ko-KR" altLang="en-US" sz="2000" dirty="0"/>
              <a:t> 초기화하거나 </a:t>
            </a:r>
            <a:r>
              <a:rPr lang="ko-KR" altLang="en-US" sz="2000" dirty="0" smtClean="0"/>
              <a:t>값을 저장한다</a:t>
            </a:r>
            <a:r>
              <a:rPr lang="en-US" altLang="ko-KR" sz="2000" dirty="0"/>
              <a:t>.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초기화하지 </a:t>
            </a:r>
            <a:r>
              <a:rPr lang="ko-KR" altLang="en-US" sz="2000" dirty="0"/>
              <a:t>않은 변수에는 </a:t>
            </a:r>
            <a:r>
              <a:rPr lang="ko-KR" altLang="en-US" sz="2000" b="1" dirty="0">
                <a:solidFill>
                  <a:srgbClr val="409A6F"/>
                </a:solidFill>
              </a:rPr>
              <a:t>쓰레기 값</a:t>
            </a:r>
            <a:r>
              <a:rPr lang="ko-KR" altLang="en-US" sz="2000" dirty="0"/>
              <a:t>이 들어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변수의 형태를 </a:t>
            </a:r>
            <a:r>
              <a:rPr lang="ko-KR" altLang="en-US" sz="2000" b="1" dirty="0" err="1">
                <a:solidFill>
                  <a:srgbClr val="409A6F"/>
                </a:solidFill>
              </a:rPr>
              <a:t>자료형</a:t>
            </a:r>
            <a:r>
              <a:rPr lang="ko-KR" altLang="en-US" sz="2000" dirty="0" err="1"/>
              <a:t>이라</a:t>
            </a:r>
            <a:r>
              <a:rPr lang="ko-KR" altLang="en-US" sz="2000" dirty="0"/>
              <a:t> 하며 </a:t>
            </a:r>
            <a:r>
              <a:rPr lang="ko-KR" altLang="en-US" sz="2000" dirty="0" err="1" smtClean="0"/>
              <a:t>정수형과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실수형으로</a:t>
            </a:r>
            <a:r>
              <a:rPr lang="ko-KR" altLang="en-US" sz="2000" dirty="0"/>
              <a:t> 나눈다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/>
              <a:t>변수에 </a:t>
            </a:r>
            <a:r>
              <a:rPr lang="en-US" altLang="ko-KR" sz="2000" b="1" dirty="0" err="1">
                <a:solidFill>
                  <a:srgbClr val="409A6F"/>
                </a:solidFill>
              </a:rPr>
              <a:t>const</a:t>
            </a:r>
            <a:r>
              <a:rPr lang="ko-KR" altLang="en-US" sz="2000" dirty="0"/>
              <a:t>를 사용하면 상수처럼 사용할 수 </a:t>
            </a:r>
            <a:r>
              <a:rPr lang="ko-KR" altLang="en-US" sz="2000" dirty="0" smtClean="0"/>
              <a:t>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solidFill>
                  <a:srgbClr val="409A6F"/>
                </a:solidFill>
              </a:rPr>
              <a:t>예약어</a:t>
            </a:r>
            <a:r>
              <a:rPr lang="ko-KR" altLang="en-US" sz="2000" dirty="0" err="1"/>
              <a:t>는</a:t>
            </a:r>
            <a:r>
              <a:rPr lang="ko-KR" altLang="en-US" sz="2000" dirty="0"/>
              <a:t> 컴파일러와 약속된 단어이고</a:t>
            </a:r>
            <a:r>
              <a:rPr lang="en-US" altLang="ko-KR" sz="2000" dirty="0" smtClean="0"/>
              <a:t>,</a:t>
            </a:r>
            <a:br>
              <a:rPr lang="en-US" altLang="ko-KR" sz="2000" dirty="0" smtClean="0"/>
            </a:br>
            <a:r>
              <a:rPr lang="ko-KR" altLang="en-US" sz="2000" b="1" dirty="0" err="1" smtClean="0">
                <a:solidFill>
                  <a:srgbClr val="409A6F"/>
                </a:solidFill>
              </a:rPr>
              <a:t>식별자</a:t>
            </a:r>
            <a:r>
              <a:rPr lang="ko-KR" altLang="en-US" sz="2000" dirty="0" err="1" smtClean="0"/>
              <a:t>는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사용자가 </a:t>
            </a:r>
            <a:r>
              <a:rPr lang="ko-KR" altLang="en-US" sz="2000" dirty="0" err="1" smtClean="0"/>
              <a:t>만들어낸</a:t>
            </a:r>
            <a:r>
              <a:rPr lang="ko-KR" altLang="en-US" sz="2000" dirty="0" smtClean="0"/>
              <a:t> 단어이다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245" y="1368946"/>
            <a:ext cx="743917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92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484784"/>
            <a:ext cx="7488832" cy="17302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3429000"/>
            <a:ext cx="7488832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03 - 2      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44178"/>
            <a:ext cx="8285716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함수의 사용법 </a:t>
            </a:r>
            <a:r>
              <a:rPr lang="en-US" altLang="ko-KR" sz="2400" b="1" dirty="0" smtClean="0"/>
              <a:t>(1/2)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678526"/>
            <a:ext cx="7560840" cy="41987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964" y="2204863"/>
            <a:ext cx="2881460" cy="179011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020272" y="4221088"/>
            <a:ext cx="150603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6030" y="4853508"/>
            <a:ext cx="2520280" cy="126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8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03 - 2      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44178"/>
            <a:ext cx="8285716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scanf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함수의 사용법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242426" y="4221088"/>
            <a:ext cx="150603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715593"/>
            <a:ext cx="7812461" cy="43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6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03 - 2       </a:t>
            </a:r>
            <a:r>
              <a:rPr lang="ko-KR" altLang="en-US" dirty="0" smtClean="0"/>
              <a:t>데이터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44178"/>
            <a:ext cx="8285716" cy="43924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문자와 문자열의 입력</a:t>
            </a:r>
            <a:endParaRPr lang="en-US" altLang="ko-KR" sz="2400" b="1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sp>
        <p:nvSpPr>
          <p:cNvPr id="18" name="직사각형 17"/>
          <p:cNvSpPr/>
          <p:nvPr/>
        </p:nvSpPr>
        <p:spPr>
          <a:xfrm>
            <a:off x="7242426" y="4221088"/>
            <a:ext cx="1506038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1" y="1628800"/>
            <a:ext cx="7628311" cy="44644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1113" y="2276872"/>
            <a:ext cx="2160240" cy="13293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516216" y="5085184"/>
            <a:ext cx="2088232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69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scanf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함수</a:t>
            </a:r>
            <a:r>
              <a:rPr lang="ko-KR" altLang="en-US" sz="2000" dirty="0" smtClean="0"/>
              <a:t>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입력할 때 변수 </a:t>
            </a:r>
            <a:r>
              <a:rPr lang="ko-KR" altLang="en-US" sz="2000" dirty="0"/>
              <a:t>앞에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를 </a:t>
            </a:r>
            <a:r>
              <a:rPr lang="ko-KR" altLang="en-US" sz="2000" dirty="0"/>
              <a:t>사용한다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둘 이상의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값을 </a:t>
            </a:r>
            <a:r>
              <a:rPr lang="ko-KR" altLang="en-US" sz="2000" b="1" dirty="0">
                <a:solidFill>
                  <a:srgbClr val="409A6F"/>
                </a:solidFill>
              </a:rPr>
              <a:t>입력</a:t>
            </a:r>
            <a:r>
              <a:rPr lang="ko-KR" altLang="en-US" sz="2000" dirty="0"/>
              <a:t>할 때는 </a:t>
            </a:r>
            <a:r>
              <a:rPr lang="en-US" altLang="ko-KR" sz="2000" dirty="0"/>
              <a:t>Space Bar , Tab , Enter 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구분한다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문자열 입력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char </a:t>
            </a:r>
            <a:r>
              <a:rPr lang="ko-KR" altLang="en-US" sz="2000" dirty="0" smtClean="0"/>
              <a:t>배열을 </a:t>
            </a:r>
            <a:r>
              <a:rPr lang="ko-KR" altLang="en-US" sz="2000" dirty="0"/>
              <a:t>이용하며 </a:t>
            </a:r>
            <a:r>
              <a:rPr lang="en-US" altLang="ko-KR" sz="2000" dirty="0" smtClean="0"/>
              <a:t>&amp;</a:t>
            </a:r>
            <a:r>
              <a:rPr lang="ko-KR" altLang="en-US" sz="2000" dirty="0" smtClean="0"/>
              <a:t>기호를 </a:t>
            </a:r>
            <a:r>
              <a:rPr lang="ko-KR" altLang="en-US" sz="2000" dirty="0"/>
              <a:t>사용하지 </a:t>
            </a:r>
            <a:r>
              <a:rPr lang="ko-KR" altLang="en-US" sz="2000" dirty="0" smtClean="0"/>
              <a:t>않는다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9992" y="2242964"/>
            <a:ext cx="2641476" cy="3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340768"/>
            <a:ext cx="745016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42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1472" y="1582341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 </a:t>
            </a:r>
            <a:r>
              <a:rPr lang="ko-KR" altLang="en-US" dirty="0" err="1" smtClean="0"/>
              <a:t>자료형이란</a:t>
            </a:r>
            <a:r>
              <a:rPr lang="en-US" altLang="ko-KR" dirty="0" smtClean="0"/>
              <a:t>? </a:t>
            </a:r>
            <a:r>
              <a:rPr lang="ko-KR" altLang="en-US" u="sng" dirty="0" smtClean="0"/>
              <a:t>현실 세계의 다양한 데이터를 효율적으로 저장하고 처리하기 위해 프로그램에서 미리 정의된 데이터의 형식을 의미합니다</a:t>
            </a:r>
            <a:r>
              <a:rPr lang="en-US" altLang="ko-KR" u="sng" dirty="0" smtClean="0"/>
              <a:t>.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 </a:t>
            </a:r>
            <a:r>
              <a:rPr lang="ko-KR" altLang="en-US" u="sng" dirty="0" smtClean="0"/>
              <a:t>프로그램에서 사용되는 </a:t>
            </a:r>
            <a:r>
              <a:rPr lang="ko-KR" altLang="en-US" u="sng" dirty="0" err="1" smtClean="0"/>
              <a:t>자료형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</a:t>
            </a:r>
            <a:r>
              <a:rPr lang="ko-KR" altLang="en-US" dirty="0" smtClean="0"/>
              <a:t>아니오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true,false</a:t>
            </a:r>
            <a:r>
              <a:rPr lang="en-US" altLang="ko-KR" dirty="0" smtClean="0"/>
              <a:t>) </a:t>
            </a:r>
            <a:r>
              <a:rPr lang="ko-KR" altLang="en-US" dirty="0" smtClean="0"/>
              <a:t>형태의 값을 저장할 </a:t>
            </a:r>
            <a:r>
              <a:rPr lang="ko-KR" altLang="en-US" dirty="0" err="1" smtClean="0"/>
              <a:t>수있는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불리언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소수점이 없는 숫자 정수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), byte, short, long </a:t>
            </a:r>
            <a:r>
              <a:rPr lang="ko-KR" altLang="en-US" dirty="0" smtClean="0"/>
              <a:t>되도록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 사용하자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소수점이 있는 숫자 실수 </a:t>
            </a:r>
            <a:r>
              <a:rPr lang="en-US" altLang="ko-KR" dirty="0" smtClean="0"/>
              <a:t>(double), float </a:t>
            </a:r>
            <a:r>
              <a:rPr lang="ko-KR" altLang="en-US" dirty="0" smtClean="0"/>
              <a:t>되도록  </a:t>
            </a:r>
            <a:r>
              <a:rPr lang="en-US" altLang="ko-KR" dirty="0" smtClean="0"/>
              <a:t>float</a:t>
            </a:r>
            <a:r>
              <a:rPr lang="ko-KR" altLang="en-US" dirty="0" smtClean="0"/>
              <a:t>를 사용하자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(char), </a:t>
            </a:r>
            <a:r>
              <a:rPr lang="ko-KR" altLang="en-US" dirty="0" smtClean="0"/>
              <a:t>문자 기호적으로 </a:t>
            </a:r>
            <a:r>
              <a:rPr lang="ko-KR" altLang="en-US" dirty="0" err="1" smtClean="0"/>
              <a:t>나타낼수</a:t>
            </a:r>
            <a:r>
              <a:rPr lang="ko-KR" altLang="en-US" dirty="0" smtClean="0"/>
              <a:t> 있는 최소한의 단위를 문자라고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(String) </a:t>
            </a:r>
            <a:r>
              <a:rPr lang="ko-KR" altLang="en-US" dirty="0" smtClean="0"/>
              <a:t>문자가 모여서 문자열을 이룬다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u="sng" dirty="0" smtClean="0"/>
              <a:t> </a:t>
            </a:r>
            <a:r>
              <a:rPr lang="ko-KR" altLang="en-US" u="sng" dirty="0" err="1" smtClean="0"/>
              <a:t>불리언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정수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실수</a:t>
            </a:r>
            <a:r>
              <a:rPr lang="en-US" altLang="ko-KR" u="sng" dirty="0" smtClean="0"/>
              <a:t>, </a:t>
            </a:r>
            <a:r>
              <a:rPr lang="ko-KR" altLang="en-US" u="sng" dirty="0" smtClean="0"/>
              <a:t>문자열 </a:t>
            </a:r>
            <a:r>
              <a:rPr lang="en-US" altLang="ko-KR" u="sng" dirty="0" smtClean="0"/>
              <a:t>—&gt; </a:t>
            </a:r>
            <a:r>
              <a:rPr lang="en-US" u="sng" dirty="0" err="1" smtClean="0"/>
              <a:t>boolean</a:t>
            </a:r>
            <a:r>
              <a:rPr lang="en-US" u="sng" dirty="0" smtClean="0"/>
              <a:t>, </a:t>
            </a:r>
            <a:r>
              <a:rPr lang="en-US" u="sng" dirty="0" err="1" smtClean="0"/>
              <a:t>int</a:t>
            </a:r>
            <a:r>
              <a:rPr lang="en-US" u="sng" dirty="0" smtClean="0"/>
              <a:t>, double, String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4290"/>
            <a:ext cx="7929618" cy="641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 선언 방법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자료형과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변수명으로</a:t>
            </a:r>
            <a:r>
              <a:rPr lang="ko-KR" altLang="en-US" sz="2000" dirty="0" smtClean="0"/>
              <a:t> 선언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70305" y="2348880"/>
            <a:ext cx="7362136" cy="15131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6454" y="3727317"/>
            <a:ext cx="6191250" cy="217170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012160" y="2874681"/>
            <a:ext cx="2661315" cy="1490423"/>
            <a:chOff x="1259632" y="2183904"/>
            <a:chExt cx="2661315" cy="149042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259632" y="2183904"/>
              <a:ext cx="1872207" cy="1490423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131840" y="2451368"/>
              <a:ext cx="789107" cy="8108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 선언 방법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6451" y="1772816"/>
            <a:ext cx="7019925" cy="4219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9418" y="3882603"/>
            <a:ext cx="2226998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663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변수 선언 방법 </a:t>
            </a:r>
            <a:r>
              <a:rPr lang="en-US" altLang="ko-KR" sz="2400" b="1" dirty="0" smtClean="0"/>
              <a:t>(3/3)</a:t>
            </a:r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 smtClean="0"/>
              <a:t>대입 연산자</a:t>
            </a:r>
            <a:r>
              <a:rPr lang="en-US" altLang="ko-KR" sz="2000" dirty="0"/>
              <a:t>(=)</a:t>
            </a:r>
            <a:r>
              <a:rPr lang="ko-KR" altLang="en-US" sz="2000" dirty="0"/>
              <a:t>는 </a:t>
            </a:r>
            <a:r>
              <a:rPr lang="ko-KR" altLang="en-US" sz="2000" dirty="0" smtClean="0"/>
              <a:t>왼쪽 </a:t>
            </a:r>
            <a:r>
              <a:rPr lang="ko-KR" altLang="en-US" sz="2000" dirty="0"/>
              <a:t>변수에 </a:t>
            </a:r>
            <a:r>
              <a:rPr lang="ko-KR" altLang="en-US" sz="2000" dirty="0" smtClean="0"/>
              <a:t>오른쪽 값 저장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/>
            <a:r>
              <a:rPr lang="ko-KR" altLang="en-US" sz="2000" dirty="0" smtClean="0"/>
              <a:t>대입 </a:t>
            </a:r>
            <a:r>
              <a:rPr lang="ko-KR" altLang="en-US" sz="2000" dirty="0"/>
              <a:t>연산자 </a:t>
            </a:r>
            <a:r>
              <a:rPr lang="ko-KR" altLang="en-US" sz="2000" dirty="0" smtClean="0"/>
              <a:t>왼쪽 변수는 </a:t>
            </a:r>
            <a:r>
              <a:rPr lang="ko-KR" altLang="en-US" sz="2000" dirty="0"/>
              <a:t>저장 </a:t>
            </a:r>
            <a:r>
              <a:rPr lang="ko-KR" altLang="en-US" sz="2000" dirty="0" smtClean="0"/>
              <a:t>공간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오른쪽은 값이다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43062" y="2492896"/>
            <a:ext cx="5208086" cy="14792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4797152"/>
            <a:ext cx="3105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20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</a:t>
            </a:r>
            <a:r>
              <a:rPr lang="ko-KR" altLang="en-US" sz="2400" b="1" dirty="0" err="1" smtClean="0"/>
              <a:t>자료형</a:t>
            </a:r>
            <a:endParaRPr lang="en-US" altLang="ko-KR" sz="2400" b="1" dirty="0" smtClean="0"/>
          </a:p>
          <a:p>
            <a:pPr lvl="1"/>
            <a:endParaRPr lang="en-US" altLang="ko-KR" sz="2000" b="1" dirty="0"/>
          </a:p>
          <a:p>
            <a:pPr lvl="1"/>
            <a:r>
              <a:rPr lang="ko-KR" altLang="en-US" sz="2000" dirty="0" smtClean="0"/>
              <a:t>정수를 저장하는 </a:t>
            </a:r>
            <a:r>
              <a:rPr lang="ko-KR" altLang="en-US" sz="2000" dirty="0" err="1" smtClean="0"/>
              <a:t>자료형</a:t>
            </a:r>
            <a:r>
              <a:rPr lang="en-US" altLang="ko-KR" sz="2000" dirty="0" smtClean="0"/>
              <a:t>(data type)</a:t>
            </a:r>
            <a:r>
              <a:rPr lang="ko-KR" altLang="en-US" sz="2000" dirty="0" smtClean="0"/>
              <a:t>의 종류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err="1" smtClean="0"/>
              <a:t>자료형에</a:t>
            </a:r>
            <a:r>
              <a:rPr lang="ko-KR" altLang="en-US" sz="2000" dirty="0" smtClean="0"/>
              <a:t> 따라 저장할 수 있는 값의 범위 계산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8880"/>
            <a:ext cx="4905375" cy="19240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34376" y="5301208"/>
            <a:ext cx="3620641" cy="63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64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03 - 1       </a:t>
            </a:r>
            <a:r>
              <a:rPr lang="ko-KR" altLang="en-US" dirty="0" smtClean="0"/>
              <a:t>변</a:t>
            </a:r>
            <a:r>
              <a:rPr lang="ko-KR" altLang="en-US" dirty="0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char</a:t>
            </a:r>
            <a:r>
              <a:rPr lang="ko-KR" altLang="en-US" sz="2400" b="1" dirty="0" smtClean="0"/>
              <a:t>형 변수</a:t>
            </a:r>
            <a:endParaRPr lang="en-US" altLang="ko-KR" sz="2400" b="1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700808"/>
            <a:ext cx="7629525" cy="2667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4323576"/>
            <a:ext cx="6086475" cy="15144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516216" y="4725144"/>
            <a:ext cx="936104" cy="11129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00105" y="5046384"/>
            <a:ext cx="28575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42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5833</TotalTime>
  <Words>414</Words>
  <Application>Microsoft Office PowerPoint</Application>
  <PresentationFormat>화면 슬라이드 쇼(4:3)</PresentationFormat>
  <Paragraphs>138</Paragraphs>
  <Slides>27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3장  변수와 데이터 입력</vt:lpstr>
      <vt:lpstr>슬라이드 2</vt:lpstr>
      <vt:lpstr>자료형</vt:lpstr>
      <vt:lpstr>슬라이드 4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  03 - 1       변수</vt:lpstr>
      <vt:lpstr>키워드로 끝내는 핵심 포인트</vt:lpstr>
      <vt:lpstr>표로 정리하는 핵심 포인트 (1/2)</vt:lpstr>
      <vt:lpstr>표로 정리하는 핵심 포인트 (2/2)</vt:lpstr>
      <vt:lpstr>  03 - 2       데이터 입력</vt:lpstr>
      <vt:lpstr>  03 - 2       데이터 입력</vt:lpstr>
      <vt:lpstr>  03 - 2       데이터 입력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135</cp:revision>
  <dcterms:created xsi:type="dcterms:W3CDTF">2019-05-31T06:49:58Z</dcterms:created>
  <dcterms:modified xsi:type="dcterms:W3CDTF">2025-01-10T15:27:06Z</dcterms:modified>
</cp:coreProperties>
</file>