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33" r:id="rId3"/>
    <p:sldId id="334" r:id="rId4"/>
    <p:sldId id="335" r:id="rId5"/>
    <p:sldId id="336" r:id="rId6"/>
    <p:sldId id="318" r:id="rId7"/>
    <p:sldId id="338" r:id="rId8"/>
    <p:sldId id="339" r:id="rId9"/>
    <p:sldId id="320" r:id="rId10"/>
    <p:sldId id="319" r:id="rId11"/>
    <p:sldId id="321" r:id="rId12"/>
    <p:sldId id="322" r:id="rId13"/>
    <p:sldId id="317" r:id="rId14"/>
    <p:sldId id="316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09A6F"/>
    <a:srgbClr val="3CA5AA"/>
    <a:srgbClr val="618571"/>
    <a:srgbClr val="3A6E44"/>
    <a:srgbClr val="376740"/>
    <a:srgbClr val="488879"/>
    <a:srgbClr val="CECC84"/>
    <a:srgbClr val="BFBD5F"/>
    <a:srgbClr val="B9A829"/>
    <a:srgbClr val="317B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선택문</a:t>
            </a:r>
            <a:r>
              <a:rPr lang="en-US" altLang="ko-KR" sz="40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(if, </a:t>
            </a:r>
            <a:r>
              <a:rPr lang="en-US" altLang="ko-KR" sz="4000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switch~case</a:t>
            </a:r>
            <a:r>
              <a:rPr lang="en-US" altLang="ko-KR" sz="4000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4000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4464496" cy="44772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3" y="1854349"/>
            <a:ext cx="7482662" cy="9699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364648"/>
            <a:ext cx="1656184" cy="7395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301" y="2060848"/>
            <a:ext cx="4176464" cy="208823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544440"/>
            <a:ext cx="2092829" cy="15125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203848" y="3695699"/>
            <a:ext cx="1085453" cy="23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09967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(1/2)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203848" y="3695699"/>
            <a:ext cx="1085453" cy="23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4" y="1628800"/>
            <a:ext cx="3447852" cy="397389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233" y="5560434"/>
            <a:ext cx="970012" cy="5035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8" y="1816249"/>
            <a:ext cx="7482662" cy="9699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915816" y="2891036"/>
            <a:ext cx="1799093" cy="2050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891036"/>
            <a:ext cx="641178" cy="22322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79" y="2173192"/>
            <a:ext cx="3623882" cy="2885108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20" y="5123284"/>
            <a:ext cx="1751324" cy="7859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59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/>
              <a:t> </a:t>
            </a:r>
            <a:r>
              <a:rPr lang="en-US" altLang="ko-KR" sz="2400" b="1" dirty="0" err="1" smtClean="0"/>
              <a:t>if~else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/>
              <a:t>조건식을</a:t>
            </a:r>
            <a:r>
              <a:rPr lang="ko-KR" altLang="en-US" sz="2000" dirty="0"/>
              <a:t> 차례로 검사하므로 이전 조건의 결과가 </a:t>
            </a:r>
            <a:r>
              <a:rPr lang="ko-KR" altLang="en-US" sz="2000" dirty="0" smtClean="0"/>
              <a:t>반영된다</a:t>
            </a:r>
            <a:r>
              <a:rPr lang="en-US" altLang="ko-KR" sz="2000" dirty="0" smtClean="0"/>
              <a:t>.</a:t>
            </a:r>
            <a:endParaRPr lang="en-US" altLang="ko-KR" sz="20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3" name="직사각형 12"/>
          <p:cNvSpPr/>
          <p:nvPr/>
        </p:nvSpPr>
        <p:spPr>
          <a:xfrm>
            <a:off x="3203848" y="3565797"/>
            <a:ext cx="1085453" cy="237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90986"/>
            <a:ext cx="2160240" cy="349224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76872"/>
            <a:ext cx="3001810" cy="3492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22960" y="3803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73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/>
              <a:t>조건에 따라 실행 문장을 </a:t>
            </a:r>
            <a:r>
              <a:rPr lang="ko-KR" altLang="en-US" sz="2000" dirty="0" smtClean="0"/>
              <a:t>선택할 </a:t>
            </a:r>
            <a:r>
              <a:rPr lang="ko-KR" altLang="en-US" sz="2000" dirty="0"/>
              <a:t>때 </a:t>
            </a:r>
            <a:r>
              <a:rPr lang="ko-KR" altLang="en-US" sz="2000" b="1" dirty="0" err="1">
                <a:solidFill>
                  <a:srgbClr val="409A6F"/>
                </a:solidFill>
              </a:rPr>
              <a:t>선택문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if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한 가지의 선택을 고민할 때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if~else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둘 중에 하나를 고를 때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if~else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  <a:r>
              <a:rPr lang="en-US" altLang="ko-KR" sz="2000" b="1" dirty="0" err="1" smtClean="0">
                <a:solidFill>
                  <a:srgbClr val="409A6F"/>
                </a:solidFill>
              </a:rPr>
              <a:t>if~else</a:t>
            </a:r>
            <a:r>
              <a:rPr lang="ko-KR" altLang="en-US" sz="2000" dirty="0"/>
              <a:t>문은 세 가지 이상에서 하나를 고를 때 </a:t>
            </a:r>
            <a:r>
              <a:rPr lang="ko-KR" altLang="en-US" sz="2000" dirty="0" smtClean="0"/>
              <a:t>사용한다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84362"/>
            <a:ext cx="7264578" cy="4320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420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if</a:t>
            </a:r>
            <a:r>
              <a:rPr lang="ko-KR" altLang="en-US" sz="2000" dirty="0" smtClean="0"/>
              <a:t>문의 </a:t>
            </a:r>
            <a:r>
              <a:rPr lang="ko-KR" altLang="en-US" sz="2000" dirty="0" err="1" smtClean="0"/>
              <a:t>실행문으로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 사용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57654"/>
            <a:ext cx="6120680" cy="354761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45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(2/4)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1"/>
            <a:ext cx="5295081" cy="38897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37631"/>
            <a:ext cx="936104" cy="5003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78" y="1829362"/>
            <a:ext cx="7482662" cy="969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294439"/>
            <a:ext cx="1655440" cy="7059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9082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선행조건이 있으면 불필요한 조건 검사를 하지 않는다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1"/>
            <a:ext cx="1974306" cy="33765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358406"/>
            <a:ext cx="4536504" cy="335746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19517" y="38031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같다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209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 중첩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실행 효율을 높일 수 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154561"/>
            <a:ext cx="1936998" cy="36724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359" y="2199134"/>
            <a:ext cx="2101381" cy="36507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10" y="2203166"/>
            <a:ext cx="1152128" cy="3813543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2821732" y="3846749"/>
            <a:ext cx="288032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231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else </a:t>
            </a:r>
            <a:r>
              <a:rPr lang="ko-KR" altLang="en-US" sz="2400" b="1" dirty="0" smtClean="0"/>
              <a:t>결합 문제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중첩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문의 중괄호가 없으면 </a:t>
            </a:r>
            <a:r>
              <a:rPr lang="en-US" altLang="ko-KR" sz="2000" dirty="0" smtClean="0"/>
              <a:t>else</a:t>
            </a:r>
            <a:r>
              <a:rPr lang="ko-KR" altLang="en-US" sz="2000" dirty="0" smtClean="0"/>
              <a:t>는 가장 가까운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와 결합된다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3"/>
            <a:ext cx="3456384" cy="39313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2667913"/>
            <a:ext cx="2605306" cy="28770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574021"/>
            <a:ext cx="2459259" cy="29709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54" y="2377455"/>
            <a:ext cx="7194140" cy="932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7143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e0gmUPSnHAX5pmfxyMAAk3mm16P01Xtu6zKBGHE4yOjRUQK1EiTPHS1GJBGwlamm5aCKG997kEOZe8agjDEFIeVe4rQvFbTOwRQNyH0m4abNDnGwN5251E06hFT1OGiVkXsErdg-yynepcfZNR-v610FhF?key=K7t7t8cTsPUJ0SU3gs_4U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857232"/>
            <a:ext cx="7143800" cy="5524541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428596" y="416462"/>
            <a:ext cx="857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u="sng" dirty="0" smtClean="0"/>
              <a:t>컴퓨터 프로그램은 크게 </a:t>
            </a:r>
            <a:r>
              <a:rPr lang="en-US" altLang="ko-KR" u="sng" dirty="0" smtClean="0"/>
              <a:t>3</a:t>
            </a:r>
            <a:r>
              <a:rPr lang="ko-KR" altLang="en-US" u="sng" dirty="0" smtClean="0"/>
              <a:t>가지로 구성되어 있는데 ‘</a:t>
            </a:r>
            <a:r>
              <a:rPr lang="ko-KR" altLang="en-US" u="sng" dirty="0" err="1" smtClean="0"/>
              <a:t>절차문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반복문</a:t>
            </a:r>
            <a:r>
              <a:rPr lang="ko-KR" altLang="en-US" u="sng" dirty="0" smtClean="0"/>
              <a:t> </a:t>
            </a:r>
            <a:r>
              <a:rPr lang="ko-KR" altLang="en-US" u="sng" dirty="0" err="1" smtClean="0"/>
              <a:t>제어문</a:t>
            </a:r>
            <a:r>
              <a:rPr lang="ko-KR" altLang="en-US" u="sng" dirty="0" smtClean="0"/>
              <a:t>’ 이다</a:t>
            </a:r>
            <a:r>
              <a:rPr lang="en-US" altLang="ko-KR" u="sng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switch~case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89745"/>
            <a:ext cx="2088232" cy="41457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724025"/>
            <a:ext cx="3600400" cy="32449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081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switch~case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56792"/>
            <a:ext cx="4983478" cy="44644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60" y="2348880"/>
            <a:ext cx="1800200" cy="7551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2856"/>
            <a:ext cx="288031" cy="1777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61" y="3449191"/>
            <a:ext cx="1694284" cy="7686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25" y="1763291"/>
            <a:ext cx="7482662" cy="96995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5724128" y="1988840"/>
            <a:ext cx="0" cy="23762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697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05- 2       if</a:t>
            </a:r>
            <a:r>
              <a:rPr lang="ko-KR" altLang="en-US" dirty="0" smtClean="0"/>
              <a:t>문 활용과 </a:t>
            </a:r>
            <a:r>
              <a:rPr lang="en-US" altLang="ko-KR" dirty="0" err="1" smtClean="0"/>
              <a:t>switch~case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switch~case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break</a:t>
            </a:r>
            <a:r>
              <a:rPr lang="ko-KR" altLang="en-US" sz="2000" dirty="0" smtClean="0"/>
              <a:t>를 생략하면 모든 문장 실행</a:t>
            </a:r>
            <a:endParaRPr lang="en-US" altLang="ko-KR" sz="20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204864"/>
            <a:ext cx="4392488" cy="37604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4949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if</a:t>
            </a:r>
            <a:r>
              <a:rPr lang="ko-KR" altLang="en-US" sz="2000" b="1" dirty="0">
                <a:solidFill>
                  <a:srgbClr val="409A6F"/>
                </a:solidFill>
              </a:rPr>
              <a:t>문 중첩</a:t>
            </a:r>
            <a:r>
              <a:rPr lang="ko-KR" altLang="en-US" sz="2000" dirty="0"/>
              <a:t>은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 </a:t>
            </a:r>
            <a:r>
              <a:rPr lang="ko-KR" altLang="en-US" sz="2000" dirty="0"/>
              <a:t>안에 </a:t>
            </a:r>
            <a:r>
              <a:rPr lang="ko-KR" altLang="en-US" sz="2000" dirty="0" err="1"/>
              <a:t>실행문으로</a:t>
            </a:r>
            <a:r>
              <a:rPr lang="ko-KR" altLang="en-US" sz="2000" dirty="0"/>
              <a:t> </a:t>
            </a:r>
            <a:r>
              <a:rPr lang="en-US" altLang="ko-KR" sz="2000" dirty="0" smtClean="0"/>
              <a:t>if</a:t>
            </a:r>
            <a:r>
              <a:rPr lang="ko-KR" altLang="en-US" sz="2000" dirty="0" smtClean="0"/>
              <a:t>문을 </a:t>
            </a:r>
            <a:r>
              <a:rPr lang="ko-KR" altLang="en-US" sz="2000" dirty="0"/>
              <a:t>사용한 것을 말한다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switch~case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정수 값으로 실행할 문장을 결정한다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break</a:t>
            </a:r>
            <a:r>
              <a:rPr lang="ko-KR" altLang="en-US" sz="2000" dirty="0"/>
              <a:t>를 생략할 때는 </a:t>
            </a:r>
            <a:r>
              <a:rPr lang="ko-KR" altLang="en-US" sz="2000" dirty="0" smtClean="0"/>
              <a:t>설명과 </a:t>
            </a:r>
            <a:r>
              <a:rPr lang="ko-KR" altLang="en-US" sz="2000" dirty="0"/>
              <a:t>함께 제한적으로 사용해야 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default</a:t>
            </a:r>
            <a:r>
              <a:rPr lang="ko-KR" altLang="en-US" sz="2000" dirty="0"/>
              <a:t>의 위치는 블록 안 어디에 와도 상관 없으나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주로 마지막에 두어 </a:t>
            </a:r>
            <a:r>
              <a:rPr lang="ko-KR" altLang="en-US" sz="2000" dirty="0"/>
              <a:t>예외 상황을 처리한다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828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344816" cy="37076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4880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https://lh7-rt.googleusercontent.com/docsz/AD_4nXdwRbG8-oDUuR0uy96CV0-QkHkm5Pnb-d_DhfHumfSV2E-dmpDet0AlEru6xQnDyBYlZ5UhxI_maTt_vDu8LK2wBUUNswQFM0MTH_MSawreFGpNOrRwnsfk3qoskBbj6CTBkhxY63XHT1ISLUt2aCAJ8XFa?key=K7t7t8cTsPUJ0SU3gs_4U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000108"/>
            <a:ext cx="7500990" cy="50786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https://lh7-rt.googleusercontent.com/docsz/AD_4nXciaD9X0RVasvxbSuqy6JAiE9TTRTj5IYoBXlgrRZ-7WTTpPfr39jFruRXkmym4orDGwLQ9nISAOc_BhAFaihb1KG1O4YKoE1G6-eErsgD_TvwbSKwdFvd17KlQpmZP-X7gRIxFu_vAWU06CFJY3goFZs0?key=K7t7t8cTsPUJ0SU3gs_4U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19" y="1214422"/>
            <a:ext cx="8279835" cy="4000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lh7-rt.googleusercontent.com/docsz/AD_4nXeLBCzTI7UgENu8QAmr7Y1S8OUk3a37flAyiKWDj2XVq52Sj2_jqSROheuRh5r-p_fgInz-1jKFFYFUvzavNRQmbeqdgwgapOhqamq-5LfYmcn9FxN6ciqykVUWLFhminCRxiz9s-EcKHvhPZL52PUSpLcP?key=K7t7t8cTsPUJ0SU3gs_4U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7643866" cy="49266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문의 기본 형식 </a:t>
            </a:r>
            <a:r>
              <a:rPr lang="en-US" altLang="ko-KR" sz="2400" b="1" dirty="0" smtClean="0"/>
              <a:t>(1/2)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6048672" cy="37062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22500"/>
            <a:ext cx="1728192" cy="7826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9" y="5363105"/>
            <a:ext cx="1368152" cy="7016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1"/>
            <a:ext cx="7482662" cy="969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2103874"/>
            <a:ext cx="4962382" cy="16131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1637506" y="2254091"/>
          <a:ext cx="5934075" cy="2278380"/>
        </p:xfrm>
        <a:graphic>
          <a:graphicData uri="http://schemas.openxmlformats.org/drawingml/2006/table">
            <a:tbl>
              <a:tblPr/>
              <a:tblGrid>
                <a:gridCol w="819150"/>
                <a:gridCol w="2200275"/>
                <a:gridCol w="2914650"/>
              </a:tblGrid>
              <a:tr h="2667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기 호</a:t>
                      </a:r>
                      <a:endParaRPr lang="ko-KR" altLang="en-US"/>
                    </a:p>
                  </a:txBody>
                  <a:tcPr marL="63500" marR="63500" marT="76200" marB="63500">
                    <a:lnL>
                      <a:noFill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설명 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예제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&gt; B</a:t>
                      </a:r>
                      <a:endParaRPr lang="en-US"/>
                    </a:p>
                  </a:txBody>
                  <a:tcPr marL="63500" marR="63500" marT="76200" marB="63500">
                    <a:lnL>
                      <a:noFill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보다 크면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true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3&gt;4:false 3&gt;3:false 4&gt;3:true</a:t>
                      </a:r>
                      <a:endParaRPr 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&gt;= B</a:t>
                      </a:r>
                      <a:endParaRPr lang="en-US"/>
                    </a:p>
                  </a:txBody>
                  <a:tcPr marL="63500" marR="63500" marT="76200" marB="63500">
                    <a:lnL>
                      <a:noFill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보다 같거나 크면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true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3&gt;=4:false 3&gt;=3:true 4&gt;=3:true</a:t>
                      </a:r>
                      <a:endParaRPr lang="da-DK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&lt; B</a:t>
                      </a:r>
                      <a:endParaRPr lang="en-US"/>
                    </a:p>
                  </a:txBody>
                  <a:tcPr marL="63500" marR="63500" marT="76200" marB="63500">
                    <a:lnL>
                      <a:noFill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보다 작으면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true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3&lt;4:true 3&lt;3:false 4&lt;3:false</a:t>
                      </a:r>
                      <a:endParaRPr 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 &lt;= B</a:t>
                      </a:r>
                      <a:endParaRPr lang="en-US"/>
                    </a:p>
                  </a:txBody>
                  <a:tcPr marL="63500" marR="63500" marT="76200" marB="63500">
                    <a:lnL>
                      <a:noFill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보다 작거나 같으면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true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3&lt;=4:true 3&lt;=3:true 4&lt;=3:false</a:t>
                      </a:r>
                      <a:endParaRPr lang="da-DK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A==B</a:t>
                      </a:r>
                      <a:endParaRPr lang="en-US"/>
                    </a:p>
                  </a:txBody>
                  <a:tcPr marL="63500" marR="63500" marT="76200" marB="63500">
                    <a:lnL>
                      <a:noFill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가 같으면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true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3==4:false 3==3:true </a:t>
                      </a:r>
                      <a:endParaRPr 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A!=B</a:t>
                      </a:r>
                      <a:endParaRPr lang="en-US"/>
                    </a:p>
                  </a:txBody>
                  <a:tcPr marL="63500" marR="63500" marT="76200" marB="63500">
                    <a:lnL>
                      <a:noFill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A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와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B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가 다르면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latin typeface="Consolas"/>
                        </a:rPr>
                        <a:t>true</a:t>
                      </a:r>
                      <a:endParaRPr lang="ko-KR" altLang="en-US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onsolas"/>
                        </a:rPr>
                        <a:t>3!=4:true 3!=3:false</a:t>
                      </a:r>
                      <a:endParaRPr lang="en-US" dirty="0"/>
                    </a:p>
                  </a:txBody>
                  <a:tcPr marL="63500" marR="63500" marT="76200" marB="63500">
                    <a:lnL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49" cap="flat" cmpd="sng" algn="ctr">
                      <a:solidFill>
                        <a:srgbClr val="B2A1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/>
            </a:r>
            <a:br>
              <a: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05- 1       if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if</a:t>
            </a:r>
            <a:r>
              <a:rPr lang="ko-KR" altLang="en-US" sz="2400" b="1" dirty="0" smtClean="0"/>
              <a:t>문의 기본 형식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 smtClean="0"/>
              <a:t>실행문은</a:t>
            </a:r>
            <a:r>
              <a:rPr lang="ko-KR" altLang="en-US" sz="1800" dirty="0" smtClean="0"/>
              <a:t> 중괄호로 묶고 들여쓰기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실행할 문장이 한 문장이면 중괄호 생략 가능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300000"/>
              </a:lnSpc>
            </a:pPr>
            <a:r>
              <a:rPr lang="ko-KR" altLang="en-US" sz="1800" dirty="0" smtClean="0"/>
              <a:t>실행할 문장이 두 문장 이상이면 반드시 중괄호 사용</a:t>
            </a:r>
            <a:endParaRPr lang="en-US" altLang="ko-KR" sz="1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51551"/>
            <a:ext cx="3024336" cy="109442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98" y="4869160"/>
            <a:ext cx="4464496" cy="12158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61" y="3573016"/>
            <a:ext cx="4167187" cy="800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47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6824</TotalTime>
  <Words>446</Words>
  <Application>Microsoft Office PowerPoint</Application>
  <PresentationFormat>화면 슬라이드 쇼(4:3)</PresentationFormat>
  <Paragraphs>80</Paragraphs>
  <Slides>24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5" baseType="lpstr">
      <vt:lpstr>Office 테마</vt:lpstr>
      <vt:lpstr>5장  선택문(if, switch~case)</vt:lpstr>
      <vt:lpstr>슬라이드 2</vt:lpstr>
      <vt:lpstr>슬라이드 3</vt:lpstr>
      <vt:lpstr>슬라이드 4</vt:lpstr>
      <vt:lpstr>슬라이드 5</vt:lpstr>
      <vt:lpstr>  05- 1       if문</vt:lpstr>
      <vt:lpstr>슬라이드 7</vt:lpstr>
      <vt:lpstr>슬라이드 8</vt:lpstr>
      <vt:lpstr>  05- 1       if문</vt:lpstr>
      <vt:lpstr>  05- 1       if문</vt:lpstr>
      <vt:lpstr>  05- 1       if문</vt:lpstr>
      <vt:lpstr>  05- 1       if문</vt:lpstr>
      <vt:lpstr>키워드로 끝내는 핵심 포인트</vt:lpstr>
      <vt:lpstr>표로 정리하는 핵심 포인트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  05- 2       if문 활용과 switch~case문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sumin park</cp:lastModifiedBy>
  <cp:revision>189</cp:revision>
  <dcterms:created xsi:type="dcterms:W3CDTF">2019-05-31T06:49:58Z</dcterms:created>
  <dcterms:modified xsi:type="dcterms:W3CDTF">2025-01-10T16:22:02Z</dcterms:modified>
</cp:coreProperties>
</file>