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509" r:id="rId2"/>
    <p:sldId id="510" r:id="rId3"/>
    <p:sldId id="518" r:id="rId4"/>
    <p:sldId id="511" r:id="rId5"/>
    <p:sldId id="512" r:id="rId6"/>
    <p:sldId id="385" r:id="rId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6" autoAdjust="0"/>
    <p:restoredTop sz="98898" autoAdjust="0"/>
  </p:normalViewPr>
  <p:slideViewPr>
    <p:cSldViewPr>
      <p:cViewPr>
        <p:scale>
          <a:sx n="100" d="100"/>
          <a:sy n="100" d="100"/>
        </p:scale>
        <p:origin x="300" y="-58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2018-06-18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t>2018-06-18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5517232"/>
            <a:ext cx="9144000" cy="13407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323528" y="5589240"/>
            <a:ext cx="8229600" cy="1008112"/>
          </a:xfrm>
        </p:spPr>
        <p:txBody>
          <a:bodyPr/>
          <a:lstStyle>
            <a:lvl1pPr algn="l">
              <a:defRPr sz="3200" b="1">
                <a:solidFill>
                  <a:schemeClr val="bg1"/>
                </a:solidFill>
                <a:latin typeface="아리따M" pitchFamily="18" charset="-127"/>
                <a:ea typeface="아리따M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786" y="6489437"/>
            <a:ext cx="1702710" cy="251931"/>
          </a:xfrm>
          <a:prstGeom prst="rect">
            <a:avLst/>
          </a:prstGeom>
        </p:spPr>
      </p:pic>
      <p:pic>
        <p:nvPicPr>
          <p:cNvPr id="10" name="Picture 3" descr="C:\Users\김지선\Desktop\이미지 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221088"/>
            <a:ext cx="4147697" cy="115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956" y="1"/>
            <a:ext cx="4111044" cy="3861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6163792"/>
            <a:ext cx="9144001" cy="6942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0" name="직사각형 10"/>
          <p:cNvSpPr/>
          <p:nvPr userDrawn="1"/>
        </p:nvSpPr>
        <p:spPr>
          <a:xfrm>
            <a:off x="0" y="6091238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ctrTitle" hasCustomPrompt="1"/>
          </p:nvPr>
        </p:nvSpPr>
        <p:spPr>
          <a:xfrm>
            <a:off x="434974" y="1772816"/>
            <a:ext cx="5095752" cy="1511154"/>
          </a:xfrm>
        </p:spPr>
        <p:txBody>
          <a:bodyPr/>
          <a:lstStyle>
            <a:lvl1pPr algn="l">
              <a:defRPr sz="5400" b="1" i="1" baseline="0">
                <a:solidFill>
                  <a:schemeClr val="bg1">
                    <a:lumMod val="75000"/>
                  </a:schemeClr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defRPr>
            </a:lvl1pPr>
          </a:lstStyle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" name="Picture 3" descr="C:\Users\김지선\Desktop\이미지 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-2829"/>
            <a:ext cx="4355976" cy="409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김지선\Desktop\이미지 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4" y="4581128"/>
            <a:ext cx="4681447" cy="129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 smtClean="0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 smtClean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1800" baseline="0" dirty="0" smtClean="0">
                <a:latin typeface="HY견고딕" pitchFamily="18" charset="-127"/>
                <a:ea typeface="HY견고딕" pitchFamily="18" charset="-127"/>
              </a:rPr>
              <a:t>프로젝트로 배우는 자바 웹 프로그래밍</a:t>
            </a:r>
            <a:endParaRPr kumimoji="0" lang="de-DE" altLang="ko-KR" sz="1800" dirty="0" smtClean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 smtClean="0">
                <a:ea typeface="맑은 고딕" pitchFamily="50" charset="-127"/>
              </a:rPr>
              <a:t>한빛아카데미</a:t>
            </a:r>
            <a:r>
              <a:rPr kumimoji="0" lang="ko-KR" altLang="en-US" sz="1000" dirty="0" smtClean="0">
                <a:ea typeface="맑은 고딕" pitchFamily="50" charset="-127"/>
              </a:rPr>
              <a:t>㈜</a:t>
            </a:r>
            <a:r>
              <a:rPr kumimoji="0" lang="ko-KR" altLang="en-US" sz="1000" dirty="0">
                <a:ea typeface="맑은 고딕" pitchFamily="50" charset="-127"/>
              </a:rPr>
              <a:t>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</a:t>
            </a:r>
            <a:r>
              <a:rPr kumimoji="0" lang="ko-KR" altLang="en-US" sz="1000" u="sng" dirty="0" smtClean="0">
                <a:solidFill>
                  <a:srgbClr val="222222"/>
                </a:solidFill>
                <a:ea typeface="맑은 고딕" pitchFamily="50" charset="-127"/>
              </a:rPr>
              <a:t>징역</a:t>
            </a:r>
            <a:r>
              <a:rPr kumimoji="0" lang="en-US" altLang="ko-KR" sz="1000" u="sng" dirty="0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8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084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99400" y="476250"/>
            <a:ext cx="1079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2018-06-18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5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08. [</a:t>
            </a:r>
            <a:r>
              <a:rPr lang="ko-KR" altLang="en-US" dirty="0" smtClean="0"/>
              <a:t>기본실습</a:t>
            </a:r>
            <a:r>
              <a:rPr lang="en-US" altLang="ko-KR" dirty="0" smtClean="0"/>
              <a:t>]JSP </a:t>
            </a:r>
            <a:r>
              <a:rPr lang="ko-KR" altLang="en-US" dirty="0" smtClean="0"/>
              <a:t>내장객체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세션을 이용한 장바구니 구현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560840" cy="1417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실습 개요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쇼핑몰 사이트에서 많이 활용되는 장바구니 기능의 구현을 통해 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JSP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내장객체를 이용한 속성관리에 대한 이해를 높이고 특히 세션에 대한 실제 활용 사례를 익힌다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쇼핑몰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의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기본 흐름은 다음과 같다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7"/>
          <a:stretch/>
        </p:blipFill>
        <p:spPr bwMode="auto">
          <a:xfrm>
            <a:off x="878537" y="3860067"/>
            <a:ext cx="6769249" cy="20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600" y="2601361"/>
            <a:ext cx="5024132" cy="60926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➊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사용자가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+mn-ea"/>
                <a:ea typeface="+mn-ea"/>
              </a:rPr>
              <a:t>로그인한다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→ ➋ 원하는 만큼 상품을 선택한다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 </a:t>
            </a:r>
            <a:r>
              <a:rPr kumimoji="0" lang="ko-KR" altLang="en-US" sz="1200" dirty="0">
                <a:solidFill>
                  <a:prstClr val="black"/>
                </a:solidFill>
                <a:latin typeface="+mn-ea"/>
              </a:rPr>
              <a:t>→ </a:t>
            </a:r>
            <a:endParaRPr kumimoji="0" lang="en-US" altLang="ko-KR" sz="1200" dirty="0" smtClean="0">
              <a:solidFill>
                <a:prstClr val="black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➌ &lt;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주문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&gt;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+mn-ea"/>
                <a:ea typeface="+mn-ea"/>
              </a:rPr>
              <a:t>버튼을 클릭하면 지금까지 선택했던 상품이 모두 나타난다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+mn-ea"/>
                <a:ea typeface="+mn-ea"/>
              </a:rPr>
              <a:t>.</a:t>
            </a:r>
            <a:endParaRPr lang="ko-KR" altLang="en-US" sz="1200" dirty="0" smtClean="0"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3644043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표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6-15]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프로그램 소스 목록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0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08. [</a:t>
            </a:r>
            <a:r>
              <a:rPr lang="ko-KR" altLang="en-US" sz="2000" dirty="0" err="1" smtClean="0"/>
              <a:t>기본실습</a:t>
            </a:r>
            <a:r>
              <a:rPr lang="en-US" altLang="ko-KR" sz="2000" dirty="0" smtClean="0"/>
              <a:t>] </a:t>
            </a:r>
            <a:r>
              <a:rPr lang="en-US" altLang="ko-KR" sz="2000" dirty="0" err="1" smtClean="0"/>
              <a:t>JSP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내장객체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세션을 이용한 장바구니 구현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[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+mn-ea"/>
                <a:ea typeface="+mn-ea"/>
              </a:rPr>
              <a:t>실습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]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+mn-ea"/>
                <a:ea typeface="+mn-ea"/>
              </a:rPr>
              <a:t>로그인 화면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+mn-ea"/>
                <a:ea typeface="+mn-ea"/>
              </a:rPr>
              <a:t>login.jsp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)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+mn-ea"/>
                <a:ea typeface="+mn-ea"/>
              </a:rPr>
              <a:t>–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+mn-ea"/>
                <a:ea typeface="+mn-ea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+mn-ea"/>
                <a:ea typeface="+mn-ea"/>
              </a:rPr>
              <a:t>p.230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+mn-ea"/>
                <a:ea typeface="+mn-ea"/>
              </a:rPr>
              <a:t>참고</a:t>
            </a:r>
            <a:endParaRPr kumimoji="0" lang="en-US" altLang="ko-KR" sz="1200" dirty="0" smtClean="0">
              <a:solidFill>
                <a:schemeClr val="accent6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b="1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b="1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en-US" altLang="ko-KR" sz="1600" b="1" dirty="0">
                <a:solidFill>
                  <a:prstClr val="black"/>
                </a:solidFill>
                <a:latin typeface="+mn-ea"/>
                <a:ea typeface="+mn-ea"/>
              </a:rPr>
              <a:t>[</a:t>
            </a:r>
            <a:r>
              <a:rPr kumimoji="0" lang="ko-KR" altLang="en-US" sz="1600" b="1" dirty="0">
                <a:solidFill>
                  <a:prstClr val="black"/>
                </a:solidFill>
                <a:latin typeface="+mn-ea"/>
                <a:ea typeface="+mn-ea"/>
              </a:rPr>
              <a:t>실습</a:t>
            </a:r>
            <a:r>
              <a:rPr kumimoji="0" lang="en-US" altLang="ko-KR" sz="1600" b="1" dirty="0">
                <a:solidFill>
                  <a:prstClr val="black"/>
                </a:solidFill>
                <a:latin typeface="+mn-ea"/>
                <a:ea typeface="+mn-ea"/>
              </a:rPr>
              <a:t>]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+mn-ea"/>
                <a:ea typeface="+mn-ea"/>
              </a:rPr>
              <a:t>상품 선택 화면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+mn-ea"/>
                <a:ea typeface="+mn-ea"/>
              </a:rPr>
              <a:t>selProduct.jsp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) </a:t>
            </a:r>
            <a:r>
              <a:rPr kumimoji="0" lang="en-US" altLang="ko-KR" sz="1200" dirty="0">
                <a:solidFill>
                  <a:schemeClr val="accent6"/>
                </a:solidFill>
                <a:latin typeface="+mn-ea"/>
                <a:ea typeface="+mn-ea"/>
              </a:rPr>
              <a:t>– </a:t>
            </a:r>
            <a:r>
              <a:rPr kumimoji="0" lang="ko-KR" altLang="en-US" sz="1200" dirty="0">
                <a:solidFill>
                  <a:schemeClr val="accent6"/>
                </a:solidFill>
                <a:latin typeface="+mn-ea"/>
                <a:ea typeface="+mn-ea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+mn-ea"/>
                <a:ea typeface="+mn-ea"/>
              </a:rPr>
              <a:t>p.231 ~ 232 </a:t>
            </a:r>
            <a:r>
              <a:rPr kumimoji="0" lang="ko-KR" altLang="en-US" sz="1200" dirty="0">
                <a:solidFill>
                  <a:schemeClr val="accent6"/>
                </a:solidFill>
                <a:latin typeface="+mn-ea"/>
                <a:ea typeface="+mn-ea"/>
              </a:rPr>
              <a:t>참고</a:t>
            </a:r>
            <a:endParaRPr kumimoji="0" lang="en-US" altLang="ko-KR" sz="1200" dirty="0">
              <a:solidFill>
                <a:schemeClr val="accent6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9138" y="3587931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6-13]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login.jsp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실행 결과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7170" name="Picture 2" descr="C:\Users\orize\Downloads\이미지 파일\6장\ch06_img\ch06_13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3" t="13964" r="1022" b="38194"/>
          <a:stretch/>
        </p:blipFill>
        <p:spPr bwMode="auto">
          <a:xfrm>
            <a:off x="969138" y="1700808"/>
            <a:ext cx="3962902" cy="18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orize\Downloads\이미지 파일\6장\ch06_img\ch06_14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0" t="14265" r="1015" b="31865"/>
          <a:stretch/>
        </p:blipFill>
        <p:spPr bwMode="auto">
          <a:xfrm>
            <a:off x="971600" y="4420719"/>
            <a:ext cx="3962902" cy="212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69138" y="652534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6-14]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selProduct.jsp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실행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9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08. [</a:t>
            </a:r>
            <a:r>
              <a:rPr lang="ko-KR" altLang="en-US" sz="2000" dirty="0" err="1" smtClean="0"/>
              <a:t>기본실습</a:t>
            </a:r>
            <a:r>
              <a:rPr lang="en-US" altLang="ko-KR" sz="2000" dirty="0" smtClean="0"/>
              <a:t>] </a:t>
            </a:r>
            <a:r>
              <a:rPr lang="en-US" altLang="ko-KR" sz="2000" dirty="0" err="1" smtClean="0"/>
              <a:t>JSP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내장객체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세션을 이용한 장바구니 구현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704856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[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+mn-ea"/>
                <a:ea typeface="+mn-ea"/>
              </a:rPr>
              <a:t>실습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]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+mn-ea"/>
                <a:ea typeface="+mn-ea"/>
              </a:rPr>
              <a:t>상품 추가 화면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+mn-ea"/>
                <a:ea typeface="+mn-ea"/>
              </a:rPr>
              <a:t>add.jsp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)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+mn-ea"/>
                <a:ea typeface="+mn-ea"/>
              </a:rPr>
              <a:t>–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+mn-ea"/>
                <a:ea typeface="+mn-ea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+mn-ea"/>
                <a:ea typeface="+mn-ea"/>
              </a:rPr>
              <a:t>p.232 ~ 233 </a:t>
            </a:r>
            <a:r>
              <a:rPr kumimoji="0" lang="ko-KR" altLang="en-US" sz="1200" dirty="0" smtClean="0">
                <a:solidFill>
                  <a:schemeClr val="accent6"/>
                </a:solidFill>
                <a:latin typeface="+mn-ea"/>
                <a:ea typeface="+mn-ea"/>
              </a:rPr>
              <a:t>참고</a:t>
            </a:r>
            <a:endParaRPr kumimoji="0" lang="en-US" altLang="ko-KR" sz="1200" dirty="0" smtClean="0">
              <a:solidFill>
                <a:schemeClr val="accent6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b="1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b="1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600" b="1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rgbClr val="F79646"/>
              </a:buClr>
              <a:buFont typeface="Wingdings" pitchFamily="2" charset="2"/>
              <a:buChar char="n"/>
            </a:pPr>
            <a:r>
              <a:rPr kumimoji="0" lang="en-US" altLang="ko-KR" sz="1600" b="1" dirty="0">
                <a:solidFill>
                  <a:prstClr val="black"/>
                </a:solidFill>
                <a:latin typeface="+mn-ea"/>
                <a:ea typeface="+mn-ea"/>
              </a:rPr>
              <a:t>[</a:t>
            </a:r>
            <a:r>
              <a:rPr kumimoji="0" lang="ko-KR" altLang="en-US" sz="1600" b="1" dirty="0">
                <a:solidFill>
                  <a:prstClr val="black"/>
                </a:solidFill>
                <a:latin typeface="+mn-ea"/>
                <a:ea typeface="+mn-ea"/>
              </a:rPr>
              <a:t>실습</a:t>
            </a:r>
            <a:r>
              <a:rPr kumimoji="0" lang="en-US" altLang="ko-KR" sz="1600" b="1" dirty="0">
                <a:solidFill>
                  <a:prstClr val="black"/>
                </a:solidFill>
                <a:latin typeface="+mn-ea"/>
                <a:ea typeface="+mn-ea"/>
              </a:rPr>
              <a:t>] </a:t>
            </a:r>
            <a:r>
              <a:rPr kumimoji="0" lang="ko-KR" altLang="en-US" sz="1600" b="1" dirty="0" smtClean="0">
                <a:solidFill>
                  <a:prstClr val="black"/>
                </a:solidFill>
                <a:latin typeface="+mn-ea"/>
                <a:ea typeface="+mn-ea"/>
              </a:rPr>
              <a:t>선택 상품 목록 화면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+mn-ea"/>
                <a:ea typeface="+mn-ea"/>
              </a:rPr>
              <a:t>checkOut.jsp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+mn-ea"/>
                <a:ea typeface="+mn-ea"/>
              </a:rPr>
              <a:t>) </a:t>
            </a:r>
            <a:r>
              <a:rPr kumimoji="0" lang="en-US" altLang="ko-KR" sz="1200" dirty="0">
                <a:solidFill>
                  <a:schemeClr val="accent6"/>
                </a:solidFill>
                <a:latin typeface="+mn-ea"/>
                <a:ea typeface="+mn-ea"/>
              </a:rPr>
              <a:t>– </a:t>
            </a:r>
            <a:r>
              <a:rPr kumimoji="0" lang="ko-KR" altLang="en-US" sz="1200" dirty="0">
                <a:solidFill>
                  <a:schemeClr val="accent6"/>
                </a:solidFill>
                <a:latin typeface="+mn-ea"/>
                <a:ea typeface="+mn-ea"/>
              </a:rPr>
              <a:t>교재 </a:t>
            </a:r>
            <a:r>
              <a:rPr kumimoji="0" lang="en-US" altLang="ko-KR" sz="1200" dirty="0" smtClean="0">
                <a:solidFill>
                  <a:schemeClr val="accent6"/>
                </a:solidFill>
                <a:latin typeface="+mn-ea"/>
                <a:ea typeface="+mn-ea"/>
              </a:rPr>
              <a:t>p.234 </a:t>
            </a:r>
            <a:r>
              <a:rPr kumimoji="0" lang="ko-KR" altLang="en-US" sz="1200" dirty="0">
                <a:solidFill>
                  <a:schemeClr val="accent6"/>
                </a:solidFill>
                <a:latin typeface="+mn-ea"/>
                <a:ea typeface="+mn-ea"/>
              </a:rPr>
              <a:t>참고</a:t>
            </a:r>
            <a:endParaRPr kumimoji="0" lang="en-US" altLang="ko-KR" sz="1200" dirty="0">
              <a:solidFill>
                <a:schemeClr val="accent6"/>
              </a:solidFill>
              <a:latin typeface="+mn-ea"/>
              <a:ea typeface="+mn-ea"/>
            </a:endParaRPr>
          </a:p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endParaRPr kumimoji="0" lang="en-US" altLang="ko-KR" sz="12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9138" y="364502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6-15]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add.jsp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로 상품 이름 전달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8508" y="638132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[</a:t>
            </a:r>
            <a:r>
              <a:rPr lang="ko-KR" altLang="en-US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돋움" pitchFamily="50" charset="-127"/>
                <a:ea typeface="돋움" pitchFamily="50" charset="-127"/>
              </a:rPr>
              <a:t>6-16]</a:t>
            </a:r>
            <a:r>
              <a:rPr lang="en-US" altLang="ko-KR" sz="1000" b="1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000" b="1" dirty="0" err="1" smtClean="0">
                <a:latin typeface="돋움" pitchFamily="50" charset="-127"/>
                <a:ea typeface="돋움" pitchFamily="50" charset="-127"/>
              </a:rPr>
              <a:t>checkOut.jsp</a:t>
            </a:r>
            <a:r>
              <a:rPr lang="ko-KR" altLang="en-US" sz="1000" b="1" dirty="0" smtClean="0">
                <a:latin typeface="돋움" pitchFamily="50" charset="-127"/>
                <a:ea typeface="돋움" pitchFamily="50" charset="-127"/>
              </a:rPr>
              <a:t> 실행 화면</a:t>
            </a:r>
            <a:endParaRPr lang="en-US" altLang="ko-KR" sz="1000" b="1" dirty="0" smtClean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8194" name="Picture 2" descr="C:\Users\orize\Downloads\이미지 파일\6장\ch06_img\ch06_15.bmp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3" t="14020" r="1032" b="34814"/>
          <a:stretch/>
        </p:blipFill>
        <p:spPr bwMode="auto">
          <a:xfrm>
            <a:off x="984987" y="1685893"/>
            <a:ext cx="3839103" cy="195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orize\Downloads\이미지 파일\6장\ch06_img\ch06_16.bm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2" t="14686" r="1142" b="33163"/>
          <a:stretch/>
        </p:blipFill>
        <p:spPr bwMode="auto">
          <a:xfrm>
            <a:off x="958508" y="4381143"/>
            <a:ext cx="3840268" cy="200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84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08. [</a:t>
            </a:r>
            <a:r>
              <a:rPr lang="ko-KR" altLang="en-US" sz="2000" dirty="0" err="1" smtClean="0"/>
              <a:t>기본실습</a:t>
            </a:r>
            <a:r>
              <a:rPr lang="en-US" altLang="ko-KR" sz="2000" dirty="0" smtClean="0"/>
              <a:t>] </a:t>
            </a:r>
            <a:r>
              <a:rPr lang="en-US" altLang="ko-KR" sz="2000" dirty="0" err="1" smtClean="0"/>
              <a:t>JSP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내장객체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세션을 이용한 장바구니 구현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980728"/>
            <a:ext cx="7848872" cy="478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소스코드 분석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 (</a:t>
            </a:r>
            <a:r>
              <a:rPr kumimoji="0" lang="en-US" altLang="ko-KR" sz="1600" b="1" dirty="0" err="1">
                <a:solidFill>
                  <a:prstClr val="black"/>
                </a:solidFill>
                <a:latin typeface="맑은 고딕"/>
                <a:ea typeface="맑은 고딕"/>
              </a:rPr>
              <a:t>add.jsp</a:t>
            </a:r>
            <a:r>
              <a:rPr kumimoji="0" lang="en-US" altLang="ko-KR" sz="1600" b="1" dirty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세션에 상품 정보 추가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266700" lvl="1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request.getParameter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를 통해 선택된 상품 이름을 가져옴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세션으로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부터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“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productlist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”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라는 이름의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ArrayList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객체를 가져오고 만일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null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이라면 새로운 객체를 생성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list.add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() </a:t>
            </a:r>
            <a:r>
              <a:rPr kumimoji="0" lang="ko-KR" altLang="en-US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메서드를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통해 선택된 상품을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ArrayList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에 저장함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상품 추가 후 자바스크립트 메시지 발생 및 이전 페이지로 돌아가기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1700808"/>
            <a:ext cx="7704856" cy="15511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60699" y="1697625"/>
            <a:ext cx="4187365" cy="1515351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11     String productname = request.getparameter("product");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12     ArrayList list = (ArrayList)session.getAttribute("productlist");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13     if(list == null) {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14         list = new ArrayList();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15     }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16 list.add(productname);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5157192"/>
            <a:ext cx="7704856" cy="8609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60699" y="5157192"/>
            <a:ext cx="3664786" cy="78822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19 &lt;script&gt;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20 alert("&lt;%=productname %&gt;</a:t>
            </a:r>
            <a:r>
              <a:rPr lang="ko-KR" altLang="en-US" sz="1050" dirty="0">
                <a:latin typeface="+mn-ea"/>
                <a:ea typeface="+mn-ea"/>
              </a:rPr>
              <a:t>이</a:t>
            </a:r>
            <a:r>
              <a:rPr lang="en-US" altLang="ko-KR" sz="1050" dirty="0">
                <a:latin typeface="+mn-ea"/>
                <a:ea typeface="+mn-ea"/>
              </a:rPr>
              <a:t>(</a:t>
            </a:r>
            <a:r>
              <a:rPr lang="ko-KR" altLang="en-US" sz="1050" dirty="0">
                <a:latin typeface="+mn-ea"/>
                <a:ea typeface="+mn-ea"/>
              </a:rPr>
              <a:t>가</a:t>
            </a:r>
            <a:r>
              <a:rPr lang="en-US" altLang="ko-KR" sz="1050" dirty="0">
                <a:latin typeface="+mn-ea"/>
                <a:ea typeface="+mn-ea"/>
              </a:rPr>
              <a:t>) </a:t>
            </a:r>
            <a:r>
              <a:rPr lang="ko-KR" altLang="en-US" sz="1050" dirty="0">
                <a:latin typeface="+mn-ea"/>
                <a:ea typeface="+mn-ea"/>
              </a:rPr>
              <a:t>추가되었습니다</a:t>
            </a:r>
            <a:r>
              <a:rPr lang="en-US" altLang="ko-KR" sz="1050" dirty="0">
                <a:latin typeface="+mn-ea"/>
                <a:ea typeface="+mn-ea"/>
              </a:rPr>
              <a:t>!!");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21 </a:t>
            </a:r>
            <a:r>
              <a:rPr lang="fr-FR" altLang="ko-KR" sz="1050" dirty="0">
                <a:latin typeface="+mn-ea"/>
                <a:ea typeface="+mn-ea"/>
              </a:rPr>
              <a:t>history.go(-1);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235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08. [</a:t>
            </a:r>
            <a:r>
              <a:rPr lang="ko-KR" altLang="en-US" sz="2000" dirty="0" err="1" smtClean="0"/>
              <a:t>기본실습</a:t>
            </a:r>
            <a:r>
              <a:rPr lang="en-US" altLang="ko-KR" sz="2000" dirty="0" smtClean="0"/>
              <a:t>] </a:t>
            </a:r>
            <a:r>
              <a:rPr lang="en-US" altLang="ko-KR" sz="2000" dirty="0" err="1" smtClean="0"/>
              <a:t>JSP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내장객체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세션을 이용한 장바구니 구현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196752"/>
            <a:ext cx="7848872" cy="4784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hangingPunct="0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Wingdings" pitchFamily="2" charset="2"/>
              <a:buChar char="n"/>
            </a:pPr>
            <a:r>
              <a:rPr kumimoji="0" lang="ko-KR" altLang="en-US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주요 소스코드 분석 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600" b="1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checkOut.jsp</a:t>
            </a:r>
            <a:r>
              <a:rPr kumimoji="0" lang="en-US" altLang="ko-KR" sz="1600" b="1" dirty="0" smtClean="0">
                <a:solidFill>
                  <a:prstClr val="black"/>
                </a:solidFill>
                <a:latin typeface="맑은 고딕"/>
                <a:ea typeface="맑은 고딕"/>
              </a:rPr>
              <a:t>)</a:t>
            </a:r>
            <a:endParaRPr kumimoji="0" lang="en-US" altLang="ko-KR" sz="1600" b="1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세션에 저장된 상품 정보 출력</a:t>
            </a: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</a:pPr>
            <a:endParaRPr kumimoji="0" lang="en-US" altLang="ko-KR" sz="1200" dirty="0" smtClean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904875" lvl="2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세션으로부터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“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productlist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”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라는 이름의 </a:t>
            </a:r>
            <a:r>
              <a:rPr kumimoji="0" lang="en-US" altLang="ko-KR" sz="1200" dirty="0" err="1" smtClean="0">
                <a:solidFill>
                  <a:prstClr val="black"/>
                </a:solidFill>
                <a:latin typeface="맑은 고딕"/>
                <a:ea typeface="맑은 고딕"/>
              </a:rPr>
              <a:t>ArrayList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객체를 가져오고 만일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null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이라면 선택한 상품이 없다고 출력함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904875" lvl="2" indent="-180975" eaLnBrk="0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데이터가 있는 경우 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for </a:t>
            </a:r>
            <a:r>
              <a:rPr kumimoji="0" lang="ko-KR" altLang="en-US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루프를 돌며 저장된 상품 이름을 모두 출력</a:t>
            </a:r>
            <a:r>
              <a:rPr kumimoji="0" lang="en-US" altLang="ko-KR" sz="1200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447675" lvl="1" indent="-180975" eaLnBrk="0" hangingPunct="0"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447675" lvl="1" indent="-180975" eaLnBrk="0" hangingPunct="0">
              <a:lnSpc>
                <a:spcPct val="150000"/>
              </a:lnSpc>
              <a:spcBef>
                <a:spcPct val="20000"/>
              </a:spcBef>
              <a:spcAft>
                <a:spcPts val="400"/>
              </a:spcAft>
              <a:buClr>
                <a:srgbClr val="4F81BD"/>
              </a:buClr>
              <a:buFont typeface="Wingdings" pitchFamily="2" charset="2"/>
              <a:buChar char="§"/>
            </a:pPr>
            <a:endParaRPr kumimoji="0" lang="en-US" altLang="ko-KR" sz="120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1992023"/>
            <a:ext cx="7704856" cy="23010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60699" y="2021322"/>
            <a:ext cx="3995004" cy="224247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14 ArrayList list = (ArrayList)session.getAttribute("productlist");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15 if(list == null) {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16     out.println("</a:t>
            </a:r>
            <a:r>
              <a:rPr lang="ko-KR" altLang="en-US" sz="1050" dirty="0">
                <a:latin typeface="+mn-ea"/>
                <a:ea typeface="+mn-ea"/>
              </a:rPr>
              <a:t>선택한 상품이 없습니다</a:t>
            </a:r>
            <a:r>
              <a:rPr lang="en-US" altLang="ko-KR" sz="1050" dirty="0">
                <a:latin typeface="+mn-ea"/>
                <a:ea typeface="+mn-ea"/>
              </a:rPr>
              <a:t>.!!!");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17 }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latin typeface="+mn-ea"/>
                <a:ea typeface="+mn-ea"/>
              </a:rPr>
              <a:t>18 </a:t>
            </a:r>
            <a:r>
              <a:rPr lang="fr-FR" altLang="ko-KR" sz="1050" dirty="0">
                <a:latin typeface="+mn-ea"/>
                <a:ea typeface="+mn-ea"/>
              </a:rPr>
              <a:t>else {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19     for(Object productname:list) {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20         out.println(productname+"&lt;BR&gt;");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21     }</a:t>
            </a:r>
          </a:p>
          <a:p>
            <a:pPr>
              <a:lnSpc>
                <a:spcPct val="150000"/>
              </a:lnSpc>
            </a:pPr>
            <a:r>
              <a:rPr lang="fr-FR" altLang="ko-KR" sz="1050" dirty="0">
                <a:latin typeface="+mn-ea"/>
                <a:ea typeface="+mn-ea"/>
              </a:rPr>
              <a:t>22 }</a:t>
            </a:r>
            <a:endParaRPr lang="ko-KR" altLang="en-US" sz="105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562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10485</TotalTime>
  <Words>398</Words>
  <Application>Microsoft Office PowerPoint</Application>
  <PresentationFormat>화면 슬라이드 쇼(4:3)</PresentationFormat>
  <Paragraphs>77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08. [기본실습]JSP 내장객체: 세션을 이용한 장바구니 구현</vt:lpstr>
      <vt:lpstr>08. [기본실습] JSP 내장객체: 세션을 이용한 장바구니 구현</vt:lpstr>
      <vt:lpstr>08. [기본실습] JSP 내장객체: 세션을 이용한 장바구니 구현</vt:lpstr>
      <vt:lpstr>08. [기본실습] JSP 내장객체: 세션을 이용한 장바구니 구현</vt:lpstr>
      <vt:lpstr>08. [기본실습] JSP 내장객체: 세션을 이용한 장바구니 구현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hm_teacher</cp:lastModifiedBy>
  <cp:revision>727</cp:revision>
  <dcterms:created xsi:type="dcterms:W3CDTF">2012-07-11T10:23:22Z</dcterms:created>
  <dcterms:modified xsi:type="dcterms:W3CDTF">2018-06-18T00:12:44Z</dcterms:modified>
</cp:coreProperties>
</file>