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300" r:id="rId5"/>
    <p:sldId id="307" r:id="rId6"/>
    <p:sldId id="301" r:id="rId7"/>
    <p:sldId id="303" r:id="rId8"/>
    <p:sldId id="304" r:id="rId9"/>
    <p:sldId id="305" r:id="rId10"/>
    <p:sldId id="306" r:id="rId11"/>
    <p:sldId id="30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EFE"/>
    <a:srgbClr val="191607"/>
    <a:srgbClr val="836A4E"/>
    <a:srgbClr val="AC8460"/>
    <a:srgbClr val="C78767"/>
    <a:srgbClr val="141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0" autoAdjust="0"/>
    <p:restoredTop sz="95820" autoAdjust="0"/>
  </p:normalViewPr>
  <p:slideViewPr>
    <p:cSldViewPr snapToGrid="0" snapToObjects="1">
      <p:cViewPr varScale="1">
        <p:scale>
          <a:sx n="98" d="100"/>
          <a:sy n="98" d="100"/>
        </p:scale>
        <p:origin x="216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30D17-9170-CE43-8453-E3010ECC6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313DF2-D389-E54E-94FF-25F1C3733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1770E-7C57-FF47-8F51-C70542AF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CEE5-7D01-A346-87D6-942B8C783E55}" type="datetimeFigureOut">
              <a:rPr kumimoji="1" lang="ko-KR" altLang="en-US" smtClean="0"/>
              <a:t>2020. 3. 15.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A79EB-DC14-8547-89D3-6A2E5D06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C68E0-7C2E-2749-AB94-CE3A5A6D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7D1C-41F5-A548-B776-239E1098377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7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B19AE-5787-434D-8392-160AF8C2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FEB77D-4B82-4641-B0DC-77FA5F48F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BE5B2-6363-0046-8C13-F7AFD73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CEE5-7D01-A346-87D6-942B8C783E55}" type="datetimeFigureOut">
              <a:rPr kumimoji="1" lang="ko-KR" altLang="en-US" smtClean="0"/>
              <a:t>2020. 3. 15.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811ED-A47D-F641-B0B8-F793955A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04EF5-A8D9-214D-A005-E6F3DA1F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7D1C-41F5-A548-B776-239E1098377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37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C4F38E-5578-8241-BC9C-68955F776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BE9DE-CA5B-9B46-BCBE-B17751A3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63381-EF14-0A4C-B4A5-AEC34AB5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CEE5-7D01-A346-87D6-942B8C783E55}" type="datetimeFigureOut">
              <a:rPr kumimoji="1" lang="ko-KR" altLang="en-US" smtClean="0"/>
              <a:t>2020. 3. 15.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822B1-5D0E-D745-A009-DCD5AC16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3AA66-01DA-5C46-99FD-5D40B5F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7D1C-41F5-A548-B776-239E1098377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88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361AC-FE2C-614F-9560-ADAC03DE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4A88B-D2D7-C541-BDF5-66A9ABBCB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73D0D-FE1E-DE46-AF45-8A64D808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CEE5-7D01-A346-87D6-942B8C783E55}" type="datetimeFigureOut">
              <a:rPr kumimoji="1" lang="ko-KR" altLang="en-US" smtClean="0"/>
              <a:t>2020. 3. 15.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2C488-70B8-814E-B68F-A1D8A5F3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48C58-ADD1-6C47-BA66-105047D6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7D1C-41F5-A548-B776-239E1098377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27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1ED5A-8B85-E34C-B367-D2F6EBE4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2E078-F07D-FE4D-BD26-4FC1F15B5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EFFFF-9285-7444-8746-316829F7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CEE5-7D01-A346-87D6-942B8C783E55}" type="datetimeFigureOut">
              <a:rPr kumimoji="1" lang="ko-KR" altLang="en-US" smtClean="0"/>
              <a:t>2020. 3. 15.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3CF8C-0F12-1941-A5D5-127CFE35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432A0-2260-7541-9781-DE24412F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7D1C-41F5-A548-B776-239E1098377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52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976E7-13EB-3B49-B4A1-6038DB3A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C8068-86B3-3944-9F58-AA8626C5A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59178-49F2-1E41-B1EE-ADC0A4CC9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712D2-BD00-534B-9C1D-17203B9A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CEE5-7D01-A346-87D6-942B8C783E55}" type="datetimeFigureOut">
              <a:rPr kumimoji="1" lang="ko-KR" altLang="en-US" smtClean="0"/>
              <a:t>2020. 3. 15.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AAD91-DAD3-8C45-BCFB-1D1782D8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28F20-B226-4E47-8866-D913E3D5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7D1C-41F5-A548-B776-239E1098377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23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E0601-477C-DE4A-A21E-3508027D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D94D7-0F0E-004E-AB58-E7A50453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BA03B-E9B6-4D4C-BB53-55F1C30AC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49718-F6F3-6949-8505-399996957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48B97-BBE0-6F4A-B4AC-5391132C7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D5943-25FB-144B-A4EA-98C5DA23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CEE5-7D01-A346-87D6-942B8C783E55}" type="datetimeFigureOut">
              <a:rPr kumimoji="1" lang="ko-KR" altLang="en-US" smtClean="0"/>
              <a:t>2020. 3. 15.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2F080F-C2C0-344F-9E56-4DE35B2D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7D2148-7F34-E447-8925-5C08EBB1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7D1C-41F5-A548-B776-239E1098377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BC52D-43E0-3A4C-A5EA-765019AF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A1319B-AAE3-0545-A4B8-532022A4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CEE5-7D01-A346-87D6-942B8C783E55}" type="datetimeFigureOut">
              <a:rPr kumimoji="1" lang="ko-KR" altLang="en-US" smtClean="0"/>
              <a:t>2020. 3. 15.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B50B5C-23D8-1E42-B307-90676112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61D43-763E-6343-BC2E-0E90346F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7D1C-41F5-A548-B776-239E1098377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6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2EDC17-C74B-1746-971E-30E6B855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CEE5-7D01-A346-87D6-942B8C783E55}" type="datetimeFigureOut">
              <a:rPr kumimoji="1" lang="ko-KR" altLang="en-US" smtClean="0"/>
              <a:t>2020. 3. 15.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99E532-D553-8C49-9579-BD444671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DD729-CDB4-9249-8DFB-3E42690B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7D1C-41F5-A548-B776-239E1098377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0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37DB9-7264-0C46-8295-D9CB8FA5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A611D-B0C2-CC43-9F65-4E1F5280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787DC-D438-2343-BCA7-933E5B50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2895E-03BC-9547-B7E7-B0C31B9B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CEE5-7D01-A346-87D6-942B8C783E55}" type="datetimeFigureOut">
              <a:rPr kumimoji="1" lang="ko-KR" altLang="en-US" smtClean="0"/>
              <a:t>2020. 3. 15.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CBAA4D-395A-5247-AA76-A25F746F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09AFB-0B6A-F44B-82EE-F7322635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7D1C-41F5-A548-B776-239E1098377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5EF5B-2F02-A041-B3E9-2E6D00F4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8B58F5-408A-5842-8C11-8952DB479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C81B3-2E95-6A40-82B6-FAC1361ED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31984-BFC9-A040-8D2D-13DE767B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CEE5-7D01-A346-87D6-942B8C783E55}" type="datetimeFigureOut">
              <a:rPr kumimoji="1" lang="ko-KR" altLang="en-US" smtClean="0"/>
              <a:t>2020. 3. 15.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5932A-CF58-3D4C-BEB8-88058635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78D24-AD01-B64C-AB07-D382E9E0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77D1C-41F5-A548-B776-239E1098377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9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79CEC1-B0B7-484B-B22C-A9017EEB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67A3F-5776-5242-B21A-3D36FB77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15C34-A1C0-324F-BA44-AF879C63A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CEE5-7D01-A346-87D6-942B8C783E55}" type="datetimeFigureOut">
              <a:rPr kumimoji="1" lang="ko-KR" altLang="en-US" smtClean="0"/>
              <a:t>2020. 3. 15.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A7B00-06E5-EC45-A444-CFE5205DE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8F62A-10DA-424F-95DD-ADE44A5E6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77D1C-41F5-A548-B776-239E10983774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67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5DA14-22F6-0444-B4F2-17D7FC650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096" y="1317159"/>
            <a:ext cx="7170219" cy="1644900"/>
          </a:xfrm>
        </p:spPr>
        <p:txBody>
          <a:bodyPr>
            <a:normAutofit fontScale="90000"/>
          </a:bodyPr>
          <a:lstStyle/>
          <a:p>
            <a:r>
              <a:rPr kumimoji="1" lang="en-US" altLang="ko-KR" sz="4400" b="1" dirty="0"/>
              <a:t>YOLO</a:t>
            </a:r>
            <a:br>
              <a:rPr kumimoji="1" lang="en-US" altLang="ko-KR" sz="4400" b="1" dirty="0"/>
            </a:br>
            <a:br>
              <a:rPr kumimoji="1" lang="en-US" altLang="ko-KR" sz="4400" b="1" dirty="0"/>
            </a:br>
            <a:r>
              <a:rPr kumimoji="1" lang="en-US" altLang="ko-KR" sz="4400" b="1" dirty="0"/>
              <a:t>You Only Look Once</a:t>
            </a:r>
            <a:endParaRPr kumimoji="1" lang="ko-KR" altLang="en-US" sz="4400" b="1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6708AF2-4A6B-AF48-9204-B75CA30727F6}"/>
              </a:ext>
            </a:extLst>
          </p:cNvPr>
          <p:cNvSpPr/>
          <p:nvPr/>
        </p:nvSpPr>
        <p:spPr>
          <a:xfrm>
            <a:off x="618" y="-1031"/>
            <a:ext cx="12189178" cy="599745"/>
          </a:xfrm>
          <a:custGeom>
            <a:avLst/>
            <a:gdLst/>
            <a:ahLst/>
            <a:cxnLst/>
            <a:rect l="l" t="t" r="r" b="b"/>
            <a:pathLst>
              <a:path w="12192000" h="518159">
                <a:moveTo>
                  <a:pt x="0" y="518160"/>
                </a:moveTo>
                <a:lnTo>
                  <a:pt x="12192000" y="518160"/>
                </a:lnTo>
                <a:lnTo>
                  <a:pt x="121920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B45DA14-22F6-0444-B4F2-17D7FC6501B1}"/>
              </a:ext>
            </a:extLst>
          </p:cNvPr>
          <p:cNvSpPr txBox="1">
            <a:spLocks/>
          </p:cNvSpPr>
          <p:nvPr/>
        </p:nvSpPr>
        <p:spPr>
          <a:xfrm>
            <a:off x="897565" y="4271201"/>
            <a:ext cx="10395283" cy="19834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2400" b="1" dirty="0" err="1"/>
              <a:t>박태우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72899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335EC6-BF01-4F4A-A2A4-1DE1A666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4" y="618636"/>
            <a:ext cx="12192000" cy="6090803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71781AF2-EC47-3F45-A726-685444803EB2}"/>
              </a:ext>
            </a:extLst>
          </p:cNvPr>
          <p:cNvSpPr/>
          <p:nvPr/>
        </p:nvSpPr>
        <p:spPr>
          <a:xfrm>
            <a:off x="618" y="-1031"/>
            <a:ext cx="12189178" cy="599745"/>
          </a:xfrm>
          <a:custGeom>
            <a:avLst/>
            <a:gdLst/>
            <a:ahLst/>
            <a:cxnLst/>
            <a:rect l="l" t="t" r="r" b="b"/>
            <a:pathLst>
              <a:path w="12192000" h="518159">
                <a:moveTo>
                  <a:pt x="0" y="518160"/>
                </a:moveTo>
                <a:lnTo>
                  <a:pt x="12192000" y="518160"/>
                </a:lnTo>
                <a:lnTo>
                  <a:pt x="121920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7857-08D7-7F48-823F-E5100D9FDC9D}"/>
              </a:ext>
            </a:extLst>
          </p:cNvPr>
          <p:cNvSpPr txBox="1"/>
          <p:nvPr/>
        </p:nvSpPr>
        <p:spPr>
          <a:xfrm>
            <a:off x="122907" y="18891"/>
            <a:ext cx="309866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100" b="1" dirty="0">
                <a:solidFill>
                  <a:schemeClr val="bg1"/>
                </a:solidFill>
                <a:latin typeface="+mn-ea"/>
              </a:rPr>
              <a:t>NMS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F6E09-5E92-3445-B2DA-1162B936EC15}"/>
              </a:ext>
            </a:extLst>
          </p:cNvPr>
          <p:cNvSpPr txBox="1"/>
          <p:nvPr/>
        </p:nvSpPr>
        <p:spPr>
          <a:xfrm>
            <a:off x="6301649" y="5089794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/>
                </a:solidFill>
              </a:rPr>
              <a:t>그 다음</a:t>
            </a:r>
            <a:r>
              <a:rPr kumimoji="1" lang="en-US" altLang="ko-Kore-KR" dirty="0">
                <a:solidFill>
                  <a:schemeClr val="accent1"/>
                </a:solidFill>
              </a:rPr>
              <a:t>Max </a:t>
            </a:r>
            <a:r>
              <a:rPr kumimoji="1" lang="ko-KR" altLang="en-US" dirty="0">
                <a:solidFill>
                  <a:schemeClr val="accent1"/>
                </a:solidFill>
              </a:rPr>
              <a:t>값과 다른 모든 값을 비교해 검사한다</a:t>
            </a:r>
            <a:r>
              <a:rPr kumimoji="1" lang="en-US" altLang="ko-KR" dirty="0">
                <a:solidFill>
                  <a:schemeClr val="accent1"/>
                </a:solidFill>
              </a:rPr>
              <a:t>.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9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1781AF2-EC47-3F45-A726-685444803EB2}"/>
              </a:ext>
            </a:extLst>
          </p:cNvPr>
          <p:cNvSpPr/>
          <p:nvPr/>
        </p:nvSpPr>
        <p:spPr>
          <a:xfrm>
            <a:off x="618" y="-1031"/>
            <a:ext cx="12189178" cy="599745"/>
          </a:xfrm>
          <a:custGeom>
            <a:avLst/>
            <a:gdLst/>
            <a:ahLst/>
            <a:cxnLst/>
            <a:rect l="l" t="t" r="r" b="b"/>
            <a:pathLst>
              <a:path w="12192000" h="518159">
                <a:moveTo>
                  <a:pt x="0" y="518160"/>
                </a:moveTo>
                <a:lnTo>
                  <a:pt x="12192000" y="518160"/>
                </a:lnTo>
                <a:lnTo>
                  <a:pt x="121920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7857-08D7-7F48-823F-E5100D9FDC9D}"/>
              </a:ext>
            </a:extLst>
          </p:cNvPr>
          <p:cNvSpPr txBox="1"/>
          <p:nvPr/>
        </p:nvSpPr>
        <p:spPr>
          <a:xfrm>
            <a:off x="122907" y="18891"/>
            <a:ext cx="97975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100" b="1" dirty="0">
                <a:solidFill>
                  <a:schemeClr val="bg1"/>
                </a:solidFill>
                <a:latin typeface="+mn-ea"/>
              </a:rPr>
              <a:t>정리</a:t>
            </a:r>
            <a:endParaRPr kumimoji="1" lang="en-US" altLang="ko-KR" sz="3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5DAB08-3C63-A44C-8712-572A5CF5A2FB}"/>
              </a:ext>
            </a:extLst>
          </p:cNvPr>
          <p:cNvSpPr txBox="1">
            <a:spLocks/>
          </p:cNvSpPr>
          <p:nvPr/>
        </p:nvSpPr>
        <p:spPr>
          <a:xfrm>
            <a:off x="-1" y="916091"/>
            <a:ext cx="12189177" cy="559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31313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131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None/>
            </a:pPr>
            <a:r>
              <a:rPr lang="ko-KR" altLang="en-US" sz="2200" b="1" dirty="0"/>
              <a:t> </a:t>
            </a:r>
            <a:r>
              <a:rPr lang="ko-KR" altLang="en-US" sz="2800" b="1" dirty="0"/>
              <a:t>장점</a:t>
            </a:r>
            <a:endParaRPr lang="en-US" altLang="ko-KR" sz="2200" b="1" dirty="0"/>
          </a:p>
          <a:p>
            <a:pPr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</a:rPr>
              <a:t>전체 이미지를 </a:t>
            </a:r>
            <a:r>
              <a:rPr lang="en-US" altLang="ko-KR" sz="2200" dirty="0">
                <a:solidFill>
                  <a:schemeClr val="tx1"/>
                </a:solidFill>
              </a:rPr>
              <a:t>input</a:t>
            </a:r>
            <a:r>
              <a:rPr lang="ko-KR" altLang="en-US" sz="2200" dirty="0" err="1">
                <a:solidFill>
                  <a:schemeClr val="tx1"/>
                </a:solidFill>
              </a:rPr>
              <a:t>으로</a:t>
            </a:r>
            <a:r>
              <a:rPr lang="ko-KR" altLang="en-US" sz="2200" dirty="0">
                <a:solidFill>
                  <a:schemeClr val="tx1"/>
                </a:solidFill>
              </a:rPr>
              <a:t> </a:t>
            </a:r>
            <a:r>
              <a:rPr lang="ko-Kore-KR" altLang="en-US" sz="2200" dirty="0">
                <a:solidFill>
                  <a:schemeClr val="tx1"/>
                </a:solidFill>
              </a:rPr>
              <a:t>한번만 받음</a:t>
            </a:r>
            <a:r>
              <a:rPr lang="en-US" altLang="ko-Kore-KR" sz="2200" dirty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2200" dirty="0">
                <a:solidFill>
                  <a:schemeClr val="tx1"/>
                </a:solidFill>
              </a:rPr>
              <a:t>Regression</a:t>
            </a:r>
            <a:r>
              <a:rPr lang="ko-KR" altLang="en-US" sz="2200" dirty="0">
                <a:solidFill>
                  <a:schemeClr val="tx1"/>
                </a:solidFill>
              </a:rPr>
              <a:t>과 </a:t>
            </a:r>
            <a:r>
              <a:rPr lang="en-US" altLang="ko-KR" sz="2200" dirty="0">
                <a:solidFill>
                  <a:schemeClr val="tx1"/>
                </a:solidFill>
              </a:rPr>
              <a:t>Classification</a:t>
            </a:r>
            <a:r>
              <a:rPr lang="ko-KR" altLang="en-US" sz="2200" dirty="0">
                <a:solidFill>
                  <a:schemeClr val="tx1"/>
                </a:solidFill>
              </a:rPr>
              <a:t>을 동시에 처리하기 때문에 빠르다</a:t>
            </a:r>
            <a:r>
              <a:rPr lang="en-US" altLang="ko-KR" sz="2200" dirty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22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ko-KR" altLang="en-US" sz="2200" dirty="0"/>
              <a:t> </a:t>
            </a:r>
            <a:r>
              <a:rPr lang="ko-KR" altLang="en-US" sz="2800" b="1" dirty="0"/>
              <a:t>단점</a:t>
            </a:r>
            <a:endParaRPr lang="en-US" altLang="ko-KR" sz="2200" b="1" dirty="0"/>
          </a:p>
          <a:p>
            <a:pPr>
              <a:buFontTx/>
              <a:buChar char="-"/>
            </a:pPr>
            <a:r>
              <a:rPr lang="ko-KR" altLang="en-US" sz="2200" dirty="0">
                <a:solidFill>
                  <a:schemeClr val="tx1"/>
                </a:solidFill>
              </a:rPr>
              <a:t>전체 이미지를</a:t>
            </a:r>
            <a:r>
              <a:rPr lang="en-US" altLang="ko-KR" sz="2200" dirty="0">
                <a:solidFill>
                  <a:schemeClr val="tx1"/>
                </a:solidFill>
              </a:rPr>
              <a:t> </a:t>
            </a:r>
            <a:r>
              <a:rPr lang="en-US" altLang="ko-KR" sz="2200" dirty="0" err="1">
                <a:solidFill>
                  <a:schemeClr val="tx1"/>
                </a:solidFill>
              </a:rPr>
              <a:t>SxS</a:t>
            </a:r>
            <a:r>
              <a:rPr lang="en-US" altLang="ko-KR" sz="2200" dirty="0">
                <a:solidFill>
                  <a:schemeClr val="tx1"/>
                </a:solidFill>
              </a:rPr>
              <a:t> grid cell</a:t>
            </a:r>
            <a:r>
              <a:rPr lang="ko-KR" altLang="en-US" sz="2200" dirty="0">
                <a:solidFill>
                  <a:schemeClr val="tx1"/>
                </a:solidFill>
              </a:rPr>
              <a:t>로 나누어서 </a:t>
            </a:r>
            <a:r>
              <a:rPr lang="en-US" altLang="ko-KR" sz="2200" dirty="0">
                <a:solidFill>
                  <a:schemeClr val="tx1"/>
                </a:solidFill>
              </a:rPr>
              <a:t>object</a:t>
            </a:r>
            <a:r>
              <a:rPr lang="ko-KR" altLang="en-US" sz="2200" dirty="0" err="1">
                <a:solidFill>
                  <a:schemeClr val="tx1"/>
                </a:solidFill>
              </a:rPr>
              <a:t>를</a:t>
            </a:r>
            <a:r>
              <a:rPr lang="ko-KR" altLang="en-US" sz="2200" dirty="0">
                <a:solidFill>
                  <a:schemeClr val="tx1"/>
                </a:solidFill>
              </a:rPr>
              <a:t> 찾기 때문에 작은 물체에 대해 약하다</a:t>
            </a:r>
            <a:r>
              <a:rPr lang="en-US" altLang="ko-KR" sz="2200" dirty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2200" dirty="0">
                <a:solidFill>
                  <a:schemeClr val="tx1"/>
                </a:solidFill>
              </a:rPr>
              <a:t>1</a:t>
            </a:r>
            <a:r>
              <a:rPr lang="ko-KR" altLang="en-US" sz="2200" dirty="0">
                <a:solidFill>
                  <a:schemeClr val="tx1"/>
                </a:solidFill>
              </a:rPr>
              <a:t>개 </a:t>
            </a:r>
            <a:r>
              <a:rPr lang="en-US" altLang="ko-KR" sz="2200" dirty="0">
                <a:solidFill>
                  <a:schemeClr val="tx1"/>
                </a:solidFill>
              </a:rPr>
              <a:t>grid</a:t>
            </a:r>
            <a:r>
              <a:rPr lang="ko-KR" altLang="en-US" sz="2200" dirty="0">
                <a:solidFill>
                  <a:schemeClr val="tx1"/>
                </a:solidFill>
              </a:rPr>
              <a:t>에 </a:t>
            </a:r>
            <a:r>
              <a:rPr lang="en-US" altLang="ko-KR" sz="2200" dirty="0">
                <a:solidFill>
                  <a:schemeClr val="tx1"/>
                </a:solidFill>
              </a:rPr>
              <a:t>2</a:t>
            </a:r>
            <a:r>
              <a:rPr lang="ko-KR" altLang="en-US" sz="2200" dirty="0">
                <a:solidFill>
                  <a:schemeClr val="tx1"/>
                </a:solidFill>
              </a:rPr>
              <a:t>개 </a:t>
            </a:r>
            <a:r>
              <a:rPr lang="en-US" altLang="ko-KR" sz="2200" dirty="0" err="1">
                <a:solidFill>
                  <a:schemeClr val="tx1"/>
                </a:solidFill>
              </a:rPr>
              <a:t>Bbox</a:t>
            </a:r>
            <a:r>
              <a:rPr lang="en-US" altLang="ko-KR" sz="2200" dirty="0">
                <a:solidFill>
                  <a:schemeClr val="tx1"/>
                </a:solidFill>
              </a:rPr>
              <a:t>, 1</a:t>
            </a:r>
            <a:r>
              <a:rPr lang="ko-KR" altLang="en-US" sz="2200" dirty="0">
                <a:solidFill>
                  <a:schemeClr val="tx1"/>
                </a:solidFill>
              </a:rPr>
              <a:t>개 </a:t>
            </a:r>
            <a:r>
              <a:rPr lang="en-US" altLang="ko-KR" sz="2200" dirty="0">
                <a:solidFill>
                  <a:schemeClr val="tx1"/>
                </a:solidFill>
              </a:rPr>
              <a:t>class</a:t>
            </a:r>
            <a:r>
              <a:rPr lang="ko-KR" altLang="en-US" sz="2200" dirty="0" err="1">
                <a:solidFill>
                  <a:schemeClr val="tx1"/>
                </a:solidFill>
              </a:rPr>
              <a:t>를</a:t>
            </a:r>
            <a:r>
              <a:rPr lang="ko-KR" altLang="en-US" sz="2200" dirty="0">
                <a:solidFill>
                  <a:schemeClr val="tx1"/>
                </a:solidFill>
              </a:rPr>
              <a:t> 예측하기 때문에 밀집되어 있는 경우 성능이 약하다</a:t>
            </a:r>
            <a:r>
              <a:rPr lang="en-US" altLang="ko-KR" sz="2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07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1781AF2-EC47-3F45-A726-685444803EB2}"/>
              </a:ext>
            </a:extLst>
          </p:cNvPr>
          <p:cNvSpPr/>
          <p:nvPr/>
        </p:nvSpPr>
        <p:spPr>
          <a:xfrm>
            <a:off x="618" y="-1031"/>
            <a:ext cx="12189178" cy="599745"/>
          </a:xfrm>
          <a:custGeom>
            <a:avLst/>
            <a:gdLst/>
            <a:ahLst/>
            <a:cxnLst/>
            <a:rect l="l" t="t" r="r" b="b"/>
            <a:pathLst>
              <a:path w="12192000" h="518159">
                <a:moveTo>
                  <a:pt x="0" y="518160"/>
                </a:moveTo>
                <a:lnTo>
                  <a:pt x="12192000" y="518160"/>
                </a:lnTo>
                <a:lnTo>
                  <a:pt x="121920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7857-08D7-7F48-823F-E5100D9FDC9D}"/>
              </a:ext>
            </a:extLst>
          </p:cNvPr>
          <p:cNvSpPr txBox="1"/>
          <p:nvPr/>
        </p:nvSpPr>
        <p:spPr>
          <a:xfrm>
            <a:off x="122907" y="18891"/>
            <a:ext cx="162345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100" b="1" dirty="0">
                <a:solidFill>
                  <a:schemeClr val="bg1"/>
                </a:solidFill>
                <a:latin typeface="+mn-ea"/>
              </a:rPr>
              <a:t>YOLO</a:t>
            </a:r>
            <a:r>
              <a:rPr kumimoji="1" lang="ko-KR" altLang="en-US" sz="3100" b="1" dirty="0">
                <a:solidFill>
                  <a:schemeClr val="bg1"/>
                </a:solidFill>
                <a:latin typeface="+mn-ea"/>
              </a:rPr>
              <a:t>란</a:t>
            </a:r>
            <a:endParaRPr kumimoji="1" lang="en-US" altLang="ko-KR" sz="3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6555DA56-5095-6448-9F5F-3FFDD6989703}"/>
              </a:ext>
            </a:extLst>
          </p:cNvPr>
          <p:cNvSpPr txBox="1">
            <a:spLocks/>
          </p:cNvSpPr>
          <p:nvPr/>
        </p:nvSpPr>
        <p:spPr>
          <a:xfrm>
            <a:off x="-1" y="916091"/>
            <a:ext cx="12189177" cy="559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31313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131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Char char="-"/>
            </a:pPr>
            <a:r>
              <a:rPr lang="ko-KR" altLang="en-US" sz="2200" dirty="0"/>
              <a:t>속도를 극대화한 </a:t>
            </a:r>
            <a:r>
              <a:rPr lang="en-US" altLang="ko-KR" sz="2200" dirty="0"/>
              <a:t>Object detector.</a:t>
            </a:r>
          </a:p>
          <a:p>
            <a:pPr>
              <a:buFontTx/>
              <a:buChar char="-"/>
            </a:pPr>
            <a:r>
              <a:rPr lang="ko-KR" altLang="en-US" sz="2200" dirty="0"/>
              <a:t>다른 </a:t>
            </a:r>
            <a:r>
              <a:rPr lang="en-US" altLang="ko-KR" sz="2200" dirty="0"/>
              <a:t>object detector</a:t>
            </a:r>
            <a:r>
              <a:rPr lang="ko-KR" altLang="en-US" sz="2200" dirty="0"/>
              <a:t>의 경우 </a:t>
            </a:r>
            <a:r>
              <a:rPr lang="en-US" altLang="ko-KR" sz="2200" dirty="0"/>
              <a:t>sliding window </a:t>
            </a:r>
            <a:r>
              <a:rPr lang="ko-KR" altLang="en-US" sz="2200" dirty="0"/>
              <a:t>또는 </a:t>
            </a:r>
            <a:r>
              <a:rPr lang="en-US" altLang="ko-KR" sz="2200" dirty="0"/>
              <a:t>region proposal </a:t>
            </a:r>
            <a:r>
              <a:rPr lang="ko-KR" altLang="en-US" sz="2200" dirty="0"/>
              <a:t>사용</a:t>
            </a:r>
            <a:r>
              <a:rPr lang="en-US" altLang="ko-KR" sz="2200" dirty="0"/>
              <a:t>.</a:t>
            </a:r>
          </a:p>
          <a:p>
            <a:pPr>
              <a:buFontTx/>
              <a:buChar char="-"/>
            </a:pPr>
            <a:r>
              <a:rPr lang="en-US" altLang="ko-KR" sz="2200" dirty="0">
                <a:solidFill>
                  <a:schemeClr val="tx1"/>
                </a:solidFill>
              </a:rPr>
              <a:t>YOLO</a:t>
            </a:r>
            <a:r>
              <a:rPr lang="ko-KR" altLang="en-US" sz="2200" dirty="0">
                <a:solidFill>
                  <a:schemeClr val="tx1"/>
                </a:solidFill>
              </a:rPr>
              <a:t>의 경우 </a:t>
            </a:r>
            <a:r>
              <a:rPr lang="en-US" altLang="ko-KR" sz="2200" dirty="0">
                <a:solidFill>
                  <a:schemeClr val="tx1"/>
                </a:solidFill>
              </a:rPr>
              <a:t>S x S grid </a:t>
            </a:r>
            <a:r>
              <a:rPr lang="ko-KR" altLang="en-US" sz="2200" dirty="0">
                <a:solidFill>
                  <a:schemeClr val="tx1"/>
                </a:solidFill>
              </a:rPr>
              <a:t>셀을 이용함</a:t>
            </a:r>
            <a:r>
              <a:rPr lang="en-US" altLang="ko-KR" sz="2200" dirty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200" dirty="0">
                <a:solidFill>
                  <a:schemeClr val="accent1"/>
                </a:solidFill>
              </a:rPr>
              <a:t>핵심은 전체 이미지를 한번만 보고 </a:t>
            </a:r>
            <a:r>
              <a:rPr lang="en-US" altLang="ko-KR" sz="2200" dirty="0">
                <a:solidFill>
                  <a:schemeClr val="accent1"/>
                </a:solidFill>
              </a:rPr>
              <a:t>detection</a:t>
            </a:r>
            <a:r>
              <a:rPr lang="ko-KR" altLang="en-US" sz="2200" dirty="0">
                <a:solidFill>
                  <a:schemeClr val="accent1"/>
                </a:solidFill>
              </a:rPr>
              <a:t>을 수행함</a:t>
            </a:r>
            <a:r>
              <a:rPr lang="en-US" altLang="ko-KR" sz="2200" dirty="0">
                <a:solidFill>
                  <a:schemeClr val="accent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2200" dirty="0">
                <a:solidFill>
                  <a:schemeClr val="tx1"/>
                </a:solidFill>
              </a:rPr>
              <a:t>Regression : bounding-box</a:t>
            </a:r>
            <a:r>
              <a:rPr lang="ko-KR" altLang="en-US" sz="2200" dirty="0">
                <a:solidFill>
                  <a:schemeClr val="tx1"/>
                </a:solidFill>
              </a:rPr>
              <a:t>의 위치를 결정</a:t>
            </a:r>
            <a:r>
              <a:rPr lang="en-US" altLang="ko-KR" sz="2200" dirty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2200" dirty="0">
                <a:solidFill>
                  <a:schemeClr val="tx1"/>
                </a:solidFill>
              </a:rPr>
              <a:t>Classification : </a:t>
            </a:r>
            <a:r>
              <a:rPr lang="ko-KR" altLang="en-US" sz="2200" dirty="0">
                <a:solidFill>
                  <a:schemeClr val="tx1"/>
                </a:solidFill>
              </a:rPr>
              <a:t>해당 </a:t>
            </a:r>
            <a:r>
              <a:rPr lang="en-US" altLang="ko-KR" sz="2200" dirty="0">
                <a:solidFill>
                  <a:schemeClr val="tx1"/>
                </a:solidFill>
              </a:rPr>
              <a:t>object</a:t>
            </a:r>
            <a:r>
              <a:rPr lang="ko-KR" altLang="en-US" sz="2200" dirty="0">
                <a:solidFill>
                  <a:schemeClr val="tx1"/>
                </a:solidFill>
              </a:rPr>
              <a:t>가 어떤 종류인지 결정</a:t>
            </a:r>
            <a:r>
              <a:rPr lang="en-US" altLang="ko-KR" sz="2200" dirty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2200" dirty="0">
                <a:solidFill>
                  <a:schemeClr val="accent1"/>
                </a:solidFill>
              </a:rPr>
              <a:t>YOLO</a:t>
            </a:r>
            <a:r>
              <a:rPr lang="ko-Kore-KR" altLang="en-US" sz="2200" dirty="0">
                <a:solidFill>
                  <a:schemeClr val="accent1"/>
                </a:solidFill>
              </a:rPr>
              <a:t>는 </a:t>
            </a:r>
            <a:r>
              <a:rPr lang="en-US" altLang="ko-Kore-KR" sz="2200" dirty="0">
                <a:solidFill>
                  <a:schemeClr val="accent1"/>
                </a:solidFill>
              </a:rPr>
              <a:t>regression</a:t>
            </a:r>
            <a:r>
              <a:rPr lang="ko-KR" altLang="en-US" sz="2200" dirty="0">
                <a:solidFill>
                  <a:schemeClr val="accent1"/>
                </a:solidFill>
              </a:rPr>
              <a:t>과 </a:t>
            </a:r>
            <a:r>
              <a:rPr lang="en-US" altLang="ko-KR" sz="2200" dirty="0">
                <a:solidFill>
                  <a:schemeClr val="accent1"/>
                </a:solidFill>
              </a:rPr>
              <a:t>classification</a:t>
            </a:r>
            <a:r>
              <a:rPr lang="ko-KR" altLang="en-US" sz="2200" dirty="0">
                <a:solidFill>
                  <a:schemeClr val="accent1"/>
                </a:solidFill>
              </a:rPr>
              <a:t>을 한번에 학습함</a:t>
            </a:r>
            <a:r>
              <a:rPr lang="en-US" altLang="ko-KR" sz="2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90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1781AF2-EC47-3F45-A726-685444803EB2}"/>
              </a:ext>
            </a:extLst>
          </p:cNvPr>
          <p:cNvSpPr/>
          <p:nvPr/>
        </p:nvSpPr>
        <p:spPr>
          <a:xfrm>
            <a:off x="618" y="-1031"/>
            <a:ext cx="12189178" cy="599745"/>
          </a:xfrm>
          <a:custGeom>
            <a:avLst/>
            <a:gdLst/>
            <a:ahLst/>
            <a:cxnLst/>
            <a:rect l="l" t="t" r="r" b="b"/>
            <a:pathLst>
              <a:path w="12192000" h="518159">
                <a:moveTo>
                  <a:pt x="0" y="518160"/>
                </a:moveTo>
                <a:lnTo>
                  <a:pt x="12192000" y="518160"/>
                </a:lnTo>
                <a:lnTo>
                  <a:pt x="121920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7857-08D7-7F48-823F-E5100D9FDC9D}"/>
              </a:ext>
            </a:extLst>
          </p:cNvPr>
          <p:cNvSpPr txBox="1"/>
          <p:nvPr/>
        </p:nvSpPr>
        <p:spPr>
          <a:xfrm>
            <a:off x="122907" y="18891"/>
            <a:ext cx="268054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100" b="1" dirty="0">
                <a:solidFill>
                  <a:schemeClr val="bg1"/>
                </a:solidFill>
                <a:latin typeface="+mn-ea"/>
              </a:rPr>
              <a:t>동작 알고리즘</a:t>
            </a:r>
            <a:endParaRPr kumimoji="1" lang="en-US" altLang="ko-KR" sz="3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4C05D8-EE45-1041-9730-4B47CC86B8CC}"/>
              </a:ext>
            </a:extLst>
          </p:cNvPr>
          <p:cNvSpPr/>
          <p:nvPr/>
        </p:nvSpPr>
        <p:spPr>
          <a:xfrm>
            <a:off x="4356756" y="2389110"/>
            <a:ext cx="4144178" cy="166068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Neural Network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C9EAF7-F0A4-D348-AD8E-8F4E8DEB266F}"/>
              </a:ext>
            </a:extLst>
          </p:cNvPr>
          <p:cNvCxnSpPr/>
          <p:nvPr/>
        </p:nvCxnSpPr>
        <p:spPr>
          <a:xfrm>
            <a:off x="3429378" y="3219452"/>
            <a:ext cx="716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482049-230E-9E40-9851-E67FC63F8132}"/>
              </a:ext>
            </a:extLst>
          </p:cNvPr>
          <p:cNvCxnSpPr/>
          <p:nvPr/>
        </p:nvCxnSpPr>
        <p:spPr>
          <a:xfrm>
            <a:off x="8682588" y="3219452"/>
            <a:ext cx="716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D02F25-EC34-8746-BA63-804DAD992801}"/>
              </a:ext>
            </a:extLst>
          </p:cNvPr>
          <p:cNvSpPr txBox="1"/>
          <p:nvPr/>
        </p:nvSpPr>
        <p:spPr>
          <a:xfrm>
            <a:off x="1216825" y="458146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448 x 448 x 3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FB8B2-3A55-984A-9F16-C69E818FB8E3}"/>
              </a:ext>
            </a:extLst>
          </p:cNvPr>
          <p:cNvSpPr txBox="1"/>
          <p:nvPr/>
        </p:nvSpPr>
        <p:spPr>
          <a:xfrm>
            <a:off x="9596857" y="4010023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00B050"/>
                </a:solidFill>
              </a:rPr>
              <a:t>7 x 7 x 30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6C4C7678-BCA8-CB49-B2D7-94F51BF7419E}"/>
              </a:ext>
            </a:extLst>
          </p:cNvPr>
          <p:cNvSpPr/>
          <p:nvPr/>
        </p:nvSpPr>
        <p:spPr>
          <a:xfrm>
            <a:off x="763296" y="1973224"/>
            <a:ext cx="2484428" cy="2506229"/>
          </a:xfrm>
          <a:prstGeom prst="cube">
            <a:avLst>
              <a:gd name="adj" fmla="val 6712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accent1"/>
                </a:solidFill>
              </a:rPr>
              <a:t>Input image</a:t>
            </a:r>
            <a:endParaRPr kumimoji="1" lang="ko-Kore-KR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2AD1B9FE-3378-B84F-B2A1-072A7A0CA63B}"/>
              </a:ext>
            </a:extLst>
          </p:cNvPr>
          <p:cNvSpPr/>
          <p:nvPr/>
        </p:nvSpPr>
        <p:spPr>
          <a:xfrm>
            <a:off x="9596857" y="2536407"/>
            <a:ext cx="1397032" cy="1366092"/>
          </a:xfrm>
          <a:prstGeom prst="cube">
            <a:avLst>
              <a:gd name="adj" fmla="val 61518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221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정육면체 10">
            <a:extLst>
              <a:ext uri="{FF2B5EF4-FFF2-40B4-BE49-F238E27FC236}">
                <a16:creationId xmlns:a16="http://schemas.microsoft.com/office/drawing/2014/main" id="{267EDA1D-9826-7B47-8123-5368EED6D2FE}"/>
              </a:ext>
            </a:extLst>
          </p:cNvPr>
          <p:cNvSpPr/>
          <p:nvPr/>
        </p:nvSpPr>
        <p:spPr>
          <a:xfrm>
            <a:off x="485015" y="892365"/>
            <a:ext cx="980227" cy="993210"/>
          </a:xfrm>
          <a:prstGeom prst="cube">
            <a:avLst>
              <a:gd name="adj" fmla="val 84296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1781AF2-EC47-3F45-A726-685444803EB2}"/>
              </a:ext>
            </a:extLst>
          </p:cNvPr>
          <p:cNvSpPr/>
          <p:nvPr/>
        </p:nvSpPr>
        <p:spPr>
          <a:xfrm>
            <a:off x="618" y="-1031"/>
            <a:ext cx="12189178" cy="599745"/>
          </a:xfrm>
          <a:custGeom>
            <a:avLst/>
            <a:gdLst/>
            <a:ahLst/>
            <a:cxnLst/>
            <a:rect l="l" t="t" r="r" b="b"/>
            <a:pathLst>
              <a:path w="12192000" h="518159">
                <a:moveTo>
                  <a:pt x="0" y="518160"/>
                </a:moveTo>
                <a:lnTo>
                  <a:pt x="12192000" y="518160"/>
                </a:lnTo>
                <a:lnTo>
                  <a:pt x="121920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7857-08D7-7F48-823F-E5100D9FDC9D}"/>
              </a:ext>
            </a:extLst>
          </p:cNvPr>
          <p:cNvSpPr txBox="1"/>
          <p:nvPr/>
        </p:nvSpPr>
        <p:spPr>
          <a:xfrm>
            <a:off x="122907" y="18891"/>
            <a:ext cx="268054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100" b="1" dirty="0">
                <a:solidFill>
                  <a:schemeClr val="bg1"/>
                </a:solidFill>
                <a:latin typeface="+mn-ea"/>
              </a:rPr>
              <a:t>동작 알고리즘</a:t>
            </a:r>
            <a:endParaRPr kumimoji="1" lang="en-US" altLang="ko-KR" sz="3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FB8B2-3A55-984A-9F16-C69E818FB8E3}"/>
              </a:ext>
            </a:extLst>
          </p:cNvPr>
          <p:cNvSpPr txBox="1"/>
          <p:nvPr/>
        </p:nvSpPr>
        <p:spPr>
          <a:xfrm>
            <a:off x="431768" y="22432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00B050"/>
                </a:solidFill>
              </a:rPr>
              <a:t>7 x 7 x 30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2AD1B9FE-3378-B84F-B2A1-072A7A0CA63B}"/>
              </a:ext>
            </a:extLst>
          </p:cNvPr>
          <p:cNvSpPr/>
          <p:nvPr/>
        </p:nvSpPr>
        <p:spPr>
          <a:xfrm>
            <a:off x="431768" y="769616"/>
            <a:ext cx="1397032" cy="1366092"/>
          </a:xfrm>
          <a:prstGeom prst="cube">
            <a:avLst>
              <a:gd name="adj" fmla="val 61518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6E89F4-DB84-8F46-A0BA-DEFE5AAE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78" y="2877698"/>
            <a:ext cx="8953500" cy="8382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D3009D-5121-1D40-801F-0F85A4C65B3C}"/>
              </a:ext>
            </a:extLst>
          </p:cNvPr>
          <p:cNvSpPr/>
          <p:nvPr/>
        </p:nvSpPr>
        <p:spPr>
          <a:xfrm>
            <a:off x="1504331" y="2954816"/>
            <a:ext cx="8388816" cy="21804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2B798-0ADA-4F46-88BF-087629BD1421}"/>
              </a:ext>
            </a:extLst>
          </p:cNvPr>
          <p:cNvSpPr txBox="1"/>
          <p:nvPr/>
        </p:nvSpPr>
        <p:spPr>
          <a:xfrm>
            <a:off x="2803449" y="935379"/>
            <a:ext cx="7061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30 = 2 x B + C</a:t>
            </a:r>
          </a:p>
          <a:p>
            <a:endParaRPr kumimoji="1" lang="en-US" altLang="ko-Kore-KR" sz="2400" dirty="0"/>
          </a:p>
          <a:p>
            <a:r>
              <a:rPr kumimoji="1" lang="ko-KR" altLang="en-US" sz="2400" dirty="0"/>
              <a:t>논문에선 </a:t>
            </a:r>
            <a:r>
              <a:rPr kumimoji="1" lang="en-US" altLang="ko-KR" sz="2400" dirty="0"/>
              <a:t>B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2, C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20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설정</a:t>
            </a:r>
            <a:endParaRPr kumimoji="1" lang="ko-Kore-KR" altLang="en-US" sz="2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A38F2B-8E53-B948-B582-BCC22560AAF1}"/>
              </a:ext>
            </a:extLst>
          </p:cNvPr>
          <p:cNvCxnSpPr/>
          <p:nvPr/>
        </p:nvCxnSpPr>
        <p:spPr>
          <a:xfrm>
            <a:off x="826265" y="1885575"/>
            <a:ext cx="1751682" cy="912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47A963-DB65-CA46-84E8-2B16A0626518}"/>
              </a:ext>
            </a:extLst>
          </p:cNvPr>
          <p:cNvSpPr txBox="1"/>
          <p:nvPr/>
        </p:nvSpPr>
        <p:spPr>
          <a:xfrm>
            <a:off x="1264873" y="3598052"/>
            <a:ext cx="189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(x, y, w, h, c)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508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정육면체 10">
            <a:extLst>
              <a:ext uri="{FF2B5EF4-FFF2-40B4-BE49-F238E27FC236}">
                <a16:creationId xmlns:a16="http://schemas.microsoft.com/office/drawing/2014/main" id="{267EDA1D-9826-7B47-8123-5368EED6D2FE}"/>
              </a:ext>
            </a:extLst>
          </p:cNvPr>
          <p:cNvSpPr/>
          <p:nvPr/>
        </p:nvSpPr>
        <p:spPr>
          <a:xfrm>
            <a:off x="485015" y="892365"/>
            <a:ext cx="980227" cy="993210"/>
          </a:xfrm>
          <a:prstGeom prst="cube">
            <a:avLst>
              <a:gd name="adj" fmla="val 84296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1781AF2-EC47-3F45-A726-685444803EB2}"/>
              </a:ext>
            </a:extLst>
          </p:cNvPr>
          <p:cNvSpPr/>
          <p:nvPr/>
        </p:nvSpPr>
        <p:spPr>
          <a:xfrm>
            <a:off x="618" y="-1031"/>
            <a:ext cx="12189178" cy="599745"/>
          </a:xfrm>
          <a:custGeom>
            <a:avLst/>
            <a:gdLst/>
            <a:ahLst/>
            <a:cxnLst/>
            <a:rect l="l" t="t" r="r" b="b"/>
            <a:pathLst>
              <a:path w="12192000" h="518159">
                <a:moveTo>
                  <a:pt x="0" y="518160"/>
                </a:moveTo>
                <a:lnTo>
                  <a:pt x="12192000" y="518160"/>
                </a:lnTo>
                <a:lnTo>
                  <a:pt x="121920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7857-08D7-7F48-823F-E5100D9FDC9D}"/>
              </a:ext>
            </a:extLst>
          </p:cNvPr>
          <p:cNvSpPr txBox="1"/>
          <p:nvPr/>
        </p:nvSpPr>
        <p:spPr>
          <a:xfrm>
            <a:off x="122907" y="18891"/>
            <a:ext cx="268054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100" b="1" dirty="0">
                <a:solidFill>
                  <a:schemeClr val="bg1"/>
                </a:solidFill>
                <a:latin typeface="+mn-ea"/>
              </a:rPr>
              <a:t>동작 알고리즘</a:t>
            </a:r>
            <a:endParaRPr kumimoji="1" lang="en-US" altLang="ko-KR" sz="3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FB8B2-3A55-984A-9F16-C69E818FB8E3}"/>
              </a:ext>
            </a:extLst>
          </p:cNvPr>
          <p:cNvSpPr txBox="1"/>
          <p:nvPr/>
        </p:nvSpPr>
        <p:spPr>
          <a:xfrm>
            <a:off x="431768" y="22432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00B050"/>
                </a:solidFill>
              </a:rPr>
              <a:t>7 x 7 x 30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2AD1B9FE-3378-B84F-B2A1-072A7A0CA63B}"/>
              </a:ext>
            </a:extLst>
          </p:cNvPr>
          <p:cNvSpPr/>
          <p:nvPr/>
        </p:nvSpPr>
        <p:spPr>
          <a:xfrm>
            <a:off x="431768" y="769616"/>
            <a:ext cx="1397032" cy="1366092"/>
          </a:xfrm>
          <a:prstGeom prst="cube">
            <a:avLst>
              <a:gd name="adj" fmla="val 61518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6E89F4-DB84-8F46-A0BA-DEFE5AAE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78" y="2877698"/>
            <a:ext cx="8953500" cy="8382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D3009D-5121-1D40-801F-0F85A4C65B3C}"/>
              </a:ext>
            </a:extLst>
          </p:cNvPr>
          <p:cNvSpPr/>
          <p:nvPr/>
        </p:nvSpPr>
        <p:spPr>
          <a:xfrm>
            <a:off x="1504331" y="2954816"/>
            <a:ext cx="8388816" cy="21804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2B798-0ADA-4F46-88BF-087629BD1421}"/>
              </a:ext>
            </a:extLst>
          </p:cNvPr>
          <p:cNvSpPr txBox="1"/>
          <p:nvPr/>
        </p:nvSpPr>
        <p:spPr>
          <a:xfrm>
            <a:off x="2803449" y="935379"/>
            <a:ext cx="7061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30 = 2 x B + C</a:t>
            </a:r>
          </a:p>
          <a:p>
            <a:endParaRPr kumimoji="1" lang="en-US" altLang="ko-Kore-KR" sz="2400" dirty="0"/>
          </a:p>
          <a:p>
            <a:r>
              <a:rPr kumimoji="1" lang="ko-KR" altLang="en-US" sz="2400" dirty="0"/>
              <a:t>논문에선 </a:t>
            </a:r>
            <a:r>
              <a:rPr kumimoji="1" lang="en-US" altLang="ko-KR" sz="2400" dirty="0"/>
              <a:t>B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2, C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20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설정</a:t>
            </a:r>
            <a:endParaRPr kumimoji="1" lang="ko-Kore-KR" altLang="en-US" sz="2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A38F2B-8E53-B948-B582-BCC22560AAF1}"/>
              </a:ext>
            </a:extLst>
          </p:cNvPr>
          <p:cNvCxnSpPr/>
          <p:nvPr/>
        </p:nvCxnSpPr>
        <p:spPr>
          <a:xfrm>
            <a:off x="826265" y="1885575"/>
            <a:ext cx="1751682" cy="912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47A963-DB65-CA46-84E8-2B16A0626518}"/>
              </a:ext>
            </a:extLst>
          </p:cNvPr>
          <p:cNvSpPr txBox="1"/>
          <p:nvPr/>
        </p:nvSpPr>
        <p:spPr>
          <a:xfrm>
            <a:off x="1264873" y="3598052"/>
            <a:ext cx="189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(x, y, w, h, c)</a:t>
            </a:r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D4A9F2-EF9B-4E42-BDD3-931E0B22A01E}"/>
              </a:ext>
            </a:extLst>
          </p:cNvPr>
          <p:cNvSpPr/>
          <p:nvPr/>
        </p:nvSpPr>
        <p:spPr>
          <a:xfrm>
            <a:off x="1264873" y="4506686"/>
            <a:ext cx="3085058" cy="17373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E738B1-FC7C-3D4E-9EF7-668010A9C6E3}"/>
              </a:ext>
            </a:extLst>
          </p:cNvPr>
          <p:cNvSpPr/>
          <p:nvPr/>
        </p:nvSpPr>
        <p:spPr>
          <a:xfrm>
            <a:off x="2444386" y="4944569"/>
            <a:ext cx="877435" cy="84599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FA423-185D-1848-911F-AD53DC13976E}"/>
              </a:ext>
            </a:extLst>
          </p:cNvPr>
          <p:cNvSpPr txBox="1"/>
          <p:nvPr/>
        </p:nvSpPr>
        <p:spPr>
          <a:xfrm>
            <a:off x="5517436" y="3930447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 = 0.5</a:t>
            </a:r>
          </a:p>
          <a:p>
            <a:r>
              <a:rPr kumimoji="1" lang="en-US" altLang="ko-Kore-KR" dirty="0"/>
              <a:t>y = 0.5</a:t>
            </a:r>
            <a:endParaRPr kumimoji="1" lang="ko-Kore-KR" altLang="en-US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1027AD-3566-404F-B77D-89CE4F8CF813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3854792" y="3281925"/>
            <a:ext cx="690956" cy="2634332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3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정육면체 10">
            <a:extLst>
              <a:ext uri="{FF2B5EF4-FFF2-40B4-BE49-F238E27FC236}">
                <a16:creationId xmlns:a16="http://schemas.microsoft.com/office/drawing/2014/main" id="{267EDA1D-9826-7B47-8123-5368EED6D2FE}"/>
              </a:ext>
            </a:extLst>
          </p:cNvPr>
          <p:cNvSpPr/>
          <p:nvPr/>
        </p:nvSpPr>
        <p:spPr>
          <a:xfrm>
            <a:off x="485015" y="892365"/>
            <a:ext cx="980227" cy="993210"/>
          </a:xfrm>
          <a:prstGeom prst="cube">
            <a:avLst>
              <a:gd name="adj" fmla="val 84296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1781AF2-EC47-3F45-A726-685444803EB2}"/>
              </a:ext>
            </a:extLst>
          </p:cNvPr>
          <p:cNvSpPr/>
          <p:nvPr/>
        </p:nvSpPr>
        <p:spPr>
          <a:xfrm>
            <a:off x="618" y="-1031"/>
            <a:ext cx="12189178" cy="599745"/>
          </a:xfrm>
          <a:custGeom>
            <a:avLst/>
            <a:gdLst/>
            <a:ahLst/>
            <a:cxnLst/>
            <a:rect l="l" t="t" r="r" b="b"/>
            <a:pathLst>
              <a:path w="12192000" h="518159">
                <a:moveTo>
                  <a:pt x="0" y="518160"/>
                </a:moveTo>
                <a:lnTo>
                  <a:pt x="12192000" y="518160"/>
                </a:lnTo>
                <a:lnTo>
                  <a:pt x="121920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7857-08D7-7F48-823F-E5100D9FDC9D}"/>
              </a:ext>
            </a:extLst>
          </p:cNvPr>
          <p:cNvSpPr txBox="1"/>
          <p:nvPr/>
        </p:nvSpPr>
        <p:spPr>
          <a:xfrm>
            <a:off x="122907" y="18891"/>
            <a:ext cx="268054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100" b="1" dirty="0">
                <a:solidFill>
                  <a:schemeClr val="bg1"/>
                </a:solidFill>
                <a:latin typeface="+mn-ea"/>
              </a:rPr>
              <a:t>동작 알고리즘</a:t>
            </a:r>
            <a:endParaRPr kumimoji="1" lang="en-US" altLang="ko-KR" sz="3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FB8B2-3A55-984A-9F16-C69E818FB8E3}"/>
              </a:ext>
            </a:extLst>
          </p:cNvPr>
          <p:cNvSpPr txBox="1"/>
          <p:nvPr/>
        </p:nvSpPr>
        <p:spPr>
          <a:xfrm>
            <a:off x="431768" y="22432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00B050"/>
                </a:solidFill>
              </a:rPr>
              <a:t>7 x 7 x 30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2AD1B9FE-3378-B84F-B2A1-072A7A0CA63B}"/>
              </a:ext>
            </a:extLst>
          </p:cNvPr>
          <p:cNvSpPr/>
          <p:nvPr/>
        </p:nvSpPr>
        <p:spPr>
          <a:xfrm>
            <a:off x="431768" y="769616"/>
            <a:ext cx="1397032" cy="1366092"/>
          </a:xfrm>
          <a:prstGeom prst="cube">
            <a:avLst>
              <a:gd name="adj" fmla="val 61518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6E89F4-DB84-8F46-A0BA-DEFE5AAE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78" y="2877698"/>
            <a:ext cx="8953500" cy="8382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D3009D-5121-1D40-801F-0F85A4C65B3C}"/>
              </a:ext>
            </a:extLst>
          </p:cNvPr>
          <p:cNvSpPr/>
          <p:nvPr/>
        </p:nvSpPr>
        <p:spPr>
          <a:xfrm>
            <a:off x="1504331" y="2954816"/>
            <a:ext cx="8388816" cy="21804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2B798-0ADA-4F46-88BF-087629BD1421}"/>
              </a:ext>
            </a:extLst>
          </p:cNvPr>
          <p:cNvSpPr txBox="1"/>
          <p:nvPr/>
        </p:nvSpPr>
        <p:spPr>
          <a:xfrm>
            <a:off x="2803449" y="935379"/>
            <a:ext cx="7061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30 = 2 x B + C</a:t>
            </a:r>
          </a:p>
          <a:p>
            <a:endParaRPr kumimoji="1" lang="en-US" altLang="ko-Kore-KR" sz="2400" dirty="0"/>
          </a:p>
          <a:p>
            <a:r>
              <a:rPr kumimoji="1" lang="ko-KR" altLang="en-US" sz="2400" dirty="0"/>
              <a:t>논문에선 </a:t>
            </a:r>
            <a:r>
              <a:rPr kumimoji="1" lang="en-US" altLang="ko-KR" sz="2400" dirty="0"/>
              <a:t>B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2, C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20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설정</a:t>
            </a:r>
            <a:endParaRPr kumimoji="1" lang="ko-Kore-KR" altLang="en-US" sz="2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A38F2B-8E53-B948-B582-BCC22560AAF1}"/>
              </a:ext>
            </a:extLst>
          </p:cNvPr>
          <p:cNvCxnSpPr/>
          <p:nvPr/>
        </p:nvCxnSpPr>
        <p:spPr>
          <a:xfrm>
            <a:off x="826265" y="1885575"/>
            <a:ext cx="1751682" cy="912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47A963-DB65-CA46-84E8-2B16A0626518}"/>
              </a:ext>
            </a:extLst>
          </p:cNvPr>
          <p:cNvSpPr txBox="1"/>
          <p:nvPr/>
        </p:nvSpPr>
        <p:spPr>
          <a:xfrm>
            <a:off x="1264873" y="3598052"/>
            <a:ext cx="189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(x, y, w, h, c)</a:t>
            </a:r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18B668-8DBA-2A47-A937-CF57F106537E}"/>
              </a:ext>
            </a:extLst>
          </p:cNvPr>
          <p:cNvSpPr/>
          <p:nvPr/>
        </p:nvSpPr>
        <p:spPr>
          <a:xfrm>
            <a:off x="2814466" y="2964226"/>
            <a:ext cx="182122" cy="18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D83979-50B8-8C49-AA03-52923D7B5FB7}"/>
              </a:ext>
            </a:extLst>
          </p:cNvPr>
          <p:cNvSpPr/>
          <p:nvPr/>
        </p:nvSpPr>
        <p:spPr>
          <a:xfrm>
            <a:off x="4487192" y="2964726"/>
            <a:ext cx="5389085" cy="19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1BC70-DFDE-0542-9783-0C594922BD28}"/>
              </a:ext>
            </a:extLst>
          </p:cNvPr>
          <p:cNvSpPr/>
          <p:nvPr/>
        </p:nvSpPr>
        <p:spPr>
          <a:xfrm rot="5400000">
            <a:off x="2434398" y="5293935"/>
            <a:ext cx="2660802" cy="192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C49C8F2-85B9-DB41-9C86-EAAD21B8FDFC}"/>
              </a:ext>
            </a:extLst>
          </p:cNvPr>
          <p:cNvCxnSpPr>
            <a:cxnSpLocks/>
          </p:cNvCxnSpPr>
          <p:nvPr/>
        </p:nvCxnSpPr>
        <p:spPr>
          <a:xfrm>
            <a:off x="2905527" y="3172857"/>
            <a:ext cx="859272" cy="62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5D016C-DE72-0C4A-B6FD-DC203FD24E37}"/>
              </a:ext>
            </a:extLst>
          </p:cNvPr>
          <p:cNvCxnSpPr>
            <a:cxnSpLocks/>
          </p:cNvCxnSpPr>
          <p:nvPr/>
        </p:nvCxnSpPr>
        <p:spPr>
          <a:xfrm flipH="1">
            <a:off x="3764799" y="3249975"/>
            <a:ext cx="1170758" cy="54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95334BD-D5EF-F640-8A97-68C53135EC66}"/>
              </a:ext>
            </a:extLst>
          </p:cNvPr>
          <p:cNvCxnSpPr>
            <a:cxnSpLocks/>
          </p:cNvCxnSpPr>
          <p:nvPr/>
        </p:nvCxnSpPr>
        <p:spPr>
          <a:xfrm>
            <a:off x="3764799" y="3795833"/>
            <a:ext cx="0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8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정육면체 10">
            <a:extLst>
              <a:ext uri="{FF2B5EF4-FFF2-40B4-BE49-F238E27FC236}">
                <a16:creationId xmlns:a16="http://schemas.microsoft.com/office/drawing/2014/main" id="{267EDA1D-9826-7B47-8123-5368EED6D2FE}"/>
              </a:ext>
            </a:extLst>
          </p:cNvPr>
          <p:cNvSpPr/>
          <p:nvPr/>
        </p:nvSpPr>
        <p:spPr>
          <a:xfrm>
            <a:off x="485015" y="892365"/>
            <a:ext cx="980227" cy="993210"/>
          </a:xfrm>
          <a:prstGeom prst="cube">
            <a:avLst>
              <a:gd name="adj" fmla="val 84296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1781AF2-EC47-3F45-A726-685444803EB2}"/>
              </a:ext>
            </a:extLst>
          </p:cNvPr>
          <p:cNvSpPr/>
          <p:nvPr/>
        </p:nvSpPr>
        <p:spPr>
          <a:xfrm>
            <a:off x="618" y="-1031"/>
            <a:ext cx="12189178" cy="599745"/>
          </a:xfrm>
          <a:custGeom>
            <a:avLst/>
            <a:gdLst/>
            <a:ahLst/>
            <a:cxnLst/>
            <a:rect l="l" t="t" r="r" b="b"/>
            <a:pathLst>
              <a:path w="12192000" h="518159">
                <a:moveTo>
                  <a:pt x="0" y="518160"/>
                </a:moveTo>
                <a:lnTo>
                  <a:pt x="12192000" y="518160"/>
                </a:lnTo>
                <a:lnTo>
                  <a:pt x="121920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7857-08D7-7F48-823F-E5100D9FDC9D}"/>
              </a:ext>
            </a:extLst>
          </p:cNvPr>
          <p:cNvSpPr txBox="1"/>
          <p:nvPr/>
        </p:nvSpPr>
        <p:spPr>
          <a:xfrm>
            <a:off x="122907" y="18891"/>
            <a:ext cx="268054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100" b="1" dirty="0">
                <a:solidFill>
                  <a:schemeClr val="bg1"/>
                </a:solidFill>
                <a:latin typeface="+mn-ea"/>
              </a:rPr>
              <a:t>동작 알고리즘</a:t>
            </a:r>
            <a:endParaRPr kumimoji="1" lang="en-US" altLang="ko-KR" sz="3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FB8B2-3A55-984A-9F16-C69E818FB8E3}"/>
              </a:ext>
            </a:extLst>
          </p:cNvPr>
          <p:cNvSpPr txBox="1"/>
          <p:nvPr/>
        </p:nvSpPr>
        <p:spPr>
          <a:xfrm>
            <a:off x="431768" y="22432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00B050"/>
                </a:solidFill>
              </a:rPr>
              <a:t>7 x 7 x 30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2AD1B9FE-3378-B84F-B2A1-072A7A0CA63B}"/>
              </a:ext>
            </a:extLst>
          </p:cNvPr>
          <p:cNvSpPr/>
          <p:nvPr/>
        </p:nvSpPr>
        <p:spPr>
          <a:xfrm>
            <a:off x="431768" y="769616"/>
            <a:ext cx="1397032" cy="1366092"/>
          </a:xfrm>
          <a:prstGeom prst="cube">
            <a:avLst>
              <a:gd name="adj" fmla="val 61518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6E89F4-DB84-8F46-A0BA-DEFE5AAE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78" y="2877698"/>
            <a:ext cx="8953500" cy="8382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D3009D-5121-1D40-801F-0F85A4C65B3C}"/>
              </a:ext>
            </a:extLst>
          </p:cNvPr>
          <p:cNvSpPr/>
          <p:nvPr/>
        </p:nvSpPr>
        <p:spPr>
          <a:xfrm>
            <a:off x="1504331" y="2954816"/>
            <a:ext cx="8388816" cy="21804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2B798-0ADA-4F46-88BF-087629BD1421}"/>
              </a:ext>
            </a:extLst>
          </p:cNvPr>
          <p:cNvSpPr txBox="1"/>
          <p:nvPr/>
        </p:nvSpPr>
        <p:spPr>
          <a:xfrm>
            <a:off x="2803449" y="935379"/>
            <a:ext cx="7061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30 = 2 x B + C</a:t>
            </a:r>
          </a:p>
          <a:p>
            <a:endParaRPr kumimoji="1" lang="en-US" altLang="ko-Kore-KR" sz="2400" dirty="0"/>
          </a:p>
          <a:p>
            <a:r>
              <a:rPr kumimoji="1" lang="ko-KR" altLang="en-US" sz="2400" dirty="0"/>
              <a:t>논문에선 </a:t>
            </a:r>
            <a:r>
              <a:rPr kumimoji="1" lang="en-US" altLang="ko-KR" sz="2400" dirty="0"/>
              <a:t>B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2, C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20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설정</a:t>
            </a:r>
            <a:endParaRPr kumimoji="1" lang="ko-Kore-KR" altLang="en-US" sz="2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A38F2B-8E53-B948-B582-BCC22560AAF1}"/>
              </a:ext>
            </a:extLst>
          </p:cNvPr>
          <p:cNvCxnSpPr/>
          <p:nvPr/>
        </p:nvCxnSpPr>
        <p:spPr>
          <a:xfrm>
            <a:off x="826265" y="1885575"/>
            <a:ext cx="1751682" cy="912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47A963-DB65-CA46-84E8-2B16A0626518}"/>
              </a:ext>
            </a:extLst>
          </p:cNvPr>
          <p:cNvSpPr txBox="1"/>
          <p:nvPr/>
        </p:nvSpPr>
        <p:spPr>
          <a:xfrm>
            <a:off x="1264873" y="3598052"/>
            <a:ext cx="189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(x, y, w, h, c)</a:t>
            </a:r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18B668-8DBA-2A47-A937-CF57F106537E}"/>
              </a:ext>
            </a:extLst>
          </p:cNvPr>
          <p:cNvSpPr/>
          <p:nvPr/>
        </p:nvSpPr>
        <p:spPr>
          <a:xfrm>
            <a:off x="4246658" y="2964226"/>
            <a:ext cx="182122" cy="18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D83979-50B8-8C49-AA03-52923D7B5FB7}"/>
              </a:ext>
            </a:extLst>
          </p:cNvPr>
          <p:cNvSpPr/>
          <p:nvPr/>
        </p:nvSpPr>
        <p:spPr>
          <a:xfrm>
            <a:off x="4487192" y="2964726"/>
            <a:ext cx="5389085" cy="19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1BC70-DFDE-0542-9783-0C594922BD28}"/>
              </a:ext>
            </a:extLst>
          </p:cNvPr>
          <p:cNvSpPr/>
          <p:nvPr/>
        </p:nvSpPr>
        <p:spPr>
          <a:xfrm rot="5400000">
            <a:off x="2434398" y="5293935"/>
            <a:ext cx="2660802" cy="192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C49C8F2-85B9-DB41-9C86-EAAD21B8FDFC}"/>
              </a:ext>
            </a:extLst>
          </p:cNvPr>
          <p:cNvCxnSpPr>
            <a:cxnSpLocks/>
          </p:cNvCxnSpPr>
          <p:nvPr/>
        </p:nvCxnSpPr>
        <p:spPr>
          <a:xfrm flipH="1">
            <a:off x="4047214" y="3172857"/>
            <a:ext cx="282415" cy="64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5D016C-DE72-0C4A-B6FD-DC203FD24E37}"/>
              </a:ext>
            </a:extLst>
          </p:cNvPr>
          <p:cNvCxnSpPr>
            <a:cxnSpLocks/>
          </p:cNvCxnSpPr>
          <p:nvPr/>
        </p:nvCxnSpPr>
        <p:spPr>
          <a:xfrm flipH="1">
            <a:off x="4047214" y="3249975"/>
            <a:ext cx="888343" cy="56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95334BD-D5EF-F640-8A97-68C53135EC66}"/>
              </a:ext>
            </a:extLst>
          </p:cNvPr>
          <p:cNvCxnSpPr>
            <a:cxnSpLocks/>
          </p:cNvCxnSpPr>
          <p:nvPr/>
        </p:nvCxnSpPr>
        <p:spPr>
          <a:xfrm>
            <a:off x="4051240" y="3795833"/>
            <a:ext cx="0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B9759E-F54F-9441-B8A2-DE6E1D0C0D04}"/>
              </a:ext>
            </a:extLst>
          </p:cNvPr>
          <p:cNvSpPr/>
          <p:nvPr/>
        </p:nvSpPr>
        <p:spPr>
          <a:xfrm rot="5400000">
            <a:off x="2716813" y="5293935"/>
            <a:ext cx="2660802" cy="192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56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1781AF2-EC47-3F45-A726-685444803EB2}"/>
              </a:ext>
            </a:extLst>
          </p:cNvPr>
          <p:cNvSpPr/>
          <p:nvPr/>
        </p:nvSpPr>
        <p:spPr>
          <a:xfrm>
            <a:off x="618" y="-1031"/>
            <a:ext cx="12189178" cy="599745"/>
          </a:xfrm>
          <a:custGeom>
            <a:avLst/>
            <a:gdLst/>
            <a:ahLst/>
            <a:cxnLst/>
            <a:rect l="l" t="t" r="r" b="b"/>
            <a:pathLst>
              <a:path w="12192000" h="518159">
                <a:moveTo>
                  <a:pt x="0" y="518160"/>
                </a:moveTo>
                <a:lnTo>
                  <a:pt x="12192000" y="518160"/>
                </a:lnTo>
                <a:lnTo>
                  <a:pt x="121920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7857-08D7-7F48-823F-E5100D9FDC9D}"/>
              </a:ext>
            </a:extLst>
          </p:cNvPr>
          <p:cNvSpPr txBox="1"/>
          <p:nvPr/>
        </p:nvSpPr>
        <p:spPr>
          <a:xfrm>
            <a:off x="122907" y="18891"/>
            <a:ext cx="268054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100" b="1" dirty="0">
                <a:solidFill>
                  <a:schemeClr val="bg1"/>
                </a:solidFill>
                <a:latin typeface="+mn-ea"/>
              </a:rPr>
              <a:t>동작 알고리즘</a:t>
            </a:r>
            <a:endParaRPr kumimoji="1" lang="en-US" altLang="ko-KR" sz="3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1BC70-DFDE-0542-9783-0C594922BD28}"/>
              </a:ext>
            </a:extLst>
          </p:cNvPr>
          <p:cNvSpPr/>
          <p:nvPr/>
        </p:nvSpPr>
        <p:spPr>
          <a:xfrm rot="5400000">
            <a:off x="-969814" y="3046183"/>
            <a:ext cx="2660802" cy="192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B9759E-F54F-9441-B8A2-DE6E1D0C0D04}"/>
              </a:ext>
            </a:extLst>
          </p:cNvPr>
          <p:cNvSpPr/>
          <p:nvPr/>
        </p:nvSpPr>
        <p:spPr>
          <a:xfrm rot="5400000">
            <a:off x="-687399" y="3046183"/>
            <a:ext cx="2660802" cy="192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3E84F-8C9A-5C4F-962D-F173F2C690CF}"/>
              </a:ext>
            </a:extLst>
          </p:cNvPr>
          <p:cNvSpPr txBox="1"/>
          <p:nvPr/>
        </p:nvSpPr>
        <p:spPr>
          <a:xfrm>
            <a:off x="991518" y="278443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r>
              <a:rPr kumimoji="1" lang="en-US" altLang="ko-KR" dirty="0"/>
              <a:t>…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191C4-D469-F047-9B07-67CBA54E006B}"/>
              </a:ext>
            </a:extLst>
          </p:cNvPr>
          <p:cNvSpPr/>
          <p:nvPr/>
        </p:nvSpPr>
        <p:spPr>
          <a:xfrm rot="5400000">
            <a:off x="537341" y="3057580"/>
            <a:ext cx="2660802" cy="192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74018-EDE4-844B-B258-EE85701EFC43}"/>
              </a:ext>
            </a:extLst>
          </p:cNvPr>
          <p:cNvSpPr txBox="1"/>
          <p:nvPr/>
        </p:nvSpPr>
        <p:spPr>
          <a:xfrm>
            <a:off x="220336" y="45250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027C3-5178-954C-A260-465C56B96950}"/>
              </a:ext>
            </a:extLst>
          </p:cNvPr>
          <p:cNvSpPr txBox="1"/>
          <p:nvPr/>
        </p:nvSpPr>
        <p:spPr>
          <a:xfrm>
            <a:off x="487350" y="45250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E2A74D-ECBD-3840-BF6B-5B4422B960C8}"/>
              </a:ext>
            </a:extLst>
          </p:cNvPr>
          <p:cNvSpPr txBox="1"/>
          <p:nvPr/>
        </p:nvSpPr>
        <p:spPr>
          <a:xfrm>
            <a:off x="1648772" y="452509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98</a:t>
            </a:r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995C13-DB4D-E84E-8388-7252F27A7E17}"/>
              </a:ext>
            </a:extLst>
          </p:cNvPr>
          <p:cNvCxnSpPr/>
          <p:nvPr/>
        </p:nvCxnSpPr>
        <p:spPr>
          <a:xfrm>
            <a:off x="2322652" y="3116264"/>
            <a:ext cx="12338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5E5F64-4C64-7E44-ADC8-A5BDDB7FF52D}"/>
              </a:ext>
            </a:extLst>
          </p:cNvPr>
          <p:cNvSpPr/>
          <p:nvPr/>
        </p:nvSpPr>
        <p:spPr>
          <a:xfrm rot="5400000">
            <a:off x="2703067" y="3075798"/>
            <a:ext cx="2660802" cy="192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631D30-9E47-2247-9619-13E0D5FE39DB}"/>
              </a:ext>
            </a:extLst>
          </p:cNvPr>
          <p:cNvSpPr/>
          <p:nvPr/>
        </p:nvSpPr>
        <p:spPr>
          <a:xfrm rot="5400000">
            <a:off x="2985482" y="3075798"/>
            <a:ext cx="2660802" cy="192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8A922-302A-3B48-9440-CAD20CC671C0}"/>
              </a:ext>
            </a:extLst>
          </p:cNvPr>
          <p:cNvSpPr txBox="1"/>
          <p:nvPr/>
        </p:nvSpPr>
        <p:spPr>
          <a:xfrm>
            <a:off x="4664399" y="281404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r>
              <a:rPr kumimoji="1" lang="en-US" altLang="ko-KR" dirty="0"/>
              <a:t>…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7BF439-688B-6749-8847-466397E7BEF6}"/>
              </a:ext>
            </a:extLst>
          </p:cNvPr>
          <p:cNvSpPr/>
          <p:nvPr/>
        </p:nvSpPr>
        <p:spPr>
          <a:xfrm rot="5400000">
            <a:off x="4210222" y="3087195"/>
            <a:ext cx="2660802" cy="192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2D3E08-846B-A245-A6A7-909C02CF2588}"/>
              </a:ext>
            </a:extLst>
          </p:cNvPr>
          <p:cNvSpPr txBox="1"/>
          <p:nvPr/>
        </p:nvSpPr>
        <p:spPr>
          <a:xfrm>
            <a:off x="3893217" y="45547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126D78-1A56-F444-BFC7-227856AB2BCA}"/>
              </a:ext>
            </a:extLst>
          </p:cNvPr>
          <p:cNvSpPr txBox="1"/>
          <p:nvPr/>
        </p:nvSpPr>
        <p:spPr>
          <a:xfrm>
            <a:off x="4138197" y="45547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91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6996D-F664-4C47-A391-4FCD0CF3E5FA}"/>
              </a:ext>
            </a:extLst>
          </p:cNvPr>
          <p:cNvSpPr txBox="1"/>
          <p:nvPr/>
        </p:nvSpPr>
        <p:spPr>
          <a:xfrm>
            <a:off x="5398772" y="45547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6A51DE-E601-7045-ACB4-5EE846FC2A1F}"/>
              </a:ext>
            </a:extLst>
          </p:cNvPr>
          <p:cNvSpPr txBox="1"/>
          <p:nvPr/>
        </p:nvSpPr>
        <p:spPr>
          <a:xfrm>
            <a:off x="2039331" y="3172793"/>
            <a:ext cx="18274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Set zero with thresh</a:t>
            </a:r>
          </a:p>
          <a:p>
            <a:pPr algn="ctr"/>
            <a:r>
              <a:rPr kumimoji="1" lang="en-US" altLang="ko-Kore-KR" sz="1400" dirty="0"/>
              <a:t>&amp;</a:t>
            </a:r>
          </a:p>
          <a:p>
            <a:pPr algn="ctr"/>
            <a:r>
              <a:rPr kumimoji="1" lang="en-US" altLang="ko-Kore-KR" sz="1400" dirty="0"/>
              <a:t>Sort</a:t>
            </a:r>
            <a:endParaRPr kumimoji="1" lang="ko-Kore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5C15A8E-7B06-3049-A77B-58FF77DEBFD3}"/>
              </a:ext>
            </a:extLst>
          </p:cNvPr>
          <p:cNvCxnSpPr/>
          <p:nvPr/>
        </p:nvCxnSpPr>
        <p:spPr>
          <a:xfrm>
            <a:off x="5786755" y="3126849"/>
            <a:ext cx="12338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7027EA-8144-FD46-915B-8E9ED61CFD8A}"/>
              </a:ext>
            </a:extLst>
          </p:cNvPr>
          <p:cNvSpPr txBox="1"/>
          <p:nvPr/>
        </p:nvSpPr>
        <p:spPr>
          <a:xfrm>
            <a:off x="5699644" y="3183378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NMS algorithm</a:t>
            </a:r>
            <a:endParaRPr kumimoji="1"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E1D466-1EF9-994C-9789-E4C1DFEA6AFD}"/>
              </a:ext>
            </a:extLst>
          </p:cNvPr>
          <p:cNvSpPr txBox="1"/>
          <p:nvPr/>
        </p:nvSpPr>
        <p:spPr>
          <a:xfrm>
            <a:off x="5398772" y="18120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6B0EA8-4B4D-454B-99C4-6DF45272A468}"/>
              </a:ext>
            </a:extLst>
          </p:cNvPr>
          <p:cNvSpPr/>
          <p:nvPr/>
        </p:nvSpPr>
        <p:spPr>
          <a:xfrm rot="5400000">
            <a:off x="5910663" y="3075798"/>
            <a:ext cx="2660802" cy="192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83489C-2285-5D46-99C2-FEE384A63EE8}"/>
              </a:ext>
            </a:extLst>
          </p:cNvPr>
          <p:cNvSpPr/>
          <p:nvPr/>
        </p:nvSpPr>
        <p:spPr>
          <a:xfrm rot="5400000">
            <a:off x="6193078" y="3075798"/>
            <a:ext cx="2660802" cy="192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3A5AB3-ED9C-FB4E-81C8-C0A3DEA00F7E}"/>
              </a:ext>
            </a:extLst>
          </p:cNvPr>
          <p:cNvSpPr txBox="1"/>
          <p:nvPr/>
        </p:nvSpPr>
        <p:spPr>
          <a:xfrm>
            <a:off x="7871995" y="281404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r>
              <a:rPr kumimoji="1" lang="en-US" altLang="ko-KR" dirty="0"/>
              <a:t>…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EC79B6-D23A-F248-B5D2-683D423A1270}"/>
              </a:ext>
            </a:extLst>
          </p:cNvPr>
          <p:cNvSpPr/>
          <p:nvPr/>
        </p:nvSpPr>
        <p:spPr>
          <a:xfrm rot="5400000">
            <a:off x="7417818" y="3087195"/>
            <a:ext cx="2660802" cy="192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DB6161-260E-B04B-B892-396FE499C16A}"/>
              </a:ext>
            </a:extLst>
          </p:cNvPr>
          <p:cNvSpPr txBox="1"/>
          <p:nvPr/>
        </p:nvSpPr>
        <p:spPr>
          <a:xfrm>
            <a:off x="7100813" y="45547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C8959C-7254-AB42-92BE-FFFD6347625E}"/>
              </a:ext>
            </a:extLst>
          </p:cNvPr>
          <p:cNvSpPr txBox="1"/>
          <p:nvPr/>
        </p:nvSpPr>
        <p:spPr>
          <a:xfrm>
            <a:off x="7345793" y="45547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91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013614-4953-0F43-B8EF-E451D0132A37}"/>
              </a:ext>
            </a:extLst>
          </p:cNvPr>
          <p:cNvSpPr txBox="1"/>
          <p:nvPr/>
        </p:nvSpPr>
        <p:spPr>
          <a:xfrm>
            <a:off x="8606368" y="45547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A3D5AC-8E70-3346-8AE3-F66F0E9C8791}"/>
              </a:ext>
            </a:extLst>
          </p:cNvPr>
          <p:cNvSpPr txBox="1"/>
          <p:nvPr/>
        </p:nvSpPr>
        <p:spPr>
          <a:xfrm>
            <a:off x="8606368" y="18120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452DA62-5AB1-0B45-8315-168DF11EF5DD}"/>
              </a:ext>
            </a:extLst>
          </p:cNvPr>
          <p:cNvCxnSpPr/>
          <p:nvPr/>
        </p:nvCxnSpPr>
        <p:spPr>
          <a:xfrm>
            <a:off x="8977181" y="3116264"/>
            <a:ext cx="12338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826420E-4B5D-EB4D-978A-977E983D84C1}"/>
              </a:ext>
            </a:extLst>
          </p:cNvPr>
          <p:cNvSpPr txBox="1"/>
          <p:nvPr/>
        </p:nvSpPr>
        <p:spPr>
          <a:xfrm>
            <a:off x="10343850" y="2901455"/>
            <a:ext cx="1657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/>
              <a:t>Skip &amp; Draw</a:t>
            </a:r>
            <a:endParaRPr kumimoji="1" lang="ko-Kore-KR" altLang="en-US" sz="2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FB1301-C9CC-C042-9A60-AF183D21FD87}"/>
              </a:ext>
            </a:extLst>
          </p:cNvPr>
          <p:cNvSpPr/>
          <p:nvPr/>
        </p:nvSpPr>
        <p:spPr>
          <a:xfrm>
            <a:off x="121475" y="1871668"/>
            <a:ext cx="1917856" cy="231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477E9E-9F30-CE43-87A5-824537E178F1}"/>
              </a:ext>
            </a:extLst>
          </p:cNvPr>
          <p:cNvSpPr/>
          <p:nvPr/>
        </p:nvSpPr>
        <p:spPr>
          <a:xfrm>
            <a:off x="3831501" y="1879025"/>
            <a:ext cx="1917856" cy="231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9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1781AF2-EC47-3F45-A726-685444803EB2}"/>
              </a:ext>
            </a:extLst>
          </p:cNvPr>
          <p:cNvSpPr/>
          <p:nvPr/>
        </p:nvSpPr>
        <p:spPr>
          <a:xfrm>
            <a:off x="618" y="-1031"/>
            <a:ext cx="12189178" cy="599745"/>
          </a:xfrm>
          <a:custGeom>
            <a:avLst/>
            <a:gdLst/>
            <a:ahLst/>
            <a:cxnLst/>
            <a:rect l="l" t="t" r="r" b="b"/>
            <a:pathLst>
              <a:path w="12192000" h="518159">
                <a:moveTo>
                  <a:pt x="0" y="518160"/>
                </a:moveTo>
                <a:lnTo>
                  <a:pt x="12192000" y="518160"/>
                </a:lnTo>
                <a:lnTo>
                  <a:pt x="121920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97857-08D7-7F48-823F-E5100D9FDC9D}"/>
              </a:ext>
            </a:extLst>
          </p:cNvPr>
          <p:cNvSpPr txBox="1"/>
          <p:nvPr/>
        </p:nvSpPr>
        <p:spPr>
          <a:xfrm>
            <a:off x="122907" y="18891"/>
            <a:ext cx="309866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100" b="1" dirty="0">
                <a:solidFill>
                  <a:schemeClr val="bg1"/>
                </a:solidFill>
                <a:latin typeface="+mn-ea"/>
              </a:rPr>
              <a:t>NMS algorithm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E4DF5-EF21-5741-A3BE-3935692C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4" y="588278"/>
            <a:ext cx="12192000" cy="6238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5F6E09-5E92-3445-B2DA-1162B936EC15}"/>
              </a:ext>
            </a:extLst>
          </p:cNvPr>
          <p:cNvSpPr txBox="1"/>
          <p:nvPr/>
        </p:nvSpPr>
        <p:spPr>
          <a:xfrm>
            <a:off x="6610121" y="4814371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Max </a:t>
            </a:r>
            <a:r>
              <a:rPr kumimoji="1" lang="ko-KR" altLang="en-US" dirty="0">
                <a:solidFill>
                  <a:schemeClr val="accent1"/>
                </a:solidFill>
              </a:rPr>
              <a:t>값과 다른 모든 값을 비교해 검사한다</a:t>
            </a:r>
            <a:r>
              <a:rPr kumimoji="1" lang="en-US" altLang="ko-KR" dirty="0">
                <a:solidFill>
                  <a:schemeClr val="accent1"/>
                </a:solidFill>
              </a:rPr>
              <a:t>.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0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339</Words>
  <Application>Microsoft Macintosh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YOLO  You Only Look Once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taewoo Park</dc:creator>
  <cp:lastModifiedBy>박태우</cp:lastModifiedBy>
  <cp:revision>151</cp:revision>
  <dcterms:created xsi:type="dcterms:W3CDTF">2018-03-25T05:00:37Z</dcterms:created>
  <dcterms:modified xsi:type="dcterms:W3CDTF">2020-03-17T19:01:56Z</dcterms:modified>
</cp:coreProperties>
</file>