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SHNI\Download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Remaining Effort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Sheet1!$C$2:$G$2</c:f>
              <c:strCache>
                <c:ptCount val="5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</c:strCache>
            </c:strRef>
          </c:cat>
          <c:val>
            <c:numRef>
              <c:f>Sheet1!$C$6:$G$6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B0-4CE6-B412-F9BB4B294A81}"/>
            </c:ext>
          </c:extLst>
        </c:ser>
        <c:ser>
          <c:idx val="1"/>
          <c:order val="1"/>
          <c:tx>
            <c:v>Ideal Effort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Sheet1!$C$2:$G$2</c:f>
              <c:strCache>
                <c:ptCount val="5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</c:strCache>
            </c:strRef>
          </c:cat>
          <c:val>
            <c:numRef>
              <c:f>Sheet1!$C$7:$G$7</c:f>
              <c:numCache>
                <c:formatCode>General</c:formatCode>
                <c:ptCount val="5"/>
                <c:pt idx="0">
                  <c:v>5</c:v>
                </c:pt>
                <c:pt idx="1">
                  <c:v>3.75</c:v>
                </c:pt>
                <c:pt idx="2">
                  <c:v>2.5</c:v>
                </c:pt>
                <c:pt idx="3">
                  <c:v>1.25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B0-4CE6-B412-F9BB4B294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9990383"/>
        <c:axId val="869990799"/>
      </c:lineChart>
      <c:catAx>
        <c:axId val="8699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990799"/>
        <c:crosses val="autoZero"/>
        <c:auto val="1"/>
        <c:lblAlgn val="ctr"/>
        <c:lblOffset val="100"/>
        <c:noMultiLvlLbl val="0"/>
      </c:catAx>
      <c:valAx>
        <c:axId val="86999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99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15083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9257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6122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233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266602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67076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05790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284605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6397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13880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2272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89016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72026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9013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28047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94981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0848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0224FA-ADE3-47BC-AC04-DC2AC2CCC290}" type="datetimeFigureOut">
              <a:rPr lang="en-MU" smtClean="0"/>
              <a:t>30/01/2022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M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974430E-562A-4739-B124-A9542965818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768171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olhu Baa Atoll Dusit Thani Beach Pool Villa Maldives Wallpaper Hd  1920x1200 : Wallpapers13.com">
            <a:extLst>
              <a:ext uri="{FF2B5EF4-FFF2-40B4-BE49-F238E27FC236}">
                <a16:creationId xmlns:a16="http://schemas.microsoft.com/office/drawing/2014/main" id="{B69E0FE7-576F-4525-B3F1-ED02A5FB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392" y="1237061"/>
            <a:ext cx="6951216" cy="414587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77BFEF-73A1-45E5-8591-A7EB7E210918}"/>
              </a:ext>
            </a:extLst>
          </p:cNvPr>
          <p:cNvSpPr/>
          <p:nvPr/>
        </p:nvSpPr>
        <p:spPr>
          <a:xfrm>
            <a:off x="0" y="297063"/>
            <a:ext cx="12192000" cy="637714"/>
          </a:xfrm>
          <a:prstGeom prst="roundRect">
            <a:avLst>
              <a:gd name="adj" fmla="val 5428"/>
            </a:avLst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sto MT" panose="02040603050505030304" pitchFamily="18" charset="0"/>
              </a:rPr>
              <a:t>PARADISE VILLA RENTAL</a:t>
            </a:r>
            <a:endParaRPr lang="en-US" sz="4400" dirty="0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05D167-5F67-41EB-A348-24A9E31503DE}"/>
              </a:ext>
            </a:extLst>
          </p:cNvPr>
          <p:cNvSpPr/>
          <p:nvPr/>
        </p:nvSpPr>
        <p:spPr>
          <a:xfrm>
            <a:off x="4671835" y="5177496"/>
            <a:ext cx="2848330" cy="1277943"/>
          </a:xfrm>
          <a:prstGeom prst="roundRect">
            <a:avLst>
              <a:gd name="adj" fmla="val 542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2">
                    <a:lumMod val="75000"/>
                  </a:schemeClr>
                </a:solidFill>
                <a:latin typeface="Calisto MT" panose="02040603050505030304" pitchFamily="18" charset="0"/>
              </a:rPr>
              <a:t>Name:</a:t>
            </a:r>
          </a:p>
          <a:p>
            <a:pPr marL="285750" indent="-285750">
              <a:buSzPct val="85000"/>
              <a:buFont typeface="Calisto MT" panose="02040603050505030304" pitchFamily="18" charset="0"/>
              <a:buChar char="∂"/>
            </a:pPr>
            <a:r>
              <a:rPr lang="en-US" sz="1400" i="1" dirty="0">
                <a:solidFill>
                  <a:srgbClr val="002060"/>
                </a:solidFill>
                <a:latin typeface="Calisto MT" panose="02040603050505030304" pitchFamily="18" charset="0"/>
              </a:rPr>
              <a:t>Beeharry Taajuddin(2003_19375)</a:t>
            </a:r>
          </a:p>
          <a:p>
            <a:pPr marL="285750" indent="-285750">
              <a:buSzPct val="85000"/>
              <a:buFont typeface="Calisto MT" panose="02040603050505030304" pitchFamily="18" charset="0"/>
              <a:buChar char="∂"/>
            </a:pPr>
            <a:r>
              <a:rPr lang="en-US" sz="1400" i="1" dirty="0">
                <a:solidFill>
                  <a:srgbClr val="002060"/>
                </a:solidFill>
                <a:latin typeface="Calisto MT" panose="02040603050505030304" pitchFamily="18" charset="0"/>
              </a:rPr>
              <a:t>Mohun Mahima(2003_19385)</a:t>
            </a:r>
          </a:p>
          <a:p>
            <a:pPr marL="285750" indent="-285750">
              <a:buSzPct val="85000"/>
              <a:buFont typeface="Calisto MT" panose="02040603050505030304" pitchFamily="18" charset="0"/>
              <a:buChar char="∂"/>
            </a:pPr>
            <a:r>
              <a:rPr lang="en-US" sz="1400" i="1" dirty="0">
                <a:solidFill>
                  <a:srgbClr val="002060"/>
                </a:solidFill>
                <a:latin typeface="Calisto MT" panose="02040603050505030304" pitchFamily="18" charset="0"/>
              </a:rPr>
              <a:t>Dowlut Kawthar(2003_18517)</a:t>
            </a:r>
          </a:p>
          <a:p>
            <a:pPr marL="285750" indent="-285750">
              <a:buSzPct val="85000"/>
              <a:buFont typeface="Calisto MT" panose="02040603050505030304" pitchFamily="18" charset="0"/>
              <a:buChar char="∂"/>
            </a:pPr>
            <a:r>
              <a:rPr lang="en-US" sz="1400" i="1" dirty="0">
                <a:solidFill>
                  <a:srgbClr val="002060"/>
                </a:solidFill>
                <a:latin typeface="Calisto MT" panose="02040603050505030304" pitchFamily="18" charset="0"/>
              </a:rPr>
              <a:t>Jagoo Poojan(2003_19381)</a:t>
            </a:r>
          </a:p>
        </p:txBody>
      </p:sp>
    </p:spTree>
    <p:extLst>
      <p:ext uri="{BB962C8B-B14F-4D97-AF65-F5344CB8AC3E}">
        <p14:creationId xmlns:p14="http://schemas.microsoft.com/office/powerpoint/2010/main" val="122061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74A02F-2FCD-4F72-A2A1-0C25BE77C06B}"/>
              </a:ext>
            </a:extLst>
          </p:cNvPr>
          <p:cNvSpPr txBox="1">
            <a:spLocks/>
          </p:cNvSpPr>
          <p:nvPr/>
        </p:nvSpPr>
        <p:spPr>
          <a:xfrm>
            <a:off x="1" y="307284"/>
            <a:ext cx="12192000" cy="64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2060"/>
                </a:solidFill>
                <a:latin typeface="Calisto MT" panose="02040603050505030304" pitchFamily="18" charset="0"/>
              </a:rPr>
              <a:t>Quick Recap</a:t>
            </a:r>
            <a:endParaRPr lang="en-US" sz="6600" dirty="0">
              <a:latin typeface="League Gothic Condensed" panose="00000506000000000000" pitchFamily="50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CE13555-EBC6-48A3-80F9-D33D3BCD88A7}"/>
              </a:ext>
            </a:extLst>
          </p:cNvPr>
          <p:cNvSpPr txBox="1">
            <a:spLocks/>
          </p:cNvSpPr>
          <p:nvPr/>
        </p:nvSpPr>
        <p:spPr>
          <a:xfrm>
            <a:off x="418605" y="923279"/>
            <a:ext cx="11354788" cy="489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0EABB-5B58-4889-94B3-F50680CFDF6A}"/>
              </a:ext>
            </a:extLst>
          </p:cNvPr>
          <p:cNvSpPr txBox="1"/>
          <p:nvPr/>
        </p:nvSpPr>
        <p:spPr>
          <a:xfrm>
            <a:off x="1587473" y="1581636"/>
            <a:ext cx="3380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sto MT" panose="02040603050505030304" pitchFamily="18" charset="0"/>
              </a:rPr>
              <a:t>Sprint 1 </a:t>
            </a:r>
            <a:r>
              <a:rPr lang="en-US" sz="3200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Goal</a:t>
            </a:r>
            <a:endParaRPr lang="en-US" sz="2800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EFC32-85F4-440D-94D9-E57CE12D29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1407">
            <a:off x="9427382" y="1742147"/>
            <a:ext cx="825409" cy="825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60EABB-5B58-4889-94B3-F50680CFDF6A}"/>
              </a:ext>
            </a:extLst>
          </p:cNvPr>
          <p:cNvSpPr txBox="1"/>
          <p:nvPr/>
        </p:nvSpPr>
        <p:spPr>
          <a:xfrm>
            <a:off x="1699233" y="2414547"/>
            <a:ext cx="861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2400" dirty="0" smtClean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</a:rPr>
              <a:t>To </a:t>
            </a:r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</a:rPr>
              <a:t>allow clients to book villa(s) on the website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</a:rPr>
              <a:t>.</a:t>
            </a:r>
            <a:endParaRPr lang="en-US" sz="2300" dirty="0">
              <a:solidFill>
                <a:schemeClr val="bg1"/>
              </a:solidFill>
              <a:latin typeface="Calisto MT" panose="0204060305050503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0EABB-5B58-4889-94B3-F50680CFDF6A}"/>
              </a:ext>
            </a:extLst>
          </p:cNvPr>
          <p:cNvSpPr txBox="1"/>
          <p:nvPr/>
        </p:nvSpPr>
        <p:spPr>
          <a:xfrm>
            <a:off x="1699232" y="3135907"/>
            <a:ext cx="871476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bg1"/>
                </a:solidFill>
                <a:latin typeface="Calisto MT" panose="02040603050505030304" pitchFamily="18" charset="0"/>
                <a:ea typeface="Times New Roman" panose="02020603050405020304" pitchFamily="18" charset="0"/>
              </a:rPr>
              <a:t>For </a:t>
            </a:r>
            <a:r>
              <a:rPr lang="en-US" sz="2300" dirty="0">
                <a:solidFill>
                  <a:schemeClr val="bg1"/>
                </a:solidFill>
                <a:latin typeface="Calisto MT" panose="02040603050505030304" pitchFamily="18" charset="0"/>
                <a:ea typeface="Times New Roman" panose="02020603050405020304" pitchFamily="18" charset="0"/>
              </a:rPr>
              <a:t>a client to book villa</a:t>
            </a:r>
            <a:r>
              <a:rPr lang="en-US" sz="2300" dirty="0">
                <a:solidFill>
                  <a:schemeClr val="bg1"/>
                </a:solidFill>
                <a:latin typeface="Calisto MT" panose="02040603050505030304" pitchFamily="18" charset="0"/>
                <a:ea typeface="Times New Roman" panose="02020603050405020304" pitchFamily="18" charset="0"/>
              </a:rPr>
              <a:t>, </a:t>
            </a:r>
            <a:r>
              <a:rPr lang="en-US" sz="2300" dirty="0">
                <a:solidFill>
                  <a:schemeClr val="bg1"/>
                </a:solidFill>
                <a:latin typeface="Calisto MT" panose="02040603050505030304" pitchFamily="18" charset="0"/>
                <a:ea typeface="Times New Roman" panose="02020603050405020304" pitchFamily="18" charset="0"/>
              </a:rPr>
              <a:t>he must register and log in. </a:t>
            </a:r>
            <a:endParaRPr lang="en-US" sz="2300" dirty="0">
              <a:solidFill>
                <a:schemeClr val="bg1"/>
              </a:solidFill>
              <a:latin typeface="Calisto MT" panose="0204060305050503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  <a:latin typeface="Calisto MT" panose="0204060305050503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Calisto MT" panose="02040603050505030304" pitchFamily="18" charset="0"/>
                <a:ea typeface="Times New Roman" panose="02020603050405020304" pitchFamily="18" charset="0"/>
              </a:rPr>
              <a:t>For </a:t>
            </a:r>
            <a:r>
              <a:rPr lang="en-US" sz="2300" dirty="0">
                <a:solidFill>
                  <a:schemeClr val="bg1"/>
                </a:solidFill>
                <a:latin typeface="Calisto MT" panose="02040603050505030304" pitchFamily="18" charset="0"/>
                <a:ea typeface="Times New Roman" panose="02020603050405020304" pitchFamily="18" charset="0"/>
              </a:rPr>
              <a:t>the booking, the date cannot be null, check in date cannot be </a:t>
            </a:r>
            <a:r>
              <a:rPr lang="en-US" sz="2300" dirty="0">
                <a:solidFill>
                  <a:schemeClr val="bg1"/>
                </a:solidFill>
                <a:latin typeface="Calisto MT" panose="02040603050505030304" pitchFamily="18" charset="0"/>
                <a:ea typeface="Times New Roman" panose="02020603050405020304" pitchFamily="18" charset="0"/>
              </a:rPr>
              <a:t>less than </a:t>
            </a:r>
            <a:r>
              <a:rPr lang="en-US" sz="2300" dirty="0">
                <a:solidFill>
                  <a:schemeClr val="bg1"/>
                </a:solidFill>
                <a:latin typeface="Calisto MT" panose="02040603050505030304" pitchFamily="18" charset="0"/>
                <a:ea typeface="Times New Roman" panose="02020603050405020304" pitchFamily="18" charset="0"/>
              </a:rPr>
              <a:t>actual date and check out date cannot be  less than check in date.  </a:t>
            </a:r>
          </a:p>
        </p:txBody>
      </p:sp>
    </p:spTree>
    <p:extLst>
      <p:ext uri="{BB962C8B-B14F-4D97-AF65-F5344CB8AC3E}">
        <p14:creationId xmlns:p14="http://schemas.microsoft.com/office/powerpoint/2010/main" val="407676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CE13555-EBC6-48A3-80F9-D33D3BCD88A7}"/>
              </a:ext>
            </a:extLst>
          </p:cNvPr>
          <p:cNvSpPr txBox="1">
            <a:spLocks/>
          </p:cNvSpPr>
          <p:nvPr/>
        </p:nvSpPr>
        <p:spPr>
          <a:xfrm>
            <a:off x="418605" y="923279"/>
            <a:ext cx="11354788" cy="489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28" name="Picture 4" descr="Payment">
            <a:extLst>
              <a:ext uri="{FF2B5EF4-FFF2-40B4-BE49-F238E27FC236}">
                <a16:creationId xmlns:a16="http://schemas.microsoft.com/office/drawing/2014/main" id="{98A9C414-55BD-43D3-A1FA-C2821B70C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109" y="402595"/>
            <a:ext cx="858015" cy="85801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5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">
            <a:extLst>
              <a:ext uri="{FF2B5EF4-FFF2-40B4-BE49-F238E27FC236}">
                <a16:creationId xmlns:a16="http://schemas.microsoft.com/office/drawing/2014/main" id="{CB043F6B-43D9-43A2-AE08-77B49CD4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080" y="3864983"/>
            <a:ext cx="894079" cy="96008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60EABB-5B58-4889-94B3-F50680CFDF6A}"/>
              </a:ext>
            </a:extLst>
          </p:cNvPr>
          <p:cNvSpPr txBox="1"/>
          <p:nvPr/>
        </p:nvSpPr>
        <p:spPr>
          <a:xfrm>
            <a:off x="1737361" y="2414547"/>
            <a:ext cx="854455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The aim of this sprint is to make it possible for the client to make their payment</a:t>
            </a:r>
            <a:r>
              <a:rPr lang="en-MU" sz="2400" dirty="0">
                <a:solidFill>
                  <a:schemeClr val="bg1"/>
                </a:solidFill>
                <a:latin typeface="Calisto MT" panose="02040603050505030304" pitchFamily="18" charset="0"/>
              </a:rPr>
              <a:t> on check in day</a:t>
            </a:r>
            <a:r>
              <a:rPr lang="en-US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</a:rPr>
              <a:t>Only cash is </a:t>
            </a:r>
            <a:r>
              <a:rPr lang="en-US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acceptable for the payment.</a:t>
            </a:r>
          </a:p>
          <a:p>
            <a:endParaRPr lang="en-US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  <a:p>
            <a:r>
              <a:rPr lang="en-MU" sz="2400" dirty="0">
                <a:solidFill>
                  <a:schemeClr val="bg1"/>
                </a:solidFill>
                <a:latin typeface="Calisto MT" panose="02040603050505030304" pitchFamily="18" charset="0"/>
              </a:rPr>
              <a:t>Owner prepare payment form </a:t>
            </a:r>
            <a:r>
              <a:rPr lang="en-US" sz="24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with the corresponding details on the check in day itself.</a:t>
            </a:r>
            <a:endParaRPr lang="en-US" sz="2400" dirty="0">
              <a:solidFill>
                <a:schemeClr val="bg1"/>
              </a:solidFill>
              <a:latin typeface="Calisto MT" panose="0204060305050503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574A02F-2FCD-4F72-A2A1-0C25BE77C06B}"/>
              </a:ext>
            </a:extLst>
          </p:cNvPr>
          <p:cNvSpPr txBox="1">
            <a:spLocks/>
          </p:cNvSpPr>
          <p:nvPr/>
        </p:nvSpPr>
        <p:spPr>
          <a:xfrm>
            <a:off x="1" y="307284"/>
            <a:ext cx="12192000" cy="64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2060"/>
                </a:solidFill>
                <a:latin typeface="Calisto MT" panose="02040603050505030304" pitchFamily="18" charset="0"/>
              </a:rPr>
              <a:t>Sprint Goal</a:t>
            </a:r>
            <a:endParaRPr lang="en-US" sz="6600" dirty="0">
              <a:latin typeface="League Gothic Condensed" panose="00000506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0EABB-5B58-4889-94B3-F50680CFDF6A}"/>
              </a:ext>
            </a:extLst>
          </p:cNvPr>
          <p:cNvSpPr txBox="1"/>
          <p:nvPr/>
        </p:nvSpPr>
        <p:spPr>
          <a:xfrm>
            <a:off x="1587473" y="1581636"/>
            <a:ext cx="3380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sto MT" panose="02040603050505030304" pitchFamily="18" charset="0"/>
              </a:rPr>
              <a:t>Sprint </a:t>
            </a:r>
            <a:r>
              <a:rPr lang="en-US" sz="3200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2 Goal</a:t>
            </a:r>
            <a:endParaRPr lang="en-US" sz="2800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5374E8-AFE3-48A0-89F1-B514BD3E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10556"/>
              </p:ext>
            </p:extLst>
          </p:nvPr>
        </p:nvGraphicFramePr>
        <p:xfrm>
          <a:off x="727969" y="1425359"/>
          <a:ext cx="10937291" cy="460560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algn="l" rotWithShape="0">
                    <a:prstClr val="black">
                      <a:alpha val="88000"/>
                    </a:prstClr>
                  </a:outerShdw>
                </a:effectLst>
                <a:tableStyleId>{5C22544A-7EE6-4342-B048-85BDC9FD1C3A}</a:tableStyleId>
              </a:tblPr>
              <a:tblGrid>
                <a:gridCol w="790113">
                  <a:extLst>
                    <a:ext uri="{9D8B030D-6E8A-4147-A177-3AD203B41FA5}">
                      <a16:colId xmlns:a16="http://schemas.microsoft.com/office/drawing/2014/main" val="4239915647"/>
                    </a:ext>
                  </a:extLst>
                </a:gridCol>
                <a:gridCol w="863307">
                  <a:extLst>
                    <a:ext uri="{9D8B030D-6E8A-4147-A177-3AD203B41FA5}">
                      <a16:colId xmlns:a16="http://schemas.microsoft.com/office/drawing/2014/main" val="2364185374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3767317726"/>
                    </a:ext>
                  </a:extLst>
                </a:gridCol>
                <a:gridCol w="690953">
                  <a:extLst>
                    <a:ext uri="{9D8B030D-6E8A-4147-A177-3AD203B41FA5}">
                      <a16:colId xmlns:a16="http://schemas.microsoft.com/office/drawing/2014/main" val="2068206318"/>
                    </a:ext>
                  </a:extLst>
                </a:gridCol>
                <a:gridCol w="937187">
                  <a:extLst>
                    <a:ext uri="{9D8B030D-6E8A-4147-A177-3AD203B41FA5}">
                      <a16:colId xmlns:a16="http://schemas.microsoft.com/office/drawing/2014/main" val="2806893284"/>
                    </a:ext>
                  </a:extLst>
                </a:gridCol>
                <a:gridCol w="699381">
                  <a:extLst>
                    <a:ext uri="{9D8B030D-6E8A-4147-A177-3AD203B41FA5}">
                      <a16:colId xmlns:a16="http://schemas.microsoft.com/office/drawing/2014/main" val="3765056834"/>
                    </a:ext>
                  </a:extLst>
                </a:gridCol>
                <a:gridCol w="991238">
                  <a:extLst>
                    <a:ext uri="{9D8B030D-6E8A-4147-A177-3AD203B41FA5}">
                      <a16:colId xmlns:a16="http://schemas.microsoft.com/office/drawing/2014/main" val="246034870"/>
                    </a:ext>
                  </a:extLst>
                </a:gridCol>
                <a:gridCol w="976762">
                  <a:extLst>
                    <a:ext uri="{9D8B030D-6E8A-4147-A177-3AD203B41FA5}">
                      <a16:colId xmlns:a16="http://schemas.microsoft.com/office/drawing/2014/main" val="2573703155"/>
                    </a:ext>
                  </a:extLst>
                </a:gridCol>
                <a:gridCol w="1243342">
                  <a:extLst>
                    <a:ext uri="{9D8B030D-6E8A-4147-A177-3AD203B41FA5}">
                      <a16:colId xmlns:a16="http://schemas.microsoft.com/office/drawing/2014/main" val="2900756133"/>
                    </a:ext>
                  </a:extLst>
                </a:gridCol>
                <a:gridCol w="614181">
                  <a:extLst>
                    <a:ext uri="{9D8B030D-6E8A-4147-A177-3AD203B41FA5}">
                      <a16:colId xmlns:a16="http://schemas.microsoft.com/office/drawing/2014/main" val="1094444690"/>
                    </a:ext>
                  </a:extLst>
                </a:gridCol>
                <a:gridCol w="750874">
                  <a:extLst>
                    <a:ext uri="{9D8B030D-6E8A-4147-A177-3AD203B41FA5}">
                      <a16:colId xmlns:a16="http://schemas.microsoft.com/office/drawing/2014/main" val="465835384"/>
                    </a:ext>
                  </a:extLst>
                </a:gridCol>
                <a:gridCol w="750874">
                  <a:extLst>
                    <a:ext uri="{9D8B030D-6E8A-4147-A177-3AD203B41FA5}">
                      <a16:colId xmlns:a16="http://schemas.microsoft.com/office/drawing/2014/main" val="2241574813"/>
                    </a:ext>
                  </a:extLst>
                </a:gridCol>
                <a:gridCol w="750874">
                  <a:extLst>
                    <a:ext uri="{9D8B030D-6E8A-4147-A177-3AD203B41FA5}">
                      <a16:colId xmlns:a16="http://schemas.microsoft.com/office/drawing/2014/main" val="1130273288"/>
                    </a:ext>
                  </a:extLst>
                </a:gridCol>
              </a:tblGrid>
              <a:tr h="697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Epics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Features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Team Member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Time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/Hours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User Story Title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As a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I want to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So that I can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Achievements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Effort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Value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Risk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Priority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75880"/>
                  </a:ext>
                </a:extLst>
              </a:tr>
              <a:tr h="637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Paradise Villa Rental</a:t>
                      </a:r>
                      <a:endParaRPr lang="en-MU" sz="1300" b="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F20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Taajuddin Beeharry, Poujan Jagoo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2.5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Owner fill payment form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Owner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fill payment form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manage payment details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To keep record of client`s payment details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5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High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High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High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65973"/>
                  </a:ext>
                </a:extLst>
              </a:tr>
              <a:tr h="7994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Paradise Villa Rental</a:t>
                      </a:r>
                      <a:endParaRPr lang="en-MU" sz="1300" b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F21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Mahima Mohun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1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Owner view payment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Owner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view client`s payment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keep payment details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To view the number of client`s payment and details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4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Medium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Medium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High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58339"/>
                  </a:ext>
                </a:extLst>
              </a:tr>
              <a:tr h="904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Paradise Villa Rental</a:t>
                      </a:r>
                      <a:endParaRPr lang="en-MU" sz="1300" b="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F22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Kawthar Dowlut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1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Email notification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Owner, Client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receive email notification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view if registration is done successfully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To know whether the registration is successful or not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3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Medium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Low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Medium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U" sz="1300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 </a:t>
                      </a:r>
                      <a:endParaRPr lang="en-MU" sz="1300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0969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574A02F-2FCD-4F72-A2A1-0C25BE77C06B}"/>
              </a:ext>
            </a:extLst>
          </p:cNvPr>
          <p:cNvSpPr txBox="1">
            <a:spLocks/>
          </p:cNvSpPr>
          <p:nvPr/>
        </p:nvSpPr>
        <p:spPr>
          <a:xfrm>
            <a:off x="1" y="307284"/>
            <a:ext cx="12192000" cy="64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2060"/>
                </a:solidFill>
                <a:latin typeface="Calisto MT" panose="02040603050505030304" pitchFamily="18" charset="0"/>
              </a:rPr>
              <a:t>Sprint Backlog </a:t>
            </a:r>
          </a:p>
        </p:txBody>
      </p:sp>
    </p:spTree>
    <p:extLst>
      <p:ext uri="{BB962C8B-B14F-4D97-AF65-F5344CB8AC3E}">
        <p14:creationId xmlns:p14="http://schemas.microsoft.com/office/powerpoint/2010/main" val="4160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CCB10C-24DE-48B6-B02F-E533DD90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315243"/>
            <a:ext cx="7696200" cy="1640961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7766A9-14D1-404A-9EDE-CF1BEB3752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393716"/>
              </p:ext>
            </p:extLst>
          </p:nvPr>
        </p:nvGraphicFramePr>
        <p:xfrm>
          <a:off x="3603341" y="3428999"/>
          <a:ext cx="4985318" cy="2863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574A02F-2FCD-4F72-A2A1-0C25BE77C06B}"/>
              </a:ext>
            </a:extLst>
          </p:cNvPr>
          <p:cNvSpPr txBox="1">
            <a:spLocks/>
          </p:cNvSpPr>
          <p:nvPr/>
        </p:nvSpPr>
        <p:spPr>
          <a:xfrm>
            <a:off x="1" y="307284"/>
            <a:ext cx="12192000" cy="64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2060"/>
                </a:solidFill>
                <a:latin typeface="Calisto MT" panose="02040603050505030304" pitchFamily="18" charset="0"/>
              </a:rPr>
              <a:t>Burnout Chart</a:t>
            </a:r>
          </a:p>
        </p:txBody>
      </p:sp>
    </p:spTree>
    <p:extLst>
      <p:ext uri="{BB962C8B-B14F-4D97-AF65-F5344CB8AC3E}">
        <p14:creationId xmlns:p14="http://schemas.microsoft.com/office/powerpoint/2010/main" val="766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CE13555-EBC6-48A3-80F9-D33D3BCD88A7}"/>
              </a:ext>
            </a:extLst>
          </p:cNvPr>
          <p:cNvSpPr txBox="1">
            <a:spLocks/>
          </p:cNvSpPr>
          <p:nvPr/>
        </p:nvSpPr>
        <p:spPr>
          <a:xfrm>
            <a:off x="418605" y="923279"/>
            <a:ext cx="11354788" cy="489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74A02F-2FCD-4F72-A2A1-0C25BE77C06B}"/>
              </a:ext>
            </a:extLst>
          </p:cNvPr>
          <p:cNvSpPr txBox="1">
            <a:spLocks/>
          </p:cNvSpPr>
          <p:nvPr/>
        </p:nvSpPr>
        <p:spPr>
          <a:xfrm>
            <a:off x="1" y="307284"/>
            <a:ext cx="12192000" cy="64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2060"/>
                </a:solidFill>
                <a:latin typeface="Calisto MT" panose="02040603050505030304" pitchFamily="18" charset="0"/>
              </a:rPr>
              <a:t>Project Demo</a:t>
            </a:r>
            <a:endParaRPr lang="en-US" sz="6600" dirty="0">
              <a:latin typeface="League Gothic Condensed" panose="00000506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529959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sto MT" panose="02040603050505030304" pitchFamily="18" charset="0"/>
                <a:ea typeface="+mj-ea"/>
                <a:cs typeface="+mj-cs"/>
              </a:rPr>
              <a:t>Live Demonstration</a:t>
            </a:r>
          </a:p>
          <a:p>
            <a:pPr algn="ctr"/>
            <a:r>
              <a:rPr lang="en-GB" sz="54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sto MT" panose="02040603050505030304" pitchFamily="18" charset="0"/>
                <a:ea typeface="+mj-ea"/>
                <a:cs typeface="+mj-cs"/>
              </a:rPr>
              <a:t>of </a:t>
            </a:r>
            <a:r>
              <a:rPr lang="en-GB" sz="54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sto MT" panose="02040603050505030304" pitchFamily="18" charset="0"/>
                <a:ea typeface="+mj-ea"/>
                <a:cs typeface="+mj-cs"/>
              </a:rPr>
              <a:t>our </a:t>
            </a:r>
            <a:r>
              <a:rPr lang="en-GB" sz="54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sto MT" panose="02040603050505030304" pitchFamily="18" charset="0"/>
                <a:ea typeface="+mj-ea"/>
                <a:cs typeface="+mj-cs"/>
              </a:rPr>
              <a:t>software</a:t>
            </a:r>
            <a:endParaRPr lang="en-GB" sz="5400" dirty="0">
              <a:ln w="0"/>
              <a:solidFill>
                <a:schemeClr val="accent3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Calisto MT" panose="02040603050505030304" pitchFamily="18" charset="0"/>
              <a:ea typeface="+mj-ea"/>
              <a:cs typeface="+mj-cs"/>
            </a:endParaRPr>
          </a:p>
        </p:txBody>
      </p:sp>
      <p:pic>
        <p:nvPicPr>
          <p:cNvPr id="4" name="Picture 6" descr="Demo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8494">
            <a:off x="11043682" y="39102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6" y="1702450"/>
            <a:ext cx="1967866" cy="196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9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9AB254-446D-4439-B64A-487C548FF1C4}"/>
              </a:ext>
            </a:extLst>
          </p:cNvPr>
          <p:cNvSpPr txBox="1">
            <a:spLocks/>
          </p:cNvSpPr>
          <p:nvPr/>
        </p:nvSpPr>
        <p:spPr>
          <a:xfrm>
            <a:off x="3624306" y="362601"/>
            <a:ext cx="4943383" cy="8092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2060"/>
                </a:solidFill>
                <a:latin typeface="Calisto MT" panose="02040603050505030304" pitchFamily="18" charset="0"/>
              </a:rPr>
              <a:t>Concluding Note</a:t>
            </a:r>
            <a:endParaRPr lang="en-US" sz="6600" dirty="0">
              <a:latin typeface="League Gothic Condensed" panose="00000506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49EA9-BECB-41B5-BC75-600BC75B32E9}"/>
              </a:ext>
            </a:extLst>
          </p:cNvPr>
          <p:cNvSpPr txBox="1"/>
          <p:nvPr/>
        </p:nvSpPr>
        <p:spPr>
          <a:xfrm>
            <a:off x="1209579" y="1463401"/>
            <a:ext cx="97728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conclude, </a:t>
            </a:r>
            <a:r>
              <a:rPr lang="en-US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cash is acceptable only on the check in day</a:t>
            </a:r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Cash on Delivery is a type of payment method where the </a:t>
            </a:r>
            <a:r>
              <a:rPr lang="en-US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payment for the </a:t>
            </a:r>
            <a:r>
              <a:rPr lang="en-US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 on check in date</a:t>
            </a:r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rather than in advance. </a:t>
            </a:r>
            <a:endParaRPr lang="en-US" sz="2400" dirty="0">
              <a:solidFill>
                <a:schemeClr val="bg1"/>
              </a:solidFill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</a:t>
            </a:r>
            <a:r>
              <a:rPr lang="en-US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not making payment at the time of </a:t>
            </a:r>
            <a:r>
              <a:rPr lang="en-US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in day</a:t>
            </a:r>
            <a:r>
              <a:rPr lang="en-MU" sz="2400" dirty="0">
                <a:solidFill>
                  <a:schemeClr val="bg1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 </a:t>
            </a:r>
            <a:r>
              <a:rPr lang="en-US" sz="2400" dirty="0">
                <a:solidFill>
                  <a:schemeClr val="bg1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villa will not be provided to that particular client. Moreover, the owner will report this issue to the admin, hence the latter will freeze the client`s account.</a:t>
            </a:r>
            <a:endParaRPr lang="en-MU" sz="2400" dirty="0">
              <a:solidFill>
                <a:schemeClr val="bg1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endParaRPr lang="en-MU" dirty="0"/>
          </a:p>
        </p:txBody>
      </p:sp>
      <p:pic>
        <p:nvPicPr>
          <p:cNvPr id="3074" name="Picture 2" descr="Villa">
            <a:extLst>
              <a:ext uri="{FF2B5EF4-FFF2-40B4-BE49-F238E27FC236}">
                <a16:creationId xmlns:a16="http://schemas.microsoft.com/office/drawing/2014/main" id="{6B78609A-BF56-4525-B6F0-7BB4DCE4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892" y="4353563"/>
            <a:ext cx="1777851" cy="177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9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9AB254-446D-4439-B64A-487C548FF1C4}"/>
              </a:ext>
            </a:extLst>
          </p:cNvPr>
          <p:cNvSpPr txBox="1">
            <a:spLocks/>
          </p:cNvSpPr>
          <p:nvPr/>
        </p:nvSpPr>
        <p:spPr>
          <a:xfrm>
            <a:off x="1359763" y="484373"/>
            <a:ext cx="9472473" cy="994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dirty="0">
              <a:latin typeface="League Gothic Condensed" panose="00000506000000000000" pitchFamily="50" charset="0"/>
            </a:endParaRPr>
          </a:p>
        </p:txBody>
      </p:sp>
      <p:pic>
        <p:nvPicPr>
          <p:cNvPr id="2" name="WhatsApp Video 2022-01-28 at 16.59.47">
            <a:hlinkClick r:id="" action="ppaction://media"/>
            <a:extLst>
              <a:ext uri="{FF2B5EF4-FFF2-40B4-BE49-F238E27FC236}">
                <a16:creationId xmlns:a16="http://schemas.microsoft.com/office/drawing/2014/main" id="{1E35CB4F-648B-4D2F-AF17-31CB5E60DB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27032" y="1164795"/>
            <a:ext cx="5737933" cy="42088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5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58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588</TotalTime>
  <Words>316</Words>
  <Application>Microsoft Office PowerPoint</Application>
  <PresentationFormat>Widescreen</PresentationFormat>
  <Paragraphs>108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Calisto MT</vt:lpstr>
      <vt:lpstr>League Gothic Condensed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Mahima Mohun</dc:creator>
  <cp:lastModifiedBy>User</cp:lastModifiedBy>
  <cp:revision>44</cp:revision>
  <dcterms:created xsi:type="dcterms:W3CDTF">2021-11-18T09:48:30Z</dcterms:created>
  <dcterms:modified xsi:type="dcterms:W3CDTF">2022-01-30T12:16:50Z</dcterms:modified>
</cp:coreProperties>
</file>