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0B0"/>
    <a:srgbClr val="BCCDEA"/>
    <a:srgbClr val="75AADB"/>
    <a:srgbClr val="919198"/>
    <a:srgbClr val="1E6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4660"/>
  </p:normalViewPr>
  <p:slideViewPr>
    <p:cSldViewPr snapToGrid="0">
      <p:cViewPr>
        <p:scale>
          <a:sx n="75" d="100"/>
          <a:sy n="75" d="100"/>
        </p:scale>
        <p:origin x="228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F887-F087-4807-8063-BBB38B068098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: ett klippet og ett avrundet hjørne øverst 10">
            <a:extLst>
              <a:ext uri="{FF2B5EF4-FFF2-40B4-BE49-F238E27FC236}">
                <a16:creationId xmlns:a16="http://schemas.microsoft.com/office/drawing/2014/main" id="{CB35AB4B-780B-31D4-A9C6-08A85FED12A6}"/>
              </a:ext>
            </a:extLst>
          </p:cNvPr>
          <p:cNvSpPr/>
          <p:nvPr/>
        </p:nvSpPr>
        <p:spPr>
          <a:xfrm>
            <a:off x="99571" y="8258716"/>
            <a:ext cx="7339056" cy="2311131"/>
          </a:xfrm>
          <a:custGeom>
            <a:avLst/>
            <a:gdLst>
              <a:gd name="connsiteX0" fmla="*/ 0 w 7559675"/>
              <a:gd name="connsiteY0" fmla="*/ 0 h 8677483"/>
              <a:gd name="connsiteX1" fmla="*/ 3779838 w 7559675"/>
              <a:gd name="connsiteY1" fmla="*/ 0 h 8677483"/>
              <a:gd name="connsiteX2" fmla="*/ 7559675 w 7559675"/>
              <a:gd name="connsiteY2" fmla="*/ 3779838 h 8677483"/>
              <a:gd name="connsiteX3" fmla="*/ 7559675 w 7559675"/>
              <a:gd name="connsiteY3" fmla="*/ 8677483 h 8677483"/>
              <a:gd name="connsiteX4" fmla="*/ 0 w 7559675"/>
              <a:gd name="connsiteY4" fmla="*/ 8677483 h 8677483"/>
              <a:gd name="connsiteX5" fmla="*/ 0 w 7559675"/>
              <a:gd name="connsiteY5" fmla="*/ 0 h 8677483"/>
              <a:gd name="connsiteX6" fmla="*/ 0 w 7559675"/>
              <a:gd name="connsiteY6" fmla="*/ 0 h 8677483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0" fmla="*/ 0 w 7559675"/>
              <a:gd name="connsiteY0" fmla="*/ 0 h 8677483"/>
              <a:gd name="connsiteX1" fmla="*/ 7559675 w 7559675"/>
              <a:gd name="connsiteY1" fmla="*/ 3779838 h 8677483"/>
              <a:gd name="connsiteX2" fmla="*/ 7559675 w 7559675"/>
              <a:gd name="connsiteY2" fmla="*/ 8677483 h 8677483"/>
              <a:gd name="connsiteX3" fmla="*/ 0 w 7559675"/>
              <a:gd name="connsiteY3" fmla="*/ 8677483 h 8677483"/>
              <a:gd name="connsiteX4" fmla="*/ 0 w 7559675"/>
              <a:gd name="connsiteY4" fmla="*/ 0 h 8677483"/>
              <a:gd name="connsiteX0" fmla="*/ 0 w 7573988"/>
              <a:gd name="connsiteY0" fmla="*/ 0 h 5069512"/>
              <a:gd name="connsiteX1" fmla="*/ 7573988 w 7573988"/>
              <a:gd name="connsiteY1" fmla="*/ 171867 h 5069512"/>
              <a:gd name="connsiteX2" fmla="*/ 7573988 w 7573988"/>
              <a:gd name="connsiteY2" fmla="*/ 5069512 h 5069512"/>
              <a:gd name="connsiteX3" fmla="*/ 14313 w 7573988"/>
              <a:gd name="connsiteY3" fmla="*/ 5069512 h 5069512"/>
              <a:gd name="connsiteX4" fmla="*/ 0 w 7573988"/>
              <a:gd name="connsiteY4" fmla="*/ 0 h 5069512"/>
              <a:gd name="connsiteX0" fmla="*/ 0 w 7581860"/>
              <a:gd name="connsiteY0" fmla="*/ 0 h 4926195"/>
              <a:gd name="connsiteX1" fmla="*/ 7581860 w 7581860"/>
              <a:gd name="connsiteY1" fmla="*/ 28550 h 4926195"/>
              <a:gd name="connsiteX2" fmla="*/ 7581860 w 7581860"/>
              <a:gd name="connsiteY2" fmla="*/ 4926195 h 4926195"/>
              <a:gd name="connsiteX3" fmla="*/ 22185 w 7581860"/>
              <a:gd name="connsiteY3" fmla="*/ 4926195 h 4926195"/>
              <a:gd name="connsiteX4" fmla="*/ 0 w 7581860"/>
              <a:gd name="connsiteY4" fmla="*/ 0 h 492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1860" h="4926195">
                <a:moveTo>
                  <a:pt x="0" y="0"/>
                </a:moveTo>
                <a:lnTo>
                  <a:pt x="7581860" y="28550"/>
                </a:lnTo>
                <a:lnTo>
                  <a:pt x="7581860" y="4926195"/>
                </a:lnTo>
                <a:lnTo>
                  <a:pt x="22185" y="4926195"/>
                </a:lnTo>
                <a:lnTo>
                  <a:pt x="0" y="0"/>
                </a:lnTo>
                <a:close/>
              </a:path>
            </a:pathLst>
          </a:custGeom>
          <a:solidFill>
            <a:srgbClr val="1A60B0"/>
          </a:solidFill>
          <a:ln w="254000">
            <a:solidFill>
              <a:srgbClr val="9191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68BAB0-B3E7-29BC-92C2-07E3D68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74" y="423731"/>
            <a:ext cx="7165288" cy="1598316"/>
          </a:xfrm>
        </p:spPr>
        <p:txBody>
          <a:bodyPr anchor="t">
            <a:normAutofit fontScale="90000"/>
          </a:bodyPr>
          <a:lstStyle/>
          <a:p>
            <a:r>
              <a:rPr lang="en-US" sz="6000" b="1" u="heavy" dirty="0">
                <a:latin typeface="Bahnschrift" panose="020B0502040204020203" pitchFamily="34" charset="0"/>
              </a:rPr>
              <a:t>READY TO KICKSTART YOUR THESIS?????????</a:t>
            </a:r>
            <a:endParaRPr lang="en-US" sz="4800" b="1" u="heavy" dirty="0">
              <a:latin typeface="Bahnschrift" panose="020B0502040204020203" pitchFamily="34" charset="0"/>
            </a:endParaRP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AEB94B8-5E20-33BD-0AEA-2831166330EA}"/>
              </a:ext>
            </a:extLst>
          </p:cNvPr>
          <p:cNvSpPr txBox="1"/>
          <p:nvPr/>
        </p:nvSpPr>
        <p:spPr>
          <a:xfrm>
            <a:off x="2106090" y="9961549"/>
            <a:ext cx="523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S124 Sørhellinga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B9586917-08C2-65BE-AEEA-5572B63FC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012" y="8580018"/>
            <a:ext cx="1764478" cy="172797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kstSylinder 15">
            <a:extLst>
              <a:ext uri="{FF2B5EF4-FFF2-40B4-BE49-F238E27FC236}">
                <a16:creationId xmlns:a16="http://schemas.microsoft.com/office/drawing/2014/main" id="{13F58D1B-E1E4-D504-1CA1-45D1BFE99B45}"/>
              </a:ext>
            </a:extLst>
          </p:cNvPr>
          <p:cNvSpPr txBox="1"/>
          <p:nvPr/>
        </p:nvSpPr>
        <p:spPr>
          <a:xfrm>
            <a:off x="2796082" y="8895979"/>
            <a:ext cx="3851688" cy="923330"/>
          </a:xfrm>
          <a:prstGeom prst="rect">
            <a:avLst/>
          </a:prstGeom>
          <a:solidFill>
            <a:srgbClr val="75AADB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R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Cheat sheets - Self-help guides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Free books on </a:t>
            </a:r>
            <a:r>
              <a:rPr lang="en-US" b="1" i="1" dirty="0">
                <a:solidFill>
                  <a:schemeClr val="bg1"/>
                </a:solidFill>
                <a:latin typeface="Bahnschrift" panose="020B0502040204020203" pitchFamily="34" charset="0"/>
              </a:rPr>
              <a:t>R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- Facebook group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Map to the classroom – Tips</a:t>
            </a:r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97F2B2F9-15E8-F188-1D80-9BA92F26D46F}"/>
              </a:ext>
            </a:extLst>
          </p:cNvPr>
          <p:cNvCxnSpPr>
            <a:cxnSpLocks/>
          </p:cNvCxnSpPr>
          <p:nvPr/>
        </p:nvCxnSpPr>
        <p:spPr>
          <a:xfrm flipH="1">
            <a:off x="2157889" y="9357644"/>
            <a:ext cx="604175" cy="0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ittel 1">
            <a:extLst>
              <a:ext uri="{FF2B5EF4-FFF2-40B4-BE49-F238E27FC236}">
                <a16:creationId xmlns:a16="http://schemas.microsoft.com/office/drawing/2014/main" id="{8E915ACC-F11F-039E-38C8-975729CF0C62}"/>
              </a:ext>
            </a:extLst>
          </p:cNvPr>
          <p:cNvSpPr txBox="1">
            <a:spLocks/>
          </p:cNvSpPr>
          <p:nvPr/>
        </p:nvSpPr>
        <p:spPr>
          <a:xfrm>
            <a:off x="0" y="-19052"/>
            <a:ext cx="7165288" cy="452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Bahnschrift" panose="020B0502040204020203" pitchFamily="34" charset="0"/>
              </a:rPr>
              <a:t>R-club</a:t>
            </a:r>
            <a:endParaRPr lang="en-US" sz="4400" b="1" dirty="0">
              <a:latin typeface="Bahnschrift" panose="020B0502040204020203" pitchFamily="34" charset="0"/>
            </a:endParaRPr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6C5BD5B7-6BED-B1B9-3D3B-03F24F480F0A}"/>
              </a:ext>
            </a:extLst>
          </p:cNvPr>
          <p:cNvSpPr txBox="1">
            <a:spLocks/>
          </p:cNvSpPr>
          <p:nvPr/>
        </p:nvSpPr>
        <p:spPr>
          <a:xfrm>
            <a:off x="67245" y="2089115"/>
            <a:ext cx="7264859" cy="3480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4000" b="1" dirty="0">
                <a:latin typeface="Bahnschrift" panose="020B0502040204020203" pitchFamily="34" charset="0"/>
              </a:rPr>
              <a:t>GET </a:t>
            </a:r>
            <a:r>
              <a:rPr lang="nb-NO" sz="4000" b="1" i="1" dirty="0">
                <a:latin typeface="Bahnschrift" panose="020B0502040204020203" pitchFamily="34" charset="0"/>
              </a:rPr>
              <a:t>AHEAD OF SCHEDULE</a:t>
            </a:r>
          </a:p>
          <a:p>
            <a:r>
              <a:rPr lang="nb-NO" sz="4000" b="1" dirty="0">
                <a:latin typeface="Bahnschrift" panose="020B0502040204020203" pitchFamily="34" charset="0"/>
              </a:rPr>
              <a:t>WITH HELP FROM THE </a:t>
            </a:r>
          </a:p>
          <a:p>
            <a:r>
              <a:rPr lang="nb-NO" sz="4000" b="1" dirty="0">
                <a:latin typeface="Bahnschrift" panose="020B0502040204020203" pitchFamily="34" charset="0"/>
              </a:rPr>
              <a:t>R-CLUB</a:t>
            </a:r>
            <a:endParaRPr lang="en-US" sz="4000" b="1" dirty="0">
              <a:latin typeface="Bahnschrift" panose="020B0502040204020203" pitchFamily="34" charset="0"/>
            </a:endParaRP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BBB16432-EA3F-45D2-2B8E-3D518474A193}"/>
              </a:ext>
            </a:extLst>
          </p:cNvPr>
          <p:cNvSpPr txBox="1">
            <a:spLocks/>
          </p:cNvSpPr>
          <p:nvPr/>
        </p:nvSpPr>
        <p:spPr>
          <a:xfrm>
            <a:off x="294815" y="5487697"/>
            <a:ext cx="7264859" cy="274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b-NO" sz="4800" b="1" dirty="0">
                <a:latin typeface="Bahnschrift" panose="020B0502040204020203" pitchFamily="34" charset="0"/>
              </a:rPr>
              <a:t>THIS </a:t>
            </a:r>
          </a:p>
          <a:p>
            <a:pPr algn="r"/>
            <a:r>
              <a:rPr lang="nb-NO" sz="4800" b="1" dirty="0">
                <a:latin typeface="Bahnschrift" panose="020B0502040204020203" pitchFamily="34" charset="0"/>
              </a:rPr>
              <a:t>AND </a:t>
            </a:r>
          </a:p>
          <a:p>
            <a:pPr algn="r"/>
            <a:r>
              <a:rPr lang="nb-NO" sz="4800" b="1" dirty="0">
                <a:latin typeface="Bahnschrift" panose="020B0502040204020203" pitchFamily="34" charset="0"/>
              </a:rPr>
              <a:t>EVERY </a:t>
            </a:r>
          </a:p>
          <a:p>
            <a:pPr algn="r"/>
            <a:r>
              <a:rPr lang="nb-NO" sz="4800" b="1" dirty="0">
                <a:latin typeface="Bahnschrift" panose="020B0502040204020203" pitchFamily="34" charset="0"/>
              </a:rPr>
              <a:t>WEDNESDAY </a:t>
            </a:r>
          </a:p>
          <a:p>
            <a:pPr algn="r"/>
            <a:r>
              <a:rPr lang="nb-NO" sz="4800" b="1" dirty="0">
                <a:latin typeface="Bahnschrift" panose="020B0502040204020203" pitchFamily="34" charset="0"/>
              </a:rPr>
              <a:t>@ 12-14</a:t>
            </a:r>
            <a:br>
              <a:rPr lang="nb-NO" sz="4800" b="1" dirty="0">
                <a:latin typeface="Bahnschrift" panose="020B0502040204020203" pitchFamily="34" charset="0"/>
              </a:rPr>
            </a:br>
            <a:r>
              <a:rPr lang="nb-NO" sz="4800" b="1" dirty="0">
                <a:latin typeface="Bahnschrift" panose="020B0502040204020203" pitchFamily="34" charset="0"/>
              </a:rPr>
              <a:t>S124 SØRHELLINGA  </a:t>
            </a:r>
            <a:endParaRPr lang="en-US" sz="4800" b="1" dirty="0">
              <a:latin typeface="Bahnschrift" panose="020B0502040204020203" pitchFamily="34" charset="0"/>
            </a:endParaRPr>
          </a:p>
        </p:txBody>
      </p:sp>
      <p:pic>
        <p:nvPicPr>
          <p:cNvPr id="18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1A9C9A67-6BB5-E02E-D6BF-A84C42BEE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730" y="3011177"/>
            <a:ext cx="2507897" cy="1735069"/>
          </a:xfrm>
          <a:prstGeom prst="rect">
            <a:avLst/>
          </a:prstGeom>
        </p:spPr>
      </p:pic>
      <p:sp>
        <p:nvSpPr>
          <p:cNvPr id="15" name="Tittel 1">
            <a:extLst>
              <a:ext uri="{FF2B5EF4-FFF2-40B4-BE49-F238E27FC236}">
                <a16:creationId xmlns:a16="http://schemas.microsoft.com/office/drawing/2014/main" id="{7F95FDC1-F403-8711-3FFE-7707EF499E50}"/>
              </a:ext>
            </a:extLst>
          </p:cNvPr>
          <p:cNvSpPr txBox="1">
            <a:spLocks/>
          </p:cNvSpPr>
          <p:nvPr/>
        </p:nvSpPr>
        <p:spPr>
          <a:xfrm>
            <a:off x="29129" y="5431158"/>
            <a:ext cx="3952191" cy="34802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>
              <a:latin typeface="Bahnschrift" panose="020B0502040204020203" pitchFamily="34" charset="0"/>
            </a:endParaRPr>
          </a:p>
        </p:txBody>
      </p:sp>
      <p:pic>
        <p:nvPicPr>
          <p:cNvPr id="28" name="Graphic 27" descr="Rocket with solid fill">
            <a:extLst>
              <a:ext uri="{FF2B5EF4-FFF2-40B4-BE49-F238E27FC236}">
                <a16:creationId xmlns:a16="http://schemas.microsoft.com/office/drawing/2014/main" id="{4E7DDD57-1438-0C69-6F96-81EBDECF6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94429">
            <a:off x="2160170" y="3385642"/>
            <a:ext cx="2170290" cy="2170290"/>
          </a:xfrm>
          <a:prstGeom prst="rect">
            <a:avLst/>
          </a:prstGeom>
        </p:spPr>
      </p:pic>
      <p:pic>
        <p:nvPicPr>
          <p:cNvPr id="30" name="Graphic 29" descr="Rocket with solid fill">
            <a:extLst>
              <a:ext uri="{FF2B5EF4-FFF2-40B4-BE49-F238E27FC236}">
                <a16:creationId xmlns:a16="http://schemas.microsoft.com/office/drawing/2014/main" id="{7259D552-BF27-F847-0A5D-EA5565FF1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94429">
            <a:off x="157484" y="4992778"/>
            <a:ext cx="2035070" cy="2035070"/>
          </a:xfrm>
          <a:prstGeom prst="rect">
            <a:avLst/>
          </a:prstGeom>
        </p:spPr>
      </p:pic>
      <p:pic>
        <p:nvPicPr>
          <p:cNvPr id="31" name="Graphic 30" descr="Rocket with solid fill">
            <a:extLst>
              <a:ext uri="{FF2B5EF4-FFF2-40B4-BE49-F238E27FC236}">
                <a16:creationId xmlns:a16="http://schemas.microsoft.com/office/drawing/2014/main" id="{BE9C34F7-E3D1-08FC-9650-C367932757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494429">
            <a:off x="1451999" y="4512778"/>
            <a:ext cx="3224691" cy="3224691"/>
          </a:xfrm>
          <a:prstGeom prst="rect">
            <a:avLst/>
          </a:prstGeom>
        </p:spPr>
      </p:pic>
      <p:pic>
        <p:nvPicPr>
          <p:cNvPr id="33" name="Graphic 32" descr="Rocket with solid fill">
            <a:extLst>
              <a:ext uri="{FF2B5EF4-FFF2-40B4-BE49-F238E27FC236}">
                <a16:creationId xmlns:a16="http://schemas.microsoft.com/office/drawing/2014/main" id="{0EB02C5B-7907-7D9B-C9AF-FF0842851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94429">
            <a:off x="1673810" y="4523242"/>
            <a:ext cx="796914" cy="796914"/>
          </a:xfrm>
          <a:prstGeom prst="rect">
            <a:avLst/>
          </a:prstGeom>
        </p:spPr>
      </p:pic>
      <p:pic>
        <p:nvPicPr>
          <p:cNvPr id="34" name="Graphic 33" descr="Rocket with solid fill">
            <a:extLst>
              <a:ext uri="{FF2B5EF4-FFF2-40B4-BE49-F238E27FC236}">
                <a16:creationId xmlns:a16="http://schemas.microsoft.com/office/drawing/2014/main" id="{252E50D9-80E8-8FFF-ADFA-E0B2CC4FF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494429">
            <a:off x="563205" y="6597880"/>
            <a:ext cx="1130606" cy="1130606"/>
          </a:xfrm>
          <a:prstGeom prst="rect">
            <a:avLst/>
          </a:prstGeom>
        </p:spPr>
      </p:pic>
      <p:pic>
        <p:nvPicPr>
          <p:cNvPr id="36" name="Graphic 35" descr="Rocket with solid fill">
            <a:extLst>
              <a:ext uri="{FF2B5EF4-FFF2-40B4-BE49-F238E27FC236}">
                <a16:creationId xmlns:a16="http://schemas.microsoft.com/office/drawing/2014/main" id="{070EF5A3-3BE3-32A2-5AFE-A84B15119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494429">
            <a:off x="1699311" y="6871996"/>
            <a:ext cx="755437" cy="755437"/>
          </a:xfrm>
          <a:prstGeom prst="rect">
            <a:avLst/>
          </a:prstGeom>
        </p:spPr>
      </p:pic>
      <p:pic>
        <p:nvPicPr>
          <p:cNvPr id="37" name="Graphic 36" descr="Rocket with solid fill">
            <a:extLst>
              <a:ext uri="{FF2B5EF4-FFF2-40B4-BE49-F238E27FC236}">
                <a16:creationId xmlns:a16="http://schemas.microsoft.com/office/drawing/2014/main" id="{9F5B7FC9-658B-BFB5-9BFC-B32AEC5A0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494429">
            <a:off x="2244327" y="5005245"/>
            <a:ext cx="567571" cy="567571"/>
          </a:xfrm>
          <a:prstGeom prst="rect">
            <a:avLst/>
          </a:prstGeom>
        </p:spPr>
      </p:pic>
      <p:pic>
        <p:nvPicPr>
          <p:cNvPr id="38" name="Graphic 37" descr="Rocket with solid fill">
            <a:extLst>
              <a:ext uri="{FF2B5EF4-FFF2-40B4-BE49-F238E27FC236}">
                <a16:creationId xmlns:a16="http://schemas.microsoft.com/office/drawing/2014/main" id="{5C28D562-C99F-1784-AADE-C427F3E347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494429">
            <a:off x="167808" y="6537972"/>
            <a:ext cx="567571" cy="56757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DE03BCE-88F0-C5DB-FF07-440FCE349A0C}"/>
              </a:ext>
            </a:extLst>
          </p:cNvPr>
          <p:cNvSpPr txBox="1"/>
          <p:nvPr/>
        </p:nvSpPr>
        <p:spPr>
          <a:xfrm>
            <a:off x="4624558" y="4605031"/>
            <a:ext cx="29351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4800" b="1" dirty="0">
                <a:solidFill>
                  <a:srgbClr val="1A60B0"/>
                </a:solidFill>
                <a:latin typeface="Bahnschrift" panose="020B0502040204020203" pitchFamily="34" charset="0"/>
              </a:rPr>
              <a:t>U READY?</a:t>
            </a:r>
            <a:endParaRPr lang="en-US" sz="4800" dirty="0">
              <a:solidFill>
                <a:srgbClr val="1A60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7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4109</TotalTime>
  <Words>55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Office-tema</vt:lpstr>
      <vt:lpstr>READY TO KICKSTART YOUR THESIS?????????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Trenger du  hjelp med               ?</dc:title>
  <dc:creator>Einar Emil Låker</dc:creator>
  <cp:lastModifiedBy>Einar Emil Låker</cp:lastModifiedBy>
  <cp:revision>16</cp:revision>
  <dcterms:created xsi:type="dcterms:W3CDTF">2023-09-20T10:25:45Z</dcterms:created>
  <dcterms:modified xsi:type="dcterms:W3CDTF">2025-01-08T10:23:23Z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2023-09-20T11:14:57Z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acd67b6a-ea34-4c80-82db-7d8e7da960c9</vt:lpwstr>
  </property>
  <property fmtid="{D5CDD505-2E9C-101B-9397-08002B2CF9AE}" pid="8" name="MSIP_Label_d0484126-3486-41a9-802e-7f1e2277276c_ContentBits">
    <vt:lpwstr>0</vt:lpwstr>
  </property>
</Properties>
</file>