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f6ae99c0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f6ae99c0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f6ae99c0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f6ae99c0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f6ae99c0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f6ae99c0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f6ae99c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f6ae99c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f6ae99c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f6ae99c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f6ae99c0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f6ae99c0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f6ae99c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f6ae99c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f6ae99c0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f6ae99c0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f6ae99c0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f6ae99c0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f6ae99c0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f6ae99c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f6ae99c0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f6ae99c0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75475"/>
            <a:ext cx="8520600" cy="1434300"/>
          </a:xfrm>
          <a:prstGeom prst="rect">
            <a:avLst/>
          </a:prstGeom>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73880"/>
              <a:buFont typeface="Arial"/>
              <a:buNone/>
            </a:pPr>
            <a:r>
              <a:rPr lang="en-GB" sz="1488"/>
              <a:t>Foundations of Digital Image Processing</a:t>
            </a:r>
            <a:endParaRPr sz="1488"/>
          </a:p>
          <a:p>
            <a:pPr indent="0" lvl="0" marL="0" rtl="0" algn="l">
              <a:lnSpc>
                <a:spcPct val="100000"/>
              </a:lnSpc>
              <a:spcBef>
                <a:spcPts val="0"/>
              </a:spcBef>
              <a:spcAft>
                <a:spcPts val="0"/>
              </a:spcAft>
              <a:buClr>
                <a:schemeClr val="dk1"/>
              </a:buClr>
              <a:buSzPct val="73880"/>
              <a:buFont typeface="Arial"/>
              <a:buNone/>
            </a:pPr>
            <a:r>
              <a:rPr lang="en-GB" sz="1488"/>
              <a:t>CS  663</a:t>
            </a:r>
            <a:endParaRPr sz="1488"/>
          </a:p>
          <a:p>
            <a:pPr indent="0" lvl="0" marL="0" rtl="0" algn="l">
              <a:lnSpc>
                <a:spcPct val="100000"/>
              </a:lnSpc>
              <a:spcBef>
                <a:spcPts val="0"/>
              </a:spcBef>
              <a:spcAft>
                <a:spcPts val="0"/>
              </a:spcAft>
              <a:buClr>
                <a:schemeClr val="dk1"/>
              </a:buClr>
              <a:buSzPct val="73880"/>
              <a:buFont typeface="Arial"/>
              <a:buNone/>
            </a:pPr>
            <a:r>
              <a:rPr lang="en-GB" sz="1488"/>
              <a:t>(Autumn 2023)</a:t>
            </a:r>
            <a:endParaRPr sz="1488"/>
          </a:p>
          <a:p>
            <a:pPr indent="0" lvl="0" marL="0" rtl="0" algn="l">
              <a:spcBef>
                <a:spcPts val="0"/>
              </a:spcBef>
              <a:spcAft>
                <a:spcPts val="0"/>
              </a:spcAft>
              <a:buNone/>
            </a:pPr>
            <a:r>
              <a:rPr lang="en-GB"/>
              <a:t>Page Merger</a:t>
            </a:r>
            <a:endParaRPr/>
          </a:p>
        </p:txBody>
      </p:sp>
      <p:sp>
        <p:nvSpPr>
          <p:cNvPr id="55" name="Google Shape;55;p13"/>
          <p:cNvSpPr txBox="1"/>
          <p:nvPr>
            <p:ph idx="1" type="subTitle"/>
          </p:nvPr>
        </p:nvSpPr>
        <p:spPr>
          <a:xfrm>
            <a:off x="4911000" y="2988125"/>
            <a:ext cx="3921300" cy="1664700"/>
          </a:xfrm>
          <a:prstGeom prst="rect">
            <a:avLst/>
          </a:prstGeom>
        </p:spPr>
        <p:txBody>
          <a:bodyPr anchorCtr="0" anchor="t" bIns="91425" lIns="91425" spcFirstLastPara="1" rIns="91425" wrap="square" tIns="91425">
            <a:normAutofit fontScale="92500"/>
          </a:bodyPr>
          <a:lstStyle/>
          <a:p>
            <a:pPr indent="0" lvl="0" marL="0" rtl="0" algn="r">
              <a:spcBef>
                <a:spcPts val="0"/>
              </a:spcBef>
              <a:spcAft>
                <a:spcPts val="0"/>
              </a:spcAft>
              <a:buNone/>
            </a:pPr>
            <a:r>
              <a:rPr lang="en-GB" sz="2456">
                <a:solidFill>
                  <a:schemeClr val="dk1"/>
                </a:solidFill>
              </a:rPr>
              <a:t>Prepared By:</a:t>
            </a:r>
            <a:endParaRPr sz="2456">
              <a:solidFill>
                <a:schemeClr val="dk1"/>
              </a:solidFill>
            </a:endParaRPr>
          </a:p>
          <a:p>
            <a:pPr indent="0" lvl="0" marL="0" rtl="0" algn="r">
              <a:spcBef>
                <a:spcPts val="0"/>
              </a:spcBef>
              <a:spcAft>
                <a:spcPts val="0"/>
              </a:spcAft>
              <a:buNone/>
            </a:pPr>
            <a:r>
              <a:rPr lang="en-GB" sz="2456">
                <a:solidFill>
                  <a:schemeClr val="dk1"/>
                </a:solidFill>
              </a:rPr>
              <a:t>Tanisha Chawada(23M1071)</a:t>
            </a:r>
            <a:endParaRPr sz="2456">
              <a:solidFill>
                <a:schemeClr val="dk1"/>
              </a:solidFill>
            </a:endParaRPr>
          </a:p>
          <a:p>
            <a:pPr indent="0" lvl="0" marL="0" rtl="0" algn="r">
              <a:spcBef>
                <a:spcPts val="0"/>
              </a:spcBef>
              <a:spcAft>
                <a:spcPts val="0"/>
              </a:spcAft>
              <a:buNone/>
            </a:pPr>
            <a:r>
              <a:rPr lang="en-GB" sz="2456">
                <a:solidFill>
                  <a:schemeClr val="dk1"/>
                </a:solidFill>
              </a:rPr>
              <a:t>Chanchal Gupta(23M1069)</a:t>
            </a:r>
            <a:endParaRPr sz="2456">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 with Two Images (Input Images)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1416129" y="1217638"/>
            <a:ext cx="2101525" cy="3286074"/>
          </a:xfrm>
          <a:prstGeom prst="rect">
            <a:avLst/>
          </a:prstGeom>
          <a:noFill/>
          <a:ln>
            <a:noFill/>
          </a:ln>
        </p:spPr>
      </p:pic>
      <p:pic>
        <p:nvPicPr>
          <p:cNvPr id="117" name="Google Shape;117;p22"/>
          <p:cNvPicPr preferRelativeResize="0"/>
          <p:nvPr/>
        </p:nvPicPr>
        <p:blipFill>
          <a:blip r:embed="rId4">
            <a:alphaModFix/>
          </a:blip>
          <a:stretch>
            <a:fillRect/>
          </a:stretch>
        </p:blipFill>
        <p:spPr>
          <a:xfrm>
            <a:off x="5162256" y="1217638"/>
            <a:ext cx="1943722" cy="3286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 With two Images (Matched and Output Images):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800"/>
          </a:p>
        </p:txBody>
      </p:sp>
      <p:pic>
        <p:nvPicPr>
          <p:cNvPr id="124" name="Google Shape;124;p23"/>
          <p:cNvPicPr preferRelativeResize="0"/>
          <p:nvPr/>
        </p:nvPicPr>
        <p:blipFill>
          <a:blip r:embed="rId3">
            <a:alphaModFix/>
          </a:blip>
          <a:stretch>
            <a:fillRect/>
          </a:stretch>
        </p:blipFill>
        <p:spPr>
          <a:xfrm>
            <a:off x="990904" y="1371650"/>
            <a:ext cx="3581101" cy="3074298"/>
          </a:xfrm>
          <a:prstGeom prst="rect">
            <a:avLst/>
          </a:prstGeom>
          <a:noFill/>
          <a:ln>
            <a:noFill/>
          </a:ln>
        </p:spPr>
      </p:pic>
      <p:pic>
        <p:nvPicPr>
          <p:cNvPr id="125" name="Google Shape;125;p23"/>
          <p:cNvPicPr preferRelativeResize="0"/>
          <p:nvPr/>
        </p:nvPicPr>
        <p:blipFill>
          <a:blip r:embed="rId4">
            <a:alphaModFix/>
          </a:blip>
          <a:stretch>
            <a:fillRect/>
          </a:stretch>
        </p:blipFill>
        <p:spPr>
          <a:xfrm>
            <a:off x="4738760" y="1371650"/>
            <a:ext cx="3031337" cy="3074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have used our on data to test the code. It works well with 2,3,4 images but does not perform very well with higher number of images.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Given some images of a document and we have to combine them to </a:t>
            </a:r>
            <a:r>
              <a:rPr lang="en-GB"/>
              <a:t>make</a:t>
            </a:r>
            <a:r>
              <a:rPr lang="en-GB"/>
              <a:t> full, readable document.</a:t>
            </a:r>
            <a:endParaRPr/>
          </a:p>
        </p:txBody>
      </p:sp>
      <p:pic>
        <p:nvPicPr>
          <p:cNvPr id="62" name="Google Shape;62;p14"/>
          <p:cNvPicPr preferRelativeResize="0"/>
          <p:nvPr/>
        </p:nvPicPr>
        <p:blipFill>
          <a:blip r:embed="rId3">
            <a:alphaModFix/>
          </a:blip>
          <a:stretch>
            <a:fillRect/>
          </a:stretch>
        </p:blipFill>
        <p:spPr>
          <a:xfrm>
            <a:off x="944500" y="2204200"/>
            <a:ext cx="1584450" cy="2477524"/>
          </a:xfrm>
          <a:prstGeom prst="rect">
            <a:avLst/>
          </a:prstGeom>
          <a:noFill/>
          <a:ln>
            <a:noFill/>
          </a:ln>
        </p:spPr>
      </p:pic>
      <p:pic>
        <p:nvPicPr>
          <p:cNvPr id="63" name="Google Shape;63;p14"/>
          <p:cNvPicPr preferRelativeResize="0"/>
          <p:nvPr/>
        </p:nvPicPr>
        <p:blipFill>
          <a:blip r:embed="rId4">
            <a:alphaModFix/>
          </a:blip>
          <a:stretch>
            <a:fillRect/>
          </a:stretch>
        </p:blipFill>
        <p:spPr>
          <a:xfrm>
            <a:off x="3235238" y="2204200"/>
            <a:ext cx="1465439" cy="2477526"/>
          </a:xfrm>
          <a:prstGeom prst="rect">
            <a:avLst/>
          </a:prstGeom>
          <a:noFill/>
          <a:ln>
            <a:noFill/>
          </a:ln>
        </p:spPr>
      </p:pic>
      <p:sp>
        <p:nvSpPr>
          <p:cNvPr id="64" name="Google Shape;64;p14"/>
          <p:cNvSpPr/>
          <p:nvPr/>
        </p:nvSpPr>
        <p:spPr>
          <a:xfrm>
            <a:off x="2665500" y="2901050"/>
            <a:ext cx="433200" cy="5727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4862675" y="2937200"/>
            <a:ext cx="529500" cy="500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6" name="Google Shape;66;p14"/>
          <p:cNvPicPr preferRelativeResize="0"/>
          <p:nvPr/>
        </p:nvPicPr>
        <p:blipFill>
          <a:blip r:embed="rId5">
            <a:alphaModFix/>
          </a:blip>
          <a:stretch>
            <a:fillRect/>
          </a:stretch>
        </p:blipFill>
        <p:spPr>
          <a:xfrm>
            <a:off x="5630650" y="2204200"/>
            <a:ext cx="2568618" cy="2477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Approach:</a:t>
            </a:r>
            <a:endParaRPr/>
          </a:p>
        </p:txBody>
      </p:sp>
      <p:sp>
        <p:nvSpPr>
          <p:cNvPr id="72" name="Google Shape;72;p15"/>
          <p:cNvSpPr txBox="1"/>
          <p:nvPr>
            <p:ph idx="1" type="body"/>
          </p:nvPr>
        </p:nvSpPr>
        <p:spPr>
          <a:xfrm>
            <a:off x="311700" y="1152475"/>
            <a:ext cx="8520600" cy="385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a:t>
            </a:r>
            <a:r>
              <a:rPr lang="en-GB"/>
              <a:t>he images are passed into an images stitching pipeline which extracts and matches the features in the images, and warps the images together.</a:t>
            </a:r>
            <a:endParaRPr/>
          </a:p>
          <a:p>
            <a:pPr indent="0" lvl="0" marL="0" rtl="0" algn="l">
              <a:spcBef>
                <a:spcPts val="1200"/>
              </a:spcBef>
              <a:spcAft>
                <a:spcPts val="0"/>
              </a:spcAft>
              <a:buNone/>
            </a:pPr>
            <a:r>
              <a:rPr lang="en-GB"/>
              <a:t>The main steps of converting the piecewise images of a document into full image is as follows:</a:t>
            </a:r>
            <a:endParaRPr/>
          </a:p>
          <a:p>
            <a:pPr indent="0" lvl="0" marL="0" rtl="0" algn="l">
              <a:spcBef>
                <a:spcPts val="1200"/>
              </a:spcBef>
              <a:spcAft>
                <a:spcPts val="0"/>
              </a:spcAft>
              <a:buNone/>
            </a:pPr>
            <a:r>
              <a:rPr lang="en-GB"/>
              <a:t>Input: n ordered images</a:t>
            </a:r>
            <a:endParaRPr/>
          </a:p>
          <a:p>
            <a:pPr indent="0" lvl="0" marL="0" rtl="0" algn="l">
              <a:spcBef>
                <a:spcPts val="1200"/>
              </a:spcBef>
              <a:spcAft>
                <a:spcPts val="0"/>
              </a:spcAft>
              <a:buNone/>
            </a:pPr>
            <a:r>
              <a:rPr lang="en-GB"/>
              <a:t>• Extract ORB features from all n images </a:t>
            </a:r>
            <a:endParaRPr/>
          </a:p>
          <a:p>
            <a:pPr indent="0" lvl="0" marL="0" rtl="0" algn="l">
              <a:spcBef>
                <a:spcPts val="1200"/>
              </a:spcBef>
              <a:spcAft>
                <a:spcPts val="0"/>
              </a:spcAft>
              <a:buNone/>
            </a:pPr>
            <a:r>
              <a:rPr lang="en-GB"/>
              <a:t>• Match the features between each pair of images and estimate pairwise  Homography matrices using RANSAC.</a:t>
            </a:r>
            <a:endParaRPr/>
          </a:p>
          <a:p>
            <a:pPr indent="0" lvl="0" marL="0" rtl="0" algn="l">
              <a:spcBef>
                <a:spcPts val="1200"/>
              </a:spcBef>
              <a:spcAft>
                <a:spcPts val="0"/>
              </a:spcAft>
              <a:buNone/>
            </a:pPr>
            <a:r>
              <a:rPr lang="en-GB"/>
              <a:t>• Find geometrically consistent Homography for each image. </a:t>
            </a:r>
            <a:endParaRPr/>
          </a:p>
          <a:p>
            <a:pPr indent="0" lvl="0" marL="0" rtl="0" algn="l">
              <a:spcBef>
                <a:spcPts val="1200"/>
              </a:spcBef>
              <a:spcAft>
                <a:spcPts val="1200"/>
              </a:spcAft>
              <a:buNone/>
            </a:pPr>
            <a:r>
              <a:rPr lang="en-GB"/>
              <a:t>• Warp each image.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Constraints: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Images should be taken from  the same view point.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Images should have some  overlapping area.</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Images should be ordered.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Extracting features using ORB(Oriented FAST and Rotated BRIEF)</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418775"/>
            <a:ext cx="8520600" cy="33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ORB detector (Oriented FAST and Rotated BRIEF) was used to detect the features in each of the images.</a:t>
            </a:r>
            <a:endParaRPr/>
          </a:p>
          <a:p>
            <a:pPr indent="0" lvl="0" marL="0" rtl="0" algn="l">
              <a:spcBef>
                <a:spcPts val="1200"/>
              </a:spcBef>
              <a:spcAft>
                <a:spcPts val="0"/>
              </a:spcAft>
              <a:buNone/>
            </a:pPr>
            <a:r>
              <a:rPr lang="en-GB"/>
              <a:t>Alternative to SIFT and SURF.</a:t>
            </a:r>
            <a:endParaRPr/>
          </a:p>
          <a:p>
            <a:pPr indent="0" lvl="0" marL="0" rtl="0" algn="l">
              <a:spcBef>
                <a:spcPts val="1200"/>
              </a:spcBef>
              <a:spcAft>
                <a:spcPts val="0"/>
              </a:spcAft>
              <a:buNone/>
            </a:pPr>
            <a:r>
              <a:rPr lang="en-GB"/>
              <a:t>Its an automatic feature detector algorithm.It is resembles to the control points (manual method of feature detection in MATLAB).</a:t>
            </a:r>
            <a:endParaRPr/>
          </a:p>
          <a:p>
            <a:pPr indent="0" lvl="0" marL="0" rtl="0" algn="l">
              <a:spcBef>
                <a:spcPts val="1200"/>
              </a:spcBef>
              <a:spcAft>
                <a:spcPts val="1200"/>
              </a:spcAft>
              <a:buNone/>
            </a:pPr>
            <a:r>
              <a:rPr lang="en-GB"/>
              <a:t>ORB is rotation invariant scale invariant ,thus it is better than Harris Corner Detection Method.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Matching Features:</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a particular feature in image A, we can find its nearest and second nearest neighbor in image B. If its nearest neighbor is much closer than its second nearest neighbor, then the feature in image A and its nearest neighbor in image B is a good match.</a:t>
            </a:r>
            <a:endParaRPr/>
          </a:p>
          <a:p>
            <a:pPr indent="0" lvl="0" marL="0" rtl="0" algn="l">
              <a:spcBef>
                <a:spcPts val="1200"/>
              </a:spcBef>
              <a:spcAft>
                <a:spcPts val="1200"/>
              </a:spcAft>
              <a:buNone/>
            </a:pPr>
            <a:r>
              <a:rPr lang="en-GB"/>
              <a:t>In this way, we can get all pairs of matched features between each pair of two images.(We have used Brute Force Descriptor Matching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Calculating Homography Matrix</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Homography is a projective transformation that maps the points in one image to the corresponding point in the another image.</a:t>
            </a:r>
            <a:endParaRPr/>
          </a:p>
          <a:p>
            <a:pPr indent="0" lvl="0" marL="0" rtl="0" algn="l">
              <a:spcBef>
                <a:spcPts val="1200"/>
              </a:spcBef>
              <a:spcAft>
                <a:spcPts val="0"/>
              </a:spcAft>
              <a:buNone/>
            </a:pPr>
            <a:r>
              <a:rPr lang="en-GB"/>
              <a:t>It is 3X3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Here H is homography matrix  and </a:t>
            </a:r>
            <a:r>
              <a:rPr i="1" lang="en-GB"/>
              <a:t>x</a:t>
            </a:r>
            <a:r>
              <a:rPr baseline="-25000" i="1" lang="en-GB"/>
              <a:t>A</a:t>
            </a:r>
            <a:r>
              <a:rPr i="1" lang="en-GB"/>
              <a:t> </a:t>
            </a:r>
            <a:r>
              <a:rPr lang="en-GB"/>
              <a:t>and </a:t>
            </a:r>
            <a:r>
              <a:rPr i="1" lang="en-GB"/>
              <a:t>y</a:t>
            </a:r>
            <a:r>
              <a:rPr baseline="-25000" lang="en-GB"/>
              <a:t>A</a:t>
            </a:r>
            <a:r>
              <a:rPr lang="en-GB"/>
              <a:t> are coordinates of destination image and </a:t>
            </a:r>
            <a:r>
              <a:rPr i="1" lang="en-GB"/>
              <a:t>x</a:t>
            </a:r>
            <a:r>
              <a:rPr baseline="-25000" i="1" lang="en-GB"/>
              <a:t>B </a:t>
            </a:r>
            <a:r>
              <a:rPr lang="en-GB"/>
              <a:t> and </a:t>
            </a:r>
            <a:r>
              <a:rPr i="1" lang="en-GB"/>
              <a:t>y</a:t>
            </a:r>
            <a:r>
              <a:rPr baseline="-25000" lang="en-GB"/>
              <a:t>B</a:t>
            </a:r>
            <a:r>
              <a:rPr lang="en-GB"/>
              <a:t> are coordinates of reference image.</a:t>
            </a:r>
            <a:endParaRPr/>
          </a:p>
        </p:txBody>
      </p:sp>
      <p:pic>
        <p:nvPicPr>
          <p:cNvPr id="97" name="Google Shape;97;p19"/>
          <p:cNvPicPr preferRelativeResize="0"/>
          <p:nvPr/>
        </p:nvPicPr>
        <p:blipFill rotWithShape="1">
          <a:blip r:embed="rId3">
            <a:alphaModFix/>
          </a:blip>
          <a:srcRect b="24324" l="29788" r="33954" t="40118"/>
          <a:stretch/>
        </p:blipFill>
        <p:spPr>
          <a:xfrm>
            <a:off x="3476650" y="2161738"/>
            <a:ext cx="1337899" cy="820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Calculating Homography Matrix</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For calculating homography matrix ,we require at least four pair of points.</a:t>
            </a:r>
            <a:endParaRPr/>
          </a:p>
          <a:p>
            <a:pPr indent="0" lvl="0" marL="0" rtl="0" algn="just">
              <a:spcBef>
                <a:spcPts val="1200"/>
              </a:spcBef>
              <a:spcAft>
                <a:spcPts val="0"/>
              </a:spcAft>
              <a:buNone/>
            </a:pPr>
            <a:r>
              <a:rPr lang="en-GB"/>
              <a:t>The RANSAC (Random Sample Consensus) algorithm is used to compute homography matrix.</a:t>
            </a:r>
            <a:endParaRPr/>
          </a:p>
          <a:p>
            <a:pPr indent="0" lvl="0" marL="0" rtl="0" algn="just">
              <a:spcBef>
                <a:spcPts val="1200"/>
              </a:spcBef>
              <a:spcAft>
                <a:spcPts val="0"/>
              </a:spcAft>
              <a:buNone/>
            </a:pPr>
            <a:r>
              <a:rPr lang="en-GB"/>
              <a:t>RANSAC is a probabilistic model that predicts whether a pair is inlier or outlier.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Wrapping</a:t>
            </a:r>
            <a:r>
              <a:rPr lang="en-GB"/>
              <a:t> Images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After calculating the homography transformation matrix ,we need to warp the destination image according to the reference image.</a:t>
            </a:r>
            <a:endParaRPr/>
          </a:p>
          <a:p>
            <a:pPr indent="0" lvl="0" marL="0" rtl="0" algn="l">
              <a:spcBef>
                <a:spcPts val="1200"/>
              </a:spcBef>
              <a:spcAft>
                <a:spcPts val="0"/>
              </a:spcAft>
              <a:buNone/>
            </a:pPr>
            <a:r>
              <a:rPr lang="en-GB"/>
              <a:t>By warping we mean apply transformation .</a:t>
            </a:r>
            <a:endParaRPr/>
          </a:p>
          <a:p>
            <a:pPr indent="0" lvl="0" marL="0" rtl="0" algn="l">
              <a:spcBef>
                <a:spcPts val="1200"/>
              </a:spcBef>
              <a:spcAft>
                <a:spcPts val="0"/>
              </a:spcAft>
              <a:buNone/>
            </a:pPr>
            <a:r>
              <a:rPr lang="en-GB"/>
              <a:t>There are two ways methods to warp an image:</a:t>
            </a:r>
            <a:endParaRPr/>
          </a:p>
          <a:p>
            <a:pPr indent="0" lvl="0" marL="0" rtl="0" algn="l">
              <a:spcBef>
                <a:spcPts val="1200"/>
              </a:spcBef>
              <a:spcAft>
                <a:spcPts val="0"/>
              </a:spcAft>
              <a:buNone/>
            </a:pPr>
            <a:r>
              <a:rPr lang="en-GB"/>
              <a:t>Forward Warping</a:t>
            </a:r>
            <a:endParaRPr/>
          </a:p>
          <a:p>
            <a:pPr indent="0" lvl="0" marL="0" rtl="0" algn="l">
              <a:spcBef>
                <a:spcPts val="1200"/>
              </a:spcBef>
              <a:spcAft>
                <a:spcPts val="1200"/>
              </a:spcAft>
              <a:buNone/>
            </a:pPr>
            <a:r>
              <a:rPr lang="en-GB"/>
              <a:t>Backward Warping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