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3" d="100"/>
          <a:sy n="143" d="100"/>
        </p:scale>
        <p:origin x="2304" y="1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7-1 Final Project</a:t>
            </a:r>
            <a:br>
              <a:rPr lang="en-US" dirty="0"/>
            </a:br>
            <a:r>
              <a:rPr dirty="0"/>
              <a:t>SNHU Travel Project</a:t>
            </a:r>
          </a:p>
        </p:txBody>
      </p:sp>
      <p:sp>
        <p:nvSpPr>
          <p:cNvPr id="3" name="Content Placeholder 2"/>
          <p:cNvSpPr>
            <a:spLocks noGrp="1"/>
          </p:cNvSpPr>
          <p:nvPr>
            <p:ph idx="1"/>
          </p:nvPr>
        </p:nvSpPr>
        <p:spPr/>
        <p:txBody>
          <a:bodyPr/>
          <a:lstStyle/>
          <a:p>
            <a:r>
              <a:rPr dirty="0"/>
              <a:t>Lessons Learned and Team Growth</a:t>
            </a:r>
          </a:p>
          <a:p>
            <a:endParaRPr dirty="0"/>
          </a:p>
          <a:p>
            <a:r>
              <a:rPr dirty="0"/>
              <a:t>Name: Taaquan </a:t>
            </a:r>
            <a:r>
              <a:rPr lang="en-US" dirty="0"/>
              <a:t>Smith</a:t>
            </a:r>
            <a:endParaRPr dirty="0"/>
          </a:p>
          <a:p>
            <a:r>
              <a:rPr dirty="0"/>
              <a:t>Course: CS 250 – Software Development Lifecycle</a:t>
            </a:r>
          </a:p>
          <a:p>
            <a:r>
              <a:rPr dirty="0"/>
              <a:t>Date: </a:t>
            </a:r>
            <a:r>
              <a:rPr lang="en-US" dirty="0"/>
              <a:t>10/19/2025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Roles and Their Importance</a:t>
            </a:r>
            <a:endParaRPr dirty="0"/>
          </a:p>
        </p:txBody>
      </p:sp>
      <p:sp>
        <p:nvSpPr>
          <p:cNvPr id="3" name="Content Placeholder 2"/>
          <p:cNvSpPr>
            <a:spLocks noGrp="1"/>
          </p:cNvSpPr>
          <p:nvPr>
            <p:ph idx="1"/>
          </p:nvPr>
        </p:nvSpPr>
        <p:spPr/>
        <p:txBody>
          <a:bodyPr>
            <a:normAutofit fontScale="77500" lnSpcReduction="20000"/>
          </a:bodyPr>
          <a:lstStyle/>
          <a:p>
            <a:r>
              <a:rPr lang="en-US" b="1" dirty="0"/>
              <a:t>Product Owner:</a:t>
            </a:r>
            <a:r>
              <a:rPr lang="en-US" dirty="0"/>
              <a:t> Defines product vision, prioritizes backlog, and represents customer needs.</a:t>
            </a:r>
            <a:br>
              <a:rPr lang="en-US" dirty="0"/>
            </a:br>
            <a:r>
              <a:rPr lang="en-US" b="1" dirty="0"/>
              <a:t>Scrum Master:</a:t>
            </a:r>
            <a:r>
              <a:rPr lang="en-US" dirty="0"/>
              <a:t> Facilitates the Scrum process, removes obstacles, and ensures team collaboration.</a:t>
            </a:r>
            <a:br>
              <a:rPr lang="en-US" dirty="0"/>
            </a:br>
            <a:r>
              <a:rPr lang="en-US" b="1" dirty="0"/>
              <a:t>Development Team:</a:t>
            </a:r>
            <a:r>
              <a:rPr lang="en-US" dirty="0"/>
              <a:t> Builds, tests, and delivers functional product increments in each sprint.</a:t>
            </a:r>
          </a:p>
          <a:p>
            <a:pPr marL="0" indent="0">
              <a:buNone/>
            </a:pPr>
            <a:br>
              <a:rPr lang="en-US" dirty="0"/>
            </a:br>
            <a:r>
              <a:rPr lang="en-US" dirty="0"/>
              <a:t>Each role plays a vital part in the Scrum framework. The Product Owner focuses on customer value, the Scrum Master ensures the process runs smoothly, and the Development Team delivers the product incrementally. In the SNHU Travel project, these roles worked together to create features like vacation filters and destination recommendations efficiently.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Agile Phases in the Software Development Life Cycle (SDLC)</a:t>
            </a:r>
            <a:endParaRPr dirty="0"/>
          </a:p>
        </p:txBody>
      </p:sp>
      <p:sp>
        <p:nvSpPr>
          <p:cNvPr id="3" name="Content Placeholder 2"/>
          <p:cNvSpPr>
            <a:spLocks noGrp="1"/>
          </p:cNvSpPr>
          <p:nvPr>
            <p:ph idx="1"/>
          </p:nvPr>
        </p:nvSpPr>
        <p:spPr/>
        <p:txBody>
          <a:bodyPr>
            <a:normAutofit fontScale="62500" lnSpcReduction="20000"/>
          </a:bodyPr>
          <a:lstStyle/>
          <a:p>
            <a:r>
              <a:rPr lang="en-US" b="1" dirty="0"/>
              <a:t>1. Planning and Requirements:</a:t>
            </a:r>
            <a:r>
              <a:rPr lang="en-US" dirty="0"/>
              <a:t> Product Owner defines the backlog and priorities.</a:t>
            </a:r>
            <a:br>
              <a:rPr lang="en-US" dirty="0"/>
            </a:br>
            <a:r>
              <a:rPr lang="en-US" b="1" dirty="0"/>
              <a:t>2. Design:</a:t>
            </a:r>
            <a:r>
              <a:rPr lang="en-US" dirty="0"/>
              <a:t> Team plans sprint goals and architecture for small increments.</a:t>
            </a:r>
            <a:br>
              <a:rPr lang="en-US" dirty="0"/>
            </a:br>
            <a:r>
              <a:rPr lang="en-US" b="1" dirty="0"/>
              <a:t>3. Development:</a:t>
            </a:r>
            <a:r>
              <a:rPr lang="en-US" dirty="0"/>
              <a:t> Team codes and builds features in short iterations.</a:t>
            </a:r>
            <a:br>
              <a:rPr lang="en-US" dirty="0"/>
            </a:br>
            <a:r>
              <a:rPr lang="en-US" b="1" dirty="0"/>
              <a:t>4. Testing:</a:t>
            </a:r>
            <a:r>
              <a:rPr lang="en-US" dirty="0"/>
              <a:t> Continuous integration and testing ensure working software each sprint.</a:t>
            </a:r>
            <a:br>
              <a:rPr lang="en-US" dirty="0"/>
            </a:br>
            <a:r>
              <a:rPr lang="en-US" b="1" dirty="0"/>
              <a:t>5. Deployment and Review:</a:t>
            </a:r>
            <a:r>
              <a:rPr lang="en-US" dirty="0"/>
              <a:t> Completed increments are shown to stakeholders for feedback.</a:t>
            </a:r>
            <a:br>
              <a:rPr lang="en-US" dirty="0"/>
            </a:br>
            <a:r>
              <a:rPr lang="en-US" b="1" dirty="0"/>
              <a:t>6. Maintenance:</a:t>
            </a:r>
            <a:r>
              <a:rPr lang="en-US" dirty="0"/>
              <a:t> Ongoing updates and improvements are made after deployment.</a:t>
            </a:r>
          </a:p>
          <a:p>
            <a:pPr marL="0" indent="0">
              <a:buNone/>
            </a:pPr>
            <a:br>
              <a:rPr lang="en-US" dirty="0"/>
            </a:br>
            <a:r>
              <a:rPr lang="en-US" dirty="0"/>
              <a:t>In Agile, these phases overlap and repeat in short cycles. Each sprint delivers working software and stakeholder feedback, allowing flexibility and quick adaptation to change. This approach helped our SNHU Travel team pivot quickly when the client shifted focus to wellness travel.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vs. Agile Comparison</a:t>
            </a:r>
            <a:endParaRPr dirty="0"/>
          </a:p>
        </p:txBody>
      </p:sp>
      <p:graphicFrame>
        <p:nvGraphicFramePr>
          <p:cNvPr id="5" name="Content Placeholder 4">
            <a:extLst>
              <a:ext uri="{FF2B5EF4-FFF2-40B4-BE49-F238E27FC236}">
                <a16:creationId xmlns:a16="http://schemas.microsoft.com/office/drawing/2014/main" id="{648683C1-D593-F661-AFBA-492147E7ED6A}"/>
              </a:ext>
            </a:extLst>
          </p:cNvPr>
          <p:cNvGraphicFramePr>
            <a:graphicFrameLocks noGrp="1"/>
          </p:cNvGraphicFramePr>
          <p:nvPr>
            <p:ph idx="1"/>
          </p:nvPr>
        </p:nvGraphicFramePr>
        <p:xfrm>
          <a:off x="457200" y="2217261"/>
          <a:ext cx="8229600" cy="3291840"/>
        </p:xfrm>
        <a:graphic>
          <a:graphicData uri="http://schemas.openxmlformats.org/drawingml/2006/table">
            <a:tbl>
              <a:tblPr/>
              <a:tblGrid>
                <a:gridCol w="2743200">
                  <a:extLst>
                    <a:ext uri="{9D8B030D-6E8A-4147-A177-3AD203B41FA5}">
                      <a16:colId xmlns:a16="http://schemas.microsoft.com/office/drawing/2014/main" val="570855005"/>
                    </a:ext>
                  </a:extLst>
                </a:gridCol>
                <a:gridCol w="2743200">
                  <a:extLst>
                    <a:ext uri="{9D8B030D-6E8A-4147-A177-3AD203B41FA5}">
                      <a16:colId xmlns:a16="http://schemas.microsoft.com/office/drawing/2014/main" val="1319668386"/>
                    </a:ext>
                  </a:extLst>
                </a:gridCol>
                <a:gridCol w="2743200">
                  <a:extLst>
                    <a:ext uri="{9D8B030D-6E8A-4147-A177-3AD203B41FA5}">
                      <a16:colId xmlns:a16="http://schemas.microsoft.com/office/drawing/2014/main" val="129156820"/>
                    </a:ext>
                  </a:extLst>
                </a:gridCol>
              </a:tblGrid>
              <a:tr h="0">
                <a:tc>
                  <a:txBody>
                    <a:bodyPr/>
                    <a:lstStyle/>
                    <a:p>
                      <a:pPr>
                        <a:buNone/>
                      </a:pPr>
                      <a:r>
                        <a:rPr lang="en-US" b="1"/>
                        <a:t>Aspect</a:t>
                      </a:r>
                      <a:endParaRPr lang="en-US"/>
                    </a:p>
                  </a:txBody>
                  <a:tcPr anchor="ctr">
                    <a:lnL>
                      <a:noFill/>
                    </a:lnL>
                    <a:lnR>
                      <a:noFill/>
                    </a:lnR>
                    <a:lnT>
                      <a:noFill/>
                    </a:lnT>
                    <a:lnB>
                      <a:noFill/>
                    </a:lnB>
                    <a:noFill/>
                  </a:tcPr>
                </a:tc>
                <a:tc>
                  <a:txBody>
                    <a:bodyPr/>
                    <a:lstStyle/>
                    <a:p>
                      <a:pPr>
                        <a:buNone/>
                      </a:pPr>
                      <a:r>
                        <a:rPr lang="en-US" b="1"/>
                        <a:t>Waterfall</a:t>
                      </a:r>
                      <a:endParaRPr lang="en-US"/>
                    </a:p>
                  </a:txBody>
                  <a:tcPr anchor="ctr">
                    <a:lnL>
                      <a:noFill/>
                    </a:lnL>
                    <a:lnR>
                      <a:noFill/>
                    </a:lnR>
                    <a:lnT>
                      <a:noFill/>
                    </a:lnT>
                    <a:lnB>
                      <a:noFill/>
                    </a:lnB>
                    <a:noFill/>
                  </a:tcPr>
                </a:tc>
                <a:tc>
                  <a:txBody>
                    <a:bodyPr/>
                    <a:lstStyle/>
                    <a:p>
                      <a:pPr>
                        <a:buNone/>
                      </a:pPr>
                      <a:r>
                        <a:rPr lang="en-US" b="1"/>
                        <a:t>Agile (Scrum)</a:t>
                      </a:r>
                      <a:endParaRPr lang="en-US"/>
                    </a:p>
                  </a:txBody>
                  <a:tcPr anchor="ctr">
                    <a:lnL>
                      <a:noFill/>
                    </a:lnL>
                    <a:lnR>
                      <a:noFill/>
                    </a:lnR>
                    <a:lnT>
                      <a:noFill/>
                    </a:lnT>
                    <a:lnB>
                      <a:noFill/>
                    </a:lnB>
                    <a:noFill/>
                  </a:tcPr>
                </a:tc>
                <a:extLst>
                  <a:ext uri="{0D108BD9-81ED-4DB2-BD59-A6C34878D82A}">
                    <a16:rowId xmlns:a16="http://schemas.microsoft.com/office/drawing/2014/main" val="3147262794"/>
                  </a:ext>
                </a:extLst>
              </a:tr>
              <a:tr h="0">
                <a:tc>
                  <a:txBody>
                    <a:bodyPr/>
                    <a:lstStyle/>
                    <a:p>
                      <a:pPr>
                        <a:buNone/>
                      </a:pPr>
                      <a:r>
                        <a:rPr lang="en-US"/>
                        <a:t>Flexibility</a:t>
                      </a:r>
                    </a:p>
                  </a:txBody>
                  <a:tcPr anchor="ctr">
                    <a:lnL>
                      <a:noFill/>
                    </a:lnL>
                    <a:lnR>
                      <a:noFill/>
                    </a:lnR>
                    <a:lnT>
                      <a:noFill/>
                    </a:lnT>
                    <a:lnB>
                      <a:noFill/>
                    </a:lnB>
                    <a:noFill/>
                  </a:tcPr>
                </a:tc>
                <a:tc>
                  <a:txBody>
                    <a:bodyPr/>
                    <a:lstStyle/>
                    <a:p>
                      <a:pPr>
                        <a:buNone/>
                      </a:pPr>
                      <a:r>
                        <a:rPr lang="en-US"/>
                        <a:t>Limited; sequential steps</a:t>
                      </a:r>
                    </a:p>
                  </a:txBody>
                  <a:tcPr anchor="ctr">
                    <a:lnL>
                      <a:noFill/>
                    </a:lnL>
                    <a:lnR>
                      <a:noFill/>
                    </a:lnR>
                    <a:lnT>
                      <a:noFill/>
                    </a:lnT>
                    <a:lnB>
                      <a:noFill/>
                    </a:lnB>
                    <a:noFill/>
                  </a:tcPr>
                </a:tc>
                <a:tc>
                  <a:txBody>
                    <a:bodyPr/>
                    <a:lstStyle/>
                    <a:p>
                      <a:pPr>
                        <a:buNone/>
                      </a:pPr>
                      <a:r>
                        <a:rPr lang="en-US"/>
                        <a:t>High; iterative and adaptive</a:t>
                      </a:r>
                    </a:p>
                  </a:txBody>
                  <a:tcPr anchor="ctr">
                    <a:lnL>
                      <a:noFill/>
                    </a:lnL>
                    <a:lnR>
                      <a:noFill/>
                    </a:lnR>
                    <a:lnT>
                      <a:noFill/>
                    </a:lnT>
                    <a:lnB>
                      <a:noFill/>
                    </a:lnB>
                    <a:noFill/>
                  </a:tcPr>
                </a:tc>
                <a:extLst>
                  <a:ext uri="{0D108BD9-81ED-4DB2-BD59-A6C34878D82A}">
                    <a16:rowId xmlns:a16="http://schemas.microsoft.com/office/drawing/2014/main" val="1716270797"/>
                  </a:ext>
                </a:extLst>
              </a:tr>
              <a:tr h="0">
                <a:tc>
                  <a:txBody>
                    <a:bodyPr/>
                    <a:lstStyle/>
                    <a:p>
                      <a:pPr>
                        <a:buNone/>
                      </a:pPr>
                      <a:r>
                        <a:rPr lang="en-US"/>
                        <a:t>Delivery</a:t>
                      </a:r>
                    </a:p>
                  </a:txBody>
                  <a:tcPr anchor="ctr">
                    <a:lnL>
                      <a:noFill/>
                    </a:lnL>
                    <a:lnR>
                      <a:noFill/>
                    </a:lnR>
                    <a:lnT>
                      <a:noFill/>
                    </a:lnT>
                    <a:lnB>
                      <a:noFill/>
                    </a:lnB>
                    <a:noFill/>
                  </a:tcPr>
                </a:tc>
                <a:tc>
                  <a:txBody>
                    <a:bodyPr/>
                    <a:lstStyle/>
                    <a:p>
                      <a:pPr>
                        <a:buNone/>
                      </a:pPr>
                      <a:r>
                        <a:rPr lang="en-US"/>
                        <a:t>Product delivered at end</a:t>
                      </a:r>
                    </a:p>
                  </a:txBody>
                  <a:tcPr anchor="ctr">
                    <a:lnL>
                      <a:noFill/>
                    </a:lnL>
                    <a:lnR>
                      <a:noFill/>
                    </a:lnR>
                    <a:lnT>
                      <a:noFill/>
                    </a:lnT>
                    <a:lnB>
                      <a:noFill/>
                    </a:lnB>
                    <a:noFill/>
                  </a:tcPr>
                </a:tc>
                <a:tc>
                  <a:txBody>
                    <a:bodyPr/>
                    <a:lstStyle/>
                    <a:p>
                      <a:pPr>
                        <a:buNone/>
                      </a:pPr>
                      <a:r>
                        <a:rPr lang="en-US"/>
                        <a:t>Product delivered incrementally</a:t>
                      </a:r>
                    </a:p>
                  </a:txBody>
                  <a:tcPr anchor="ctr">
                    <a:lnL>
                      <a:noFill/>
                    </a:lnL>
                    <a:lnR>
                      <a:noFill/>
                    </a:lnR>
                    <a:lnT>
                      <a:noFill/>
                    </a:lnT>
                    <a:lnB>
                      <a:noFill/>
                    </a:lnB>
                    <a:noFill/>
                  </a:tcPr>
                </a:tc>
                <a:extLst>
                  <a:ext uri="{0D108BD9-81ED-4DB2-BD59-A6C34878D82A}">
                    <a16:rowId xmlns:a16="http://schemas.microsoft.com/office/drawing/2014/main" val="3236239649"/>
                  </a:ext>
                </a:extLst>
              </a:tr>
              <a:tr h="0">
                <a:tc>
                  <a:txBody>
                    <a:bodyPr/>
                    <a:lstStyle/>
                    <a:p>
                      <a:pPr>
                        <a:buNone/>
                      </a:pPr>
                      <a:r>
                        <a:rPr lang="en-US"/>
                        <a:t>Feedback</a:t>
                      </a:r>
                    </a:p>
                  </a:txBody>
                  <a:tcPr anchor="ctr">
                    <a:lnL>
                      <a:noFill/>
                    </a:lnL>
                    <a:lnR>
                      <a:noFill/>
                    </a:lnR>
                    <a:lnT>
                      <a:noFill/>
                    </a:lnT>
                    <a:lnB>
                      <a:noFill/>
                    </a:lnB>
                    <a:noFill/>
                  </a:tcPr>
                </a:tc>
                <a:tc>
                  <a:txBody>
                    <a:bodyPr/>
                    <a:lstStyle/>
                    <a:p>
                      <a:pPr>
                        <a:buNone/>
                      </a:pPr>
                      <a:r>
                        <a:rPr lang="en-US"/>
                        <a:t>After full development</a:t>
                      </a:r>
                    </a:p>
                  </a:txBody>
                  <a:tcPr anchor="ctr">
                    <a:lnL>
                      <a:noFill/>
                    </a:lnL>
                    <a:lnR>
                      <a:noFill/>
                    </a:lnR>
                    <a:lnT>
                      <a:noFill/>
                    </a:lnT>
                    <a:lnB>
                      <a:noFill/>
                    </a:lnB>
                    <a:noFill/>
                  </a:tcPr>
                </a:tc>
                <a:tc>
                  <a:txBody>
                    <a:bodyPr/>
                    <a:lstStyle/>
                    <a:p>
                      <a:pPr>
                        <a:buNone/>
                      </a:pPr>
                      <a:r>
                        <a:rPr lang="en-US"/>
                        <a:t>Continuous during each sprint</a:t>
                      </a:r>
                    </a:p>
                  </a:txBody>
                  <a:tcPr anchor="ctr">
                    <a:lnL>
                      <a:noFill/>
                    </a:lnL>
                    <a:lnR>
                      <a:noFill/>
                    </a:lnR>
                    <a:lnT>
                      <a:noFill/>
                    </a:lnT>
                    <a:lnB>
                      <a:noFill/>
                    </a:lnB>
                    <a:noFill/>
                  </a:tcPr>
                </a:tc>
                <a:extLst>
                  <a:ext uri="{0D108BD9-81ED-4DB2-BD59-A6C34878D82A}">
                    <a16:rowId xmlns:a16="http://schemas.microsoft.com/office/drawing/2014/main" val="3525833037"/>
                  </a:ext>
                </a:extLst>
              </a:tr>
              <a:tr h="0">
                <a:tc>
                  <a:txBody>
                    <a:bodyPr/>
                    <a:lstStyle/>
                    <a:p>
                      <a:pPr>
                        <a:buNone/>
                      </a:pPr>
                      <a:r>
                        <a:rPr lang="en-US"/>
                        <a:t>Risk</a:t>
                      </a:r>
                    </a:p>
                  </a:txBody>
                  <a:tcPr anchor="ctr">
                    <a:lnL>
                      <a:noFill/>
                    </a:lnL>
                    <a:lnR>
                      <a:noFill/>
                    </a:lnR>
                    <a:lnT>
                      <a:noFill/>
                    </a:lnT>
                    <a:lnB>
                      <a:noFill/>
                    </a:lnB>
                    <a:noFill/>
                  </a:tcPr>
                </a:tc>
                <a:tc>
                  <a:txBody>
                    <a:bodyPr/>
                    <a:lstStyle/>
                    <a:p>
                      <a:pPr>
                        <a:buNone/>
                      </a:pPr>
                      <a:r>
                        <a:rPr lang="en-US"/>
                        <a:t>High due to late feedback</a:t>
                      </a:r>
                    </a:p>
                  </a:txBody>
                  <a:tcPr anchor="ctr">
                    <a:lnL>
                      <a:noFill/>
                    </a:lnL>
                    <a:lnR>
                      <a:noFill/>
                    </a:lnR>
                    <a:lnT>
                      <a:noFill/>
                    </a:lnT>
                    <a:lnB>
                      <a:noFill/>
                    </a:lnB>
                    <a:noFill/>
                  </a:tcPr>
                </a:tc>
                <a:tc>
                  <a:txBody>
                    <a:bodyPr/>
                    <a:lstStyle/>
                    <a:p>
                      <a:pPr>
                        <a:buNone/>
                      </a:pPr>
                      <a:r>
                        <a:rPr lang="en-US"/>
                        <a:t>Lower through early testing</a:t>
                      </a:r>
                    </a:p>
                  </a:txBody>
                  <a:tcPr anchor="ctr">
                    <a:lnL>
                      <a:noFill/>
                    </a:lnL>
                    <a:lnR>
                      <a:noFill/>
                    </a:lnR>
                    <a:lnT>
                      <a:noFill/>
                    </a:lnT>
                    <a:lnB>
                      <a:noFill/>
                    </a:lnB>
                    <a:noFill/>
                  </a:tcPr>
                </a:tc>
                <a:extLst>
                  <a:ext uri="{0D108BD9-81ED-4DB2-BD59-A6C34878D82A}">
                    <a16:rowId xmlns:a16="http://schemas.microsoft.com/office/drawing/2014/main" val="3174678139"/>
                  </a:ext>
                </a:extLst>
              </a:tr>
              <a:tr h="0">
                <a:tc>
                  <a:txBody>
                    <a:bodyPr/>
                    <a:lstStyle/>
                    <a:p>
                      <a:pPr>
                        <a:buNone/>
                      </a:pPr>
                      <a:r>
                        <a:rPr lang="en-US"/>
                        <a:t>Documentation</a:t>
                      </a:r>
                    </a:p>
                  </a:txBody>
                  <a:tcPr anchor="ctr">
                    <a:lnL>
                      <a:noFill/>
                    </a:lnL>
                    <a:lnR>
                      <a:noFill/>
                    </a:lnR>
                    <a:lnT>
                      <a:noFill/>
                    </a:lnT>
                    <a:lnB>
                      <a:noFill/>
                    </a:lnB>
                    <a:noFill/>
                  </a:tcPr>
                </a:tc>
                <a:tc>
                  <a:txBody>
                    <a:bodyPr/>
                    <a:lstStyle/>
                    <a:p>
                      <a:pPr>
                        <a:buNone/>
                      </a:pPr>
                      <a:r>
                        <a:rPr lang="en-US"/>
                        <a:t>Detailed and rigid</a:t>
                      </a:r>
                    </a:p>
                  </a:txBody>
                  <a:tcPr anchor="ctr">
                    <a:lnL>
                      <a:noFill/>
                    </a:lnL>
                    <a:lnR>
                      <a:noFill/>
                    </a:lnR>
                    <a:lnT>
                      <a:noFill/>
                    </a:lnT>
                    <a:lnB>
                      <a:noFill/>
                    </a:lnB>
                    <a:noFill/>
                  </a:tcPr>
                </a:tc>
                <a:tc>
                  <a:txBody>
                    <a:bodyPr/>
                    <a:lstStyle/>
                    <a:p>
                      <a:pPr>
                        <a:buNone/>
                      </a:pPr>
                      <a:r>
                        <a:rPr lang="en-US" dirty="0"/>
                        <a:t>Light and adaptive</a:t>
                      </a:r>
                    </a:p>
                  </a:txBody>
                  <a:tcPr anchor="ctr">
                    <a:lnL>
                      <a:noFill/>
                    </a:lnL>
                    <a:lnR>
                      <a:noFill/>
                    </a:lnR>
                    <a:lnT>
                      <a:noFill/>
                    </a:lnT>
                    <a:lnB>
                      <a:noFill/>
                    </a:lnB>
                    <a:noFill/>
                  </a:tcPr>
                </a:tc>
                <a:extLst>
                  <a:ext uri="{0D108BD9-81ED-4DB2-BD59-A6C34878D82A}">
                    <a16:rowId xmlns:a16="http://schemas.microsoft.com/office/drawing/2014/main" val="178943155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Choosing Between Waterfall and Agile</a:t>
            </a:r>
            <a:endParaRPr dirty="0"/>
          </a:p>
        </p:txBody>
      </p:sp>
      <p:sp>
        <p:nvSpPr>
          <p:cNvPr id="3" name="Content Placeholder 2"/>
          <p:cNvSpPr>
            <a:spLocks noGrp="1"/>
          </p:cNvSpPr>
          <p:nvPr>
            <p:ph idx="1"/>
          </p:nvPr>
        </p:nvSpPr>
        <p:spPr/>
        <p:txBody>
          <a:bodyPr>
            <a:normAutofit fontScale="62500" lnSpcReduction="20000"/>
          </a:bodyPr>
          <a:lstStyle/>
          <a:p>
            <a:r>
              <a:rPr lang="en-US" b="1" dirty="0"/>
              <a:t>Use Waterfall When:</a:t>
            </a:r>
            <a:endParaRPr lang="en-US" dirty="0"/>
          </a:p>
          <a:p>
            <a:r>
              <a:rPr lang="en-US" dirty="0"/>
              <a:t>Requirements are stable and clearly defined.</a:t>
            </a:r>
          </a:p>
          <a:p>
            <a:r>
              <a:rPr lang="en-US" dirty="0"/>
              <a:t>The project is regulated or documentation-heavy.</a:t>
            </a:r>
          </a:p>
          <a:p>
            <a:r>
              <a:rPr lang="en-US" dirty="0"/>
              <a:t>Little change is expected (e.g., government or infrastructure projects).</a:t>
            </a:r>
          </a:p>
          <a:p>
            <a:r>
              <a:rPr lang="en-US" b="1" dirty="0"/>
              <a:t>Use Agile When:</a:t>
            </a:r>
            <a:endParaRPr lang="en-US" dirty="0"/>
          </a:p>
          <a:p>
            <a:r>
              <a:rPr lang="en-US" dirty="0"/>
              <a:t>Requirements are likely to change.</a:t>
            </a:r>
          </a:p>
          <a:p>
            <a:r>
              <a:rPr lang="en-US" dirty="0"/>
              <a:t>Collaboration and customer feedback are essential.</a:t>
            </a:r>
          </a:p>
          <a:p>
            <a:r>
              <a:rPr lang="en-US" dirty="0"/>
              <a:t>Early and continuous delivery adds value.</a:t>
            </a:r>
          </a:p>
          <a:p>
            <a:pPr marL="0" indent="0">
              <a:buNone/>
            </a:pPr>
            <a:br>
              <a:rPr lang="en-US" dirty="0"/>
            </a:br>
            <a:r>
              <a:rPr lang="en-US" dirty="0"/>
              <a:t>Choosing between Waterfall and Agile depends on project needs. For SNHU Travel, Agile was ideal because requirements evolved based on client feedback. For highly structured environments, Waterfall may still be appropriate. Overall, Agile better supports innovation and adaptability at </a:t>
            </a:r>
            <a:r>
              <a:rPr lang="en-US" dirty="0" err="1"/>
              <a:t>ChadaTech</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Takeaways</a:t>
            </a:r>
            <a:endParaRPr dirty="0"/>
          </a:p>
        </p:txBody>
      </p:sp>
      <p:sp>
        <p:nvSpPr>
          <p:cNvPr id="3" name="Content Placeholder 2"/>
          <p:cNvSpPr>
            <a:spLocks noGrp="1"/>
          </p:cNvSpPr>
          <p:nvPr>
            <p:ph idx="1"/>
          </p:nvPr>
        </p:nvSpPr>
        <p:spPr/>
        <p:txBody>
          <a:bodyPr>
            <a:normAutofit fontScale="70000" lnSpcReduction="20000"/>
          </a:bodyPr>
          <a:lstStyle/>
          <a:p>
            <a:r>
              <a:rPr lang="en-US" dirty="0"/>
              <a:t>Scrum improved communication, collaboration, and flexibility.</a:t>
            </a:r>
          </a:p>
          <a:p>
            <a:r>
              <a:rPr lang="en-US" dirty="0"/>
              <a:t>Iterative sprints enabled faster delivery and customer feedback.</a:t>
            </a:r>
          </a:p>
          <a:p>
            <a:r>
              <a:rPr lang="en-US" dirty="0" err="1"/>
              <a:t>ChadaTech</a:t>
            </a:r>
            <a:r>
              <a:rPr lang="en-US" dirty="0"/>
              <a:t> should expand Agile across all teams for better adaptability.</a:t>
            </a:r>
          </a:p>
          <a:p>
            <a:r>
              <a:rPr lang="en-US" dirty="0"/>
              <a:t>The SNHU Travel project proved </a:t>
            </a:r>
            <a:r>
              <a:rPr lang="en-US" dirty="0" err="1"/>
              <a:t>Agile’s</a:t>
            </a:r>
            <a:r>
              <a:rPr lang="en-US" dirty="0"/>
              <a:t> effectiveness in modern software development.</a:t>
            </a:r>
          </a:p>
          <a:p>
            <a:pPr marL="0" indent="0">
              <a:buNone/>
            </a:pPr>
            <a:br>
              <a:rPr lang="en-US" dirty="0"/>
            </a:br>
            <a:r>
              <a:rPr lang="en-US" dirty="0"/>
              <a:t>The SNHU Travel project demonstrated that Scrum enables flexibility and strong teamwork. Implementing Agile across all </a:t>
            </a:r>
            <a:r>
              <a:rPr lang="en-US" dirty="0" err="1"/>
              <a:t>ChadaTech</a:t>
            </a:r>
            <a:r>
              <a:rPr lang="en-US" dirty="0"/>
              <a:t> teams can strengthen our ability to deliver high-quality software that meets client needs quickly and effectively.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 (APA Format)</a:t>
            </a:r>
            <a:endParaRPr dirty="0"/>
          </a:p>
        </p:txBody>
      </p:sp>
      <p:sp>
        <p:nvSpPr>
          <p:cNvPr id="3" name="Content Placeholder 2"/>
          <p:cNvSpPr>
            <a:spLocks noGrp="1"/>
          </p:cNvSpPr>
          <p:nvPr>
            <p:ph idx="1"/>
          </p:nvPr>
        </p:nvSpPr>
        <p:spPr/>
        <p:txBody>
          <a:bodyPr>
            <a:normAutofit fontScale="85000" lnSpcReduction="20000"/>
          </a:bodyPr>
          <a:lstStyle/>
          <a:p>
            <a:r>
              <a:rPr lang="en-US" dirty="0"/>
              <a:t>Schwaber, K., &amp; Sutherland, J. (2020). </a:t>
            </a:r>
            <a:r>
              <a:rPr lang="en-US" i="1" dirty="0"/>
              <a:t>The Scrum Guide: The Definitive Guide to Scrum: The Rules of the Game.</a:t>
            </a:r>
            <a:r>
              <a:rPr lang="en-US" dirty="0"/>
              <a:t> Scrum.org.</a:t>
            </a:r>
            <a:br>
              <a:rPr lang="en-US" dirty="0"/>
            </a:br>
            <a:r>
              <a:rPr lang="en-US" dirty="0"/>
              <a:t>Sommerville, I. (2020). </a:t>
            </a:r>
            <a:r>
              <a:rPr lang="en-US" i="1" dirty="0"/>
              <a:t>Software Engineering</a:t>
            </a:r>
            <a:r>
              <a:rPr lang="en-US" dirty="0"/>
              <a:t> (10th ed.). Pearson Education.</a:t>
            </a:r>
            <a:br>
              <a:rPr lang="en-US" dirty="0"/>
            </a:br>
            <a:r>
              <a:rPr lang="en-US" dirty="0"/>
              <a:t>Ambler, S. W. (2021). </a:t>
            </a:r>
            <a:r>
              <a:rPr lang="en-US" i="1" dirty="0"/>
              <a:t>Agile Modeling and Development Practices.</a:t>
            </a:r>
            <a:r>
              <a:rPr lang="en-US" dirty="0"/>
              <a:t> Agile Modeling.</a:t>
            </a:r>
            <a:br>
              <a:rPr lang="en-US" dirty="0"/>
            </a:br>
            <a:r>
              <a:rPr lang="en-US" dirty="0"/>
              <a:t>Rigby, D. K., Sutherland, J., &amp; Noble, A. (2018). </a:t>
            </a:r>
            <a:r>
              <a:rPr lang="en-US" i="1" dirty="0"/>
              <a:t>Agile at Scale.</a:t>
            </a:r>
            <a:r>
              <a:rPr lang="en-US" dirty="0"/>
              <a:t> </a:t>
            </a:r>
            <a:r>
              <a:rPr lang="en-US" i="1" dirty="0"/>
              <a:t>Harvard Business Review</a:t>
            </a:r>
            <a:r>
              <a:rPr lang="en-US" dirty="0"/>
              <a:t>, 96(3), 88–96.</a:t>
            </a:r>
          </a:p>
          <a:p>
            <a:pPr marL="0" indent="0">
              <a:buNone/>
            </a:pPr>
            <a:br>
              <a:rPr lang="en-US" dirty="0"/>
            </a:br>
            <a:r>
              <a:rPr lang="en-US" dirty="0"/>
              <a:t>These references provide the foundation for understanding Agile principles, Scrum roles, and the differences between Agile and Waterfall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656</Words>
  <Application>Microsoft Office PowerPoint</Application>
  <PresentationFormat>On-screen Show (4:3)</PresentationFormat>
  <Paragraphs>50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7-1 Final Project SNHU Travel Project</vt:lpstr>
      <vt:lpstr>Agile Roles and Their Importance</vt:lpstr>
      <vt:lpstr>Agile Phases in the Software Development Life Cycle (SDLC)</vt:lpstr>
      <vt:lpstr>Waterfall vs. Agile Comparison</vt:lpstr>
      <vt:lpstr>Choosing Between Waterfall and Agile</vt:lpstr>
      <vt:lpstr>Key Takeaways</vt:lpstr>
      <vt:lpstr>References (APA Format)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taaquan smith</cp:lastModifiedBy>
  <cp:revision>2</cp:revision>
  <dcterms:created xsi:type="dcterms:W3CDTF">2013-01-27T09:14:16Z</dcterms:created>
  <dcterms:modified xsi:type="dcterms:W3CDTF">2025-10-19T13:41:50Z</dcterms:modified>
  <cp:category/>
</cp:coreProperties>
</file>