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Zhang" initials="JZ" lastIdx="0" clrIdx="0">
    <p:extLst>
      <p:ext uri="{19B8F6BF-5375-455C-9EA6-DF929625EA0E}">
        <p15:presenceInfo xmlns:p15="http://schemas.microsoft.com/office/powerpoint/2012/main" userId="1332cb36aaca06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16460-7395-4F57-BB10-F1E3929B3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FD69C-F03D-4504-AAC2-F12B70351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46F37-EA32-429B-8B64-DC941A0E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A2EDA-F31F-46DF-B62C-4013FA70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33D76-A0B4-453B-B56F-F3754B42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FD05-4900-4D5F-822E-9D0584D1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9722E0-CE8E-4EC2-9D3E-34B34A0E2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3B2F1-AEBA-4F25-818C-A5A39239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44DFB-BECB-4972-8B22-C46A8AE4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FD3A7-58BB-4EA6-ABE9-98E30BD3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D61DF5-F2CC-4381-BDE8-5156B105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61628-275A-4A7E-842C-BEDFF6D4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55F13-632C-4E67-89C8-D846A713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45EDF-87C9-4701-9400-2E7E5DFA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6D5BE-8E35-4356-A005-DBAA2385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44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9B757-82A2-4FD1-9BB2-04B36F08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D7A9C-01F8-4A0E-AF92-47744787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4391-EE4B-41DD-B215-AFF7E1D8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9874C-AD64-4C8D-BD00-E5AE0B4A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65FDD-AA3A-40C4-926F-8022C557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4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47DDF-9756-4AB3-AC37-B8DC75FB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2A160-5323-4898-B29E-118483DC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2CF66-FBA0-4CC5-BC01-162A80E3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94022-0D52-4BD5-B2EA-31FB7FA0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239ED-05B3-4998-AFDF-98292B04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7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A995D-717F-4D8C-9739-01C6B985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6483B-D457-4587-AB8B-6E65B715F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BF4665-383B-4CED-831B-FBF7B2F3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3F0F9-CE5C-417B-AAE8-38B64824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D1E3F-2EF6-4A32-AAA2-354387A8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8D78E-2CB0-442E-820F-DE1995BA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0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9DD73-7B79-41E9-89DA-E955C966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4B3C4-25E6-4F93-95CA-14B7567E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85CBE0-A113-4048-9EBE-33B8835FB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BA7C66-35C7-4ED7-9EAF-08508C3E4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6319C5-AE85-41D1-BA7B-8D6946BBC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1E673A-A4F8-4C9B-A742-6359BCF1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215A11-3923-4955-9514-03252831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3B6723-F2EE-4832-A19E-3060E114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64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14F87-A48C-428A-A9C0-4FBDCE35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BE2D5A-9653-4891-AFFD-95738FBE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D0126-3A09-45F0-9DF6-7B1FAD0C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67E778-2C60-4E51-AEAB-1F7CAB2F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14C37B-924A-4122-852E-4BDE4D9A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2AFA0F-1D12-4F73-B9FC-050A2F17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061AA-0444-4D36-8500-0B88D50C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B05EA-CF5D-4E2D-84AC-744D5F7A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E2FB5-DADC-4525-B280-F05AD596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5F7BA-44B3-4B48-96AC-0C23A9EFE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BA3EBA-4602-4E43-9D26-D4FD10FB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3E4F3-D7B0-4276-A427-0BAB9CA2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E308A-A2A3-4D6A-93F4-D35C0E32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6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05A91-0DC6-4226-A384-8124D302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5E181D-F244-441D-A294-CFBE506AD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F602B-EE04-4694-BC25-AE1057043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B9FF3-DD0D-46FB-A0BC-E05A91A2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4839C-0EB7-4B3F-A230-ADB7A95C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6ED0F5-9C3D-4118-BB54-C814113C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1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0FCC3D-D939-4750-A434-D4EF057F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D7268A-5B8F-43B5-913A-76CDDE986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B256D-2707-4556-8C10-6380DB2BA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7A094-3177-40CF-959A-48C3BF4F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A798F-F8BA-4B31-9B3F-247FD02F9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581DA11-3716-4B7E-B537-CE43DC7D0480}"/>
              </a:ext>
            </a:extLst>
          </p:cNvPr>
          <p:cNvSpPr/>
          <p:nvPr/>
        </p:nvSpPr>
        <p:spPr>
          <a:xfrm>
            <a:off x="1978431" y="2563092"/>
            <a:ext cx="1346660" cy="95596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Neue LT 65 Medium" panose="02000603020000020004" pitchFamily="2" charset="0"/>
              </a:rPr>
              <a:t>Pre-processor</a:t>
            </a:r>
            <a:endParaRPr lang="zh-CN" altLang="en-US" dirty="0">
              <a:solidFill>
                <a:schemeClr val="tx1"/>
              </a:solidFill>
              <a:latin typeface="HelveticaNeue LT 65 Medium" panose="02000603020000020004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66423B-0D16-4638-A180-3D1D96C3F819}"/>
              </a:ext>
            </a:extLst>
          </p:cNvPr>
          <p:cNvSpPr txBox="1"/>
          <p:nvPr/>
        </p:nvSpPr>
        <p:spPr>
          <a:xfrm>
            <a:off x="514008" y="2682321"/>
            <a:ext cx="1080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HelveticaNeue LT 65 Medium" panose="02000603020000020004" pitchFamily="2" charset="0"/>
              </a:rPr>
              <a:t>Source</a:t>
            </a:r>
          </a:p>
          <a:p>
            <a:pPr algn="ctr"/>
            <a:r>
              <a:rPr lang="en-US" altLang="zh-CN" sz="2000" dirty="0">
                <a:latin typeface="HelveticaNeue LT 65 Medium" panose="02000603020000020004" pitchFamily="2" charset="0"/>
              </a:rPr>
              <a:t>Code</a:t>
            </a:r>
            <a:endParaRPr lang="zh-CN" altLang="en-US" sz="2000" dirty="0">
              <a:latin typeface="HelveticaNeue LT 65 Medium" panose="02000603020000020004" pitchFamily="2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D6F6669-13A5-4926-974D-EF9889DBCEFA}"/>
              </a:ext>
            </a:extLst>
          </p:cNvPr>
          <p:cNvCxnSpPr>
            <a:cxnSpLocks/>
          </p:cNvCxnSpPr>
          <p:nvPr/>
        </p:nvCxnSpPr>
        <p:spPr>
          <a:xfrm>
            <a:off x="1504604" y="3049532"/>
            <a:ext cx="473827" cy="123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7D58005-0A45-4B3E-A1FA-DDFAF6D37B4E}"/>
              </a:ext>
            </a:extLst>
          </p:cNvPr>
          <p:cNvCxnSpPr>
            <a:cxnSpLocks/>
          </p:cNvCxnSpPr>
          <p:nvPr/>
        </p:nvCxnSpPr>
        <p:spPr>
          <a:xfrm>
            <a:off x="3326476" y="3049532"/>
            <a:ext cx="473827" cy="123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AED0050-563D-43D6-AC00-8A5C83B5F427}"/>
              </a:ext>
            </a:extLst>
          </p:cNvPr>
          <p:cNvSpPr txBox="1"/>
          <p:nvPr/>
        </p:nvSpPr>
        <p:spPr>
          <a:xfrm>
            <a:off x="5259104" y="2431393"/>
            <a:ext cx="1073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HelveticaNeue LT 65 Medium" panose="02000603020000020004" pitchFamily="2" charset="0"/>
              </a:rPr>
              <a:t>Token Stream</a:t>
            </a:r>
            <a:endParaRPr lang="zh-CN" altLang="en-US" sz="1600" dirty="0">
              <a:latin typeface="HelveticaNeue LT 65 Medium" panose="02000603020000020004" pitchFamily="2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85FDA3-0B16-4387-BBD8-032AA010318B}"/>
              </a:ext>
            </a:extLst>
          </p:cNvPr>
          <p:cNvCxnSpPr>
            <a:cxnSpLocks/>
          </p:cNvCxnSpPr>
          <p:nvPr/>
        </p:nvCxnSpPr>
        <p:spPr>
          <a:xfrm>
            <a:off x="5146963" y="3049532"/>
            <a:ext cx="1145772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3848D87-C720-4420-976C-719CB7251391}"/>
              </a:ext>
            </a:extLst>
          </p:cNvPr>
          <p:cNvSpPr/>
          <p:nvPr/>
        </p:nvSpPr>
        <p:spPr>
          <a:xfrm>
            <a:off x="3800303" y="2563091"/>
            <a:ext cx="1346660" cy="95596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HelveticaNeue LT 65 Medium" panose="02000603020000020004" pitchFamily="2" charset="0"/>
              </a:rPr>
              <a:t>Lexer</a:t>
            </a:r>
            <a:endParaRPr lang="zh-CN" altLang="en-US" dirty="0">
              <a:solidFill>
                <a:schemeClr val="tx1"/>
              </a:solidFill>
              <a:latin typeface="HelveticaNeue LT 65 Medium" panose="02000603020000020004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C626CF-2FA9-4A62-8CE1-5263D09F34B3}"/>
              </a:ext>
            </a:extLst>
          </p:cNvPr>
          <p:cNvSpPr/>
          <p:nvPr/>
        </p:nvSpPr>
        <p:spPr>
          <a:xfrm>
            <a:off x="6285116" y="2558282"/>
            <a:ext cx="1346660" cy="95596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Neue LT 65 Medium" panose="02000603020000020004" pitchFamily="2" charset="0"/>
              </a:rPr>
              <a:t>Parser</a:t>
            </a:r>
            <a:endParaRPr lang="zh-CN" altLang="en-US" dirty="0">
              <a:solidFill>
                <a:schemeClr val="tx1"/>
              </a:solidFill>
              <a:latin typeface="HelveticaNeue LT 65 Medium" panose="02000603020000020004" pitchFamily="2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B03710-5357-4E10-90D0-543C6A22A14A}"/>
              </a:ext>
            </a:extLst>
          </p:cNvPr>
          <p:cNvSpPr txBox="1"/>
          <p:nvPr/>
        </p:nvSpPr>
        <p:spPr>
          <a:xfrm>
            <a:off x="7505525" y="2690882"/>
            <a:ext cx="1073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HelveticaNeue LT 65 Medium" panose="02000603020000020004" pitchFamily="2" charset="0"/>
              </a:rPr>
              <a:t>AST</a:t>
            </a:r>
            <a:endParaRPr lang="zh-CN" altLang="en-US" sz="1600" dirty="0">
              <a:latin typeface="HelveticaNeue LT 65 Medium" panose="02000603020000020004" pitchFamily="2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D50D02C-C7D6-432D-BA0D-6F76891F544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639395" y="3029436"/>
            <a:ext cx="780704" cy="682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18546A1-D36E-41B7-8044-78BFD3186FCF}"/>
              </a:ext>
            </a:extLst>
          </p:cNvPr>
          <p:cNvSpPr/>
          <p:nvPr/>
        </p:nvSpPr>
        <p:spPr>
          <a:xfrm>
            <a:off x="8420099" y="2558282"/>
            <a:ext cx="1346660" cy="95596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HelveticaNeue LT 65 Medium" panose="02000603020000020004" pitchFamily="2" charset="0"/>
              </a:rPr>
              <a:t>Sema</a:t>
            </a:r>
            <a:endParaRPr lang="zh-CN" altLang="en-US" dirty="0">
              <a:solidFill>
                <a:schemeClr val="tx1"/>
              </a:solidFill>
              <a:latin typeface="HelveticaNeue LT 65 Medium" panose="02000603020000020004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A6F871-B942-4D45-BB35-2527BD6FABB3}"/>
              </a:ext>
            </a:extLst>
          </p:cNvPr>
          <p:cNvSpPr txBox="1"/>
          <p:nvPr/>
        </p:nvSpPr>
        <p:spPr>
          <a:xfrm>
            <a:off x="9840533" y="2218535"/>
            <a:ext cx="1187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HelveticaNeue LT 65 Medium" panose="02000603020000020004" pitchFamily="2" charset="0"/>
              </a:rPr>
              <a:t>Annotated Syntax Tree</a:t>
            </a:r>
            <a:endParaRPr lang="zh-CN" altLang="en-US" sz="1600" dirty="0">
              <a:latin typeface="HelveticaNeue LT 65 Medium" panose="02000603020000020004" pitchFamily="2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F228A6A-ED79-4C0A-807A-EE36786A21ED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9766759" y="3036264"/>
            <a:ext cx="1335402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D7572F9-FBD6-458C-A2AF-32549CD1CE90}"/>
              </a:ext>
            </a:extLst>
          </p:cNvPr>
          <p:cNvSpPr/>
          <p:nvPr/>
        </p:nvSpPr>
        <p:spPr>
          <a:xfrm>
            <a:off x="11102161" y="2558282"/>
            <a:ext cx="1346660" cy="95596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HelveticaNeue LT 65 Medium" panose="02000603020000020004" pitchFamily="2" charset="0"/>
              </a:rPr>
              <a:t>Codegen</a:t>
            </a:r>
            <a:endParaRPr lang="zh-CN" altLang="en-US" dirty="0">
              <a:solidFill>
                <a:schemeClr val="tx1"/>
              </a:solidFill>
              <a:latin typeface="HelveticaNeue LT 65 Medium" panose="02000603020000020004" pitchFamily="2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D11A83E-584F-4AB8-AEFD-95D8FE010159}"/>
              </a:ext>
            </a:extLst>
          </p:cNvPr>
          <p:cNvCxnSpPr>
            <a:cxnSpLocks/>
          </p:cNvCxnSpPr>
          <p:nvPr/>
        </p:nvCxnSpPr>
        <p:spPr>
          <a:xfrm>
            <a:off x="12448821" y="3049532"/>
            <a:ext cx="473827" cy="123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C69FAA9-024E-4E4C-9D3E-4760AE46B52C}"/>
              </a:ext>
            </a:extLst>
          </p:cNvPr>
          <p:cNvSpPr txBox="1"/>
          <p:nvPr/>
        </p:nvSpPr>
        <p:spPr>
          <a:xfrm>
            <a:off x="12770592" y="2634033"/>
            <a:ext cx="1080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HelveticaNeue LT 65 Medium" panose="02000603020000020004" pitchFamily="2" charset="0"/>
              </a:rPr>
              <a:t>LLVM IR</a:t>
            </a:r>
            <a:endParaRPr lang="zh-CN" altLang="en-US" sz="2000" dirty="0">
              <a:latin typeface="HelveticaNeue LT 65 Medium" panose="02000603020000020004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2E5BFF8-607C-4D58-9C04-3F30840E71F0}"/>
              </a:ext>
            </a:extLst>
          </p:cNvPr>
          <p:cNvSpPr/>
          <p:nvPr/>
        </p:nvSpPr>
        <p:spPr>
          <a:xfrm>
            <a:off x="1785942" y="2156051"/>
            <a:ext cx="3570578" cy="1685782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lveticaNeue LT 65 Medium" panose="02000603020000020004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8FE1CEB-8551-4E8C-90B3-DCBD66A1D13F}"/>
              </a:ext>
            </a:extLst>
          </p:cNvPr>
          <p:cNvSpPr txBox="1"/>
          <p:nvPr/>
        </p:nvSpPr>
        <p:spPr>
          <a:xfrm>
            <a:off x="2969683" y="3944251"/>
            <a:ext cx="1187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HelveticaNeue LT 65 Medium" panose="02000603020000020004" pitchFamily="2" charset="0"/>
              </a:rPr>
              <a:t>Scanner</a:t>
            </a:r>
            <a:endParaRPr lang="zh-CN" altLang="en-US" sz="2000" dirty="0">
              <a:latin typeface="HelveticaNeue LT 65 Medium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2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HelveticaNeue LT 65 Medium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 Zhang</dc:creator>
  <cp:lastModifiedBy>Jason Zhang</cp:lastModifiedBy>
  <cp:revision>7</cp:revision>
  <dcterms:created xsi:type="dcterms:W3CDTF">2023-11-10T14:26:24Z</dcterms:created>
  <dcterms:modified xsi:type="dcterms:W3CDTF">2023-11-10T16:12:24Z</dcterms:modified>
</cp:coreProperties>
</file>