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75" r:id="rId4"/>
    <p:sldId id="276" r:id="rId5"/>
    <p:sldId id="277" r:id="rId6"/>
    <p:sldId id="278" r:id="rId7"/>
    <p:sldId id="286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88" r:id="rId17"/>
    <p:sldId id="273" r:id="rId18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0"/>
    </p:embeddedFont>
    <p:embeddedFont>
      <p:font typeface="Amaranth" panose="020B0604020202020204" charset="0"/>
      <p:regular r:id="rId21"/>
      <p:bold r:id="rId22"/>
      <p:italic r:id="rId23"/>
      <p:boldItalic r:id="rId24"/>
    </p:embeddedFont>
    <p:embeddedFont>
      <p:font typeface="DecoType Naskh" panose="02010400000000000000" pitchFamily="2" charset="-78"/>
      <p:regular r:id="rId25"/>
    </p:embeddedFont>
    <p:embeddedFont>
      <p:font typeface="Arabic Typesetting" panose="03020402040406030203" pitchFamily="66" charset="-78"/>
      <p:regular r:id="rId26"/>
    </p:embeddedFont>
    <p:embeddedFont>
      <p:font typeface="ABeeZee" panose="020B0604020202020204" charset="0"/>
      <p:regular r:id="rId27"/>
      <p:italic r:id="rId28"/>
    </p:embeddedFont>
    <p:embeddedFont>
      <p:font typeface="SimSun-ExtB" panose="02010609060101010101" pitchFamily="49" charset="-122"/>
      <p:regular r:id="rId29"/>
    </p:embeddedFont>
    <p:embeddedFont>
      <p:font typeface="Aldhabi" panose="01000000000000000000" pitchFamily="2" charset="-78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985B00-4FA5-4F1A-9BAD-E66F94CF9ED1}">
  <a:tblStyle styleId="{5D985B00-4FA5-4F1A-9BAD-E66F94CF9E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59451d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59451d7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724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59451d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59451d7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160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59451d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59451d7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296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59451d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59451d7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031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59451d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59451d7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045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59451d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59451d7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961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59451d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59451d7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501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af6e842fa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af6e842fa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59451d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59451d7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59451d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59451d7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63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59451d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59451d7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667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59451d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59451d7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45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59451d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59451d7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58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59451d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59451d7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240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59451d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59451d7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213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59451d7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59451d7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48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10"/>
            <a:ext cx="9144000" cy="5143520"/>
            <a:chOff x="238125" y="846675"/>
            <a:chExt cx="7143750" cy="4018375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846675"/>
              <a:ext cx="7143750" cy="4018375"/>
            </a:xfrm>
            <a:custGeom>
              <a:avLst/>
              <a:gdLst/>
              <a:ahLst/>
              <a:cxnLst/>
              <a:rect l="l" t="t" r="r" b="b"/>
              <a:pathLst>
                <a:path w="285750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EC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846675"/>
              <a:ext cx="7143750" cy="4018375"/>
            </a:xfrm>
            <a:custGeom>
              <a:avLst/>
              <a:gdLst/>
              <a:ahLst/>
              <a:cxnLst/>
              <a:rect l="l" t="t" r="r" b="b"/>
              <a:pathLst>
                <a:path w="285750" h="160735" extrusionOk="0">
                  <a:moveTo>
                    <a:pt x="52245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7BD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5925" y="1055025"/>
              <a:ext cx="6868450" cy="661400"/>
            </a:xfrm>
            <a:custGeom>
              <a:avLst/>
              <a:gdLst/>
              <a:ahLst/>
              <a:cxnLst/>
              <a:rect l="l" t="t" r="r" b="b"/>
              <a:pathLst>
                <a:path w="274738" h="26456" extrusionOk="0">
                  <a:moveTo>
                    <a:pt x="1" y="0"/>
                  </a:moveTo>
                  <a:lnTo>
                    <a:pt x="274737" y="26456"/>
                  </a:lnTo>
                  <a:lnTo>
                    <a:pt x="274737" y="0"/>
                  </a:lnTo>
                  <a:close/>
                </a:path>
              </a:pathLst>
            </a:custGeom>
            <a:solidFill>
              <a:srgbClr val="1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75925" y="1055025"/>
              <a:ext cx="551575" cy="3601650"/>
            </a:xfrm>
            <a:custGeom>
              <a:avLst/>
              <a:gdLst/>
              <a:ahLst/>
              <a:cxnLst/>
              <a:rect l="l" t="t" r="r" b="b"/>
              <a:pathLst>
                <a:path w="22063" h="144066" extrusionOk="0">
                  <a:moveTo>
                    <a:pt x="1" y="0"/>
                  </a:moveTo>
                  <a:lnTo>
                    <a:pt x="1" y="144066"/>
                  </a:lnTo>
                  <a:lnTo>
                    <a:pt x="22063" y="1440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7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5925" y="1055325"/>
              <a:ext cx="6868450" cy="3601050"/>
            </a:xfrm>
            <a:custGeom>
              <a:avLst/>
              <a:gdLst/>
              <a:ahLst/>
              <a:cxnLst/>
              <a:rect l="l" t="t" r="r" b="b"/>
              <a:pathLst>
                <a:path w="274738" h="144042" extrusionOk="0">
                  <a:moveTo>
                    <a:pt x="1" y="0"/>
                  </a:moveTo>
                  <a:lnTo>
                    <a:pt x="8942" y="144042"/>
                  </a:lnTo>
                  <a:lnTo>
                    <a:pt x="274737" y="144042"/>
                  </a:lnTo>
                  <a:lnTo>
                    <a:pt x="274737" y="45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400" y="691800"/>
            <a:ext cx="7717200" cy="10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248775" y="1742975"/>
            <a:ext cx="46464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4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-25" y="-77"/>
            <a:ext cx="9144000" cy="5143922"/>
            <a:chOff x="-25" y="-77"/>
            <a:chExt cx="9144000" cy="5143922"/>
          </a:xfrm>
        </p:grpSpPr>
        <p:sp>
          <p:nvSpPr>
            <p:cNvPr id="27" name="Google Shape;27;p4"/>
            <p:cNvSpPr/>
            <p:nvPr/>
          </p:nvSpPr>
          <p:spPr>
            <a:xfrm rot="5400000">
              <a:off x="6382850" y="2357612"/>
              <a:ext cx="4601862" cy="443138"/>
            </a:xfrm>
            <a:custGeom>
              <a:avLst/>
              <a:gdLst/>
              <a:ahLst/>
              <a:cxnLst/>
              <a:rect l="l" t="t" r="r" b="b"/>
              <a:pathLst>
                <a:path w="274738" h="26456" extrusionOk="0">
                  <a:moveTo>
                    <a:pt x="1" y="0"/>
                  </a:moveTo>
                  <a:lnTo>
                    <a:pt x="274737" y="26456"/>
                  </a:lnTo>
                  <a:lnTo>
                    <a:pt x="274737" y="0"/>
                  </a:lnTo>
                  <a:close/>
                </a:path>
              </a:pathLst>
            </a:custGeom>
            <a:solidFill>
              <a:srgbClr val="1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8;p4"/>
            <p:cNvGrpSpPr/>
            <p:nvPr/>
          </p:nvGrpSpPr>
          <p:grpSpPr>
            <a:xfrm flipH="1">
              <a:off x="-25" y="-77"/>
              <a:ext cx="9144000" cy="5143922"/>
              <a:chOff x="238125" y="846675"/>
              <a:chExt cx="7143750" cy="4018375"/>
            </a:xfrm>
          </p:grpSpPr>
          <p:sp>
            <p:nvSpPr>
              <p:cNvPr id="29" name="Google Shape;29;p4"/>
              <p:cNvSpPr/>
              <p:nvPr/>
            </p:nvSpPr>
            <p:spPr>
              <a:xfrm>
                <a:off x="238125" y="846675"/>
                <a:ext cx="7143750" cy="4018375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160735" extrusionOk="0">
                    <a:moveTo>
                      <a:pt x="285750" y="0"/>
                    </a:moveTo>
                    <a:lnTo>
                      <a:pt x="0" y="160734"/>
                    </a:lnTo>
                    <a:lnTo>
                      <a:pt x="285750" y="160734"/>
                    </a:lnTo>
                    <a:lnTo>
                      <a:pt x="285750" y="0"/>
                    </a:lnTo>
                    <a:close/>
                  </a:path>
                </a:pathLst>
              </a:custGeom>
              <a:solidFill>
                <a:srgbClr val="7BDA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375925" y="1055325"/>
                <a:ext cx="6868450" cy="3601050"/>
              </a:xfrm>
              <a:custGeom>
                <a:avLst/>
                <a:gdLst/>
                <a:ahLst/>
                <a:cxnLst/>
                <a:rect l="l" t="t" r="r" b="b"/>
                <a:pathLst>
                  <a:path w="274738" h="144042" extrusionOk="0">
                    <a:moveTo>
                      <a:pt x="1" y="0"/>
                    </a:moveTo>
                    <a:lnTo>
                      <a:pt x="8942" y="144042"/>
                    </a:lnTo>
                    <a:lnTo>
                      <a:pt x="274737" y="144042"/>
                    </a:lnTo>
                    <a:lnTo>
                      <a:pt x="274737" y="45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808775" y="503450"/>
            <a:ext cx="752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13400" y="1034875"/>
            <a:ext cx="7717200" cy="3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 flipH="1">
            <a:off x="590722" y="399516"/>
            <a:ext cx="7962565" cy="200147"/>
          </a:xfrm>
          <a:custGeom>
            <a:avLst/>
            <a:gdLst/>
            <a:ahLst/>
            <a:cxnLst/>
            <a:rect l="l" t="t" r="r" b="b"/>
            <a:pathLst>
              <a:path w="274737" h="26457" extrusionOk="0">
                <a:moveTo>
                  <a:pt x="274737" y="0"/>
                </a:moveTo>
                <a:lnTo>
                  <a:pt x="0" y="26456"/>
                </a:lnTo>
                <a:lnTo>
                  <a:pt x="274737" y="26456"/>
                </a:lnTo>
                <a:lnTo>
                  <a:pt x="2747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8"/>
          <p:cNvGrpSpPr/>
          <p:nvPr/>
        </p:nvGrpSpPr>
        <p:grpSpPr>
          <a:xfrm>
            <a:off x="590722" y="545300"/>
            <a:ext cx="7962269" cy="4052899"/>
            <a:chOff x="238010" y="1159200"/>
            <a:chExt cx="6972825" cy="3542125"/>
          </a:xfrm>
        </p:grpSpPr>
        <p:sp>
          <p:nvSpPr>
            <p:cNvPr id="62" name="Google Shape;62;p8"/>
            <p:cNvSpPr/>
            <p:nvPr/>
          </p:nvSpPr>
          <p:spPr>
            <a:xfrm>
              <a:off x="238010" y="3682666"/>
              <a:ext cx="6972825" cy="1004771"/>
            </a:xfrm>
            <a:custGeom>
              <a:avLst/>
              <a:gdLst/>
              <a:ahLst/>
              <a:cxnLst/>
              <a:rect l="l" t="t" r="r" b="b"/>
              <a:pathLst>
                <a:path w="274737" h="26457" extrusionOk="0">
                  <a:moveTo>
                    <a:pt x="274737" y="0"/>
                  </a:moveTo>
                  <a:lnTo>
                    <a:pt x="0" y="26456"/>
                  </a:lnTo>
                  <a:lnTo>
                    <a:pt x="274737" y="26456"/>
                  </a:lnTo>
                  <a:lnTo>
                    <a:pt x="274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238125" y="1159200"/>
              <a:ext cx="6972600" cy="3542125"/>
            </a:xfrm>
            <a:custGeom>
              <a:avLst/>
              <a:gdLst/>
              <a:ahLst/>
              <a:cxnLst/>
              <a:rect l="l" t="t" r="r" b="b"/>
              <a:pathLst>
                <a:path w="278904" h="141685" extrusionOk="0">
                  <a:moveTo>
                    <a:pt x="0" y="1"/>
                  </a:moveTo>
                  <a:lnTo>
                    <a:pt x="0" y="141685"/>
                  </a:lnTo>
                  <a:lnTo>
                    <a:pt x="278904" y="132755"/>
                  </a:lnTo>
                  <a:lnTo>
                    <a:pt x="278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1388100" y="943075"/>
            <a:ext cx="6367800" cy="31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35"/>
          <p:cNvGrpSpPr/>
          <p:nvPr/>
        </p:nvGrpSpPr>
        <p:grpSpPr>
          <a:xfrm>
            <a:off x="-416332" y="0"/>
            <a:ext cx="9560338" cy="5143524"/>
            <a:chOff x="-416332" y="0"/>
            <a:chExt cx="9560338" cy="5143524"/>
          </a:xfrm>
        </p:grpSpPr>
        <p:sp>
          <p:nvSpPr>
            <p:cNvPr id="369" name="Google Shape;369;p35"/>
            <p:cNvSpPr/>
            <p:nvPr/>
          </p:nvSpPr>
          <p:spPr>
            <a:xfrm>
              <a:off x="0" y="0"/>
              <a:ext cx="9144000" cy="5143520"/>
            </a:xfrm>
            <a:custGeom>
              <a:avLst/>
              <a:gdLst/>
              <a:ahLst/>
              <a:cxnLst/>
              <a:rect l="l" t="t" r="r" b="b"/>
              <a:pathLst>
                <a:path w="285750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EC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 rot="5400000">
              <a:off x="6444799" y="2371597"/>
              <a:ext cx="4590872" cy="442080"/>
            </a:xfrm>
            <a:custGeom>
              <a:avLst/>
              <a:gdLst/>
              <a:ahLst/>
              <a:cxnLst/>
              <a:rect l="l" t="t" r="r" b="b"/>
              <a:pathLst>
                <a:path w="274738" h="26456" extrusionOk="0">
                  <a:moveTo>
                    <a:pt x="1" y="0"/>
                  </a:moveTo>
                  <a:lnTo>
                    <a:pt x="274737" y="26456"/>
                  </a:lnTo>
                  <a:lnTo>
                    <a:pt x="274737" y="0"/>
                  </a:lnTo>
                  <a:close/>
                </a:path>
              </a:pathLst>
            </a:custGeom>
            <a:solidFill>
              <a:srgbClr val="1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5" y="4"/>
              <a:ext cx="9144000" cy="5143520"/>
            </a:xfrm>
            <a:custGeom>
              <a:avLst/>
              <a:gdLst/>
              <a:ahLst/>
              <a:cxnLst/>
              <a:rect l="l" t="t" r="r" b="b"/>
              <a:pathLst>
                <a:path w="285750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D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-416332" y="267076"/>
              <a:ext cx="9377600" cy="4609344"/>
            </a:xfrm>
            <a:custGeom>
              <a:avLst/>
              <a:gdLst/>
              <a:ahLst/>
              <a:cxnLst/>
              <a:rect l="l" t="t" r="r" b="b"/>
              <a:pathLst>
                <a:path w="293050" h="144042" extrusionOk="0">
                  <a:moveTo>
                    <a:pt x="293049" y="0"/>
                  </a:moveTo>
                  <a:lnTo>
                    <a:pt x="1" y="4906"/>
                  </a:lnTo>
                  <a:lnTo>
                    <a:pt x="18313" y="144042"/>
                  </a:lnTo>
                  <a:lnTo>
                    <a:pt x="284096" y="144042"/>
                  </a:lnTo>
                  <a:lnTo>
                    <a:pt x="293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36"/>
          <p:cNvGrpSpPr/>
          <p:nvPr/>
        </p:nvGrpSpPr>
        <p:grpSpPr>
          <a:xfrm>
            <a:off x="0" y="-10"/>
            <a:ext cx="9144000" cy="5143520"/>
            <a:chOff x="238125" y="846675"/>
            <a:chExt cx="7143750" cy="4018375"/>
          </a:xfrm>
        </p:grpSpPr>
        <p:sp>
          <p:nvSpPr>
            <p:cNvPr id="375" name="Google Shape;375;p36"/>
            <p:cNvSpPr/>
            <p:nvPr/>
          </p:nvSpPr>
          <p:spPr>
            <a:xfrm>
              <a:off x="238125" y="846675"/>
              <a:ext cx="7143750" cy="4018375"/>
            </a:xfrm>
            <a:custGeom>
              <a:avLst/>
              <a:gdLst/>
              <a:ahLst/>
              <a:cxnLst/>
              <a:rect l="l" t="t" r="r" b="b"/>
              <a:pathLst>
                <a:path w="285750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EC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238125" y="846675"/>
              <a:ext cx="7143750" cy="4018375"/>
            </a:xfrm>
            <a:custGeom>
              <a:avLst/>
              <a:gdLst/>
              <a:ahLst/>
              <a:cxnLst/>
              <a:rect l="l" t="t" r="r" b="b"/>
              <a:pathLst>
                <a:path w="285750" h="160735" extrusionOk="0">
                  <a:moveTo>
                    <a:pt x="52245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7BD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375925" y="1055025"/>
              <a:ext cx="6868450" cy="661400"/>
            </a:xfrm>
            <a:custGeom>
              <a:avLst/>
              <a:gdLst/>
              <a:ahLst/>
              <a:cxnLst/>
              <a:rect l="l" t="t" r="r" b="b"/>
              <a:pathLst>
                <a:path w="274738" h="26456" extrusionOk="0">
                  <a:moveTo>
                    <a:pt x="1" y="0"/>
                  </a:moveTo>
                  <a:lnTo>
                    <a:pt x="274737" y="26456"/>
                  </a:lnTo>
                  <a:lnTo>
                    <a:pt x="274737" y="0"/>
                  </a:lnTo>
                  <a:close/>
                </a:path>
              </a:pathLst>
            </a:custGeom>
            <a:solidFill>
              <a:srgbClr val="1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375925" y="1055025"/>
              <a:ext cx="551575" cy="3601650"/>
            </a:xfrm>
            <a:custGeom>
              <a:avLst/>
              <a:gdLst/>
              <a:ahLst/>
              <a:cxnLst/>
              <a:rect l="l" t="t" r="r" b="b"/>
              <a:pathLst>
                <a:path w="22063" h="144066" extrusionOk="0">
                  <a:moveTo>
                    <a:pt x="1" y="0"/>
                  </a:moveTo>
                  <a:lnTo>
                    <a:pt x="1" y="144066"/>
                  </a:lnTo>
                  <a:lnTo>
                    <a:pt x="22063" y="1440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7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375925" y="1055325"/>
              <a:ext cx="6868450" cy="3601050"/>
            </a:xfrm>
            <a:custGeom>
              <a:avLst/>
              <a:gdLst/>
              <a:ahLst/>
              <a:cxnLst/>
              <a:rect l="l" t="t" r="r" b="b"/>
              <a:pathLst>
                <a:path w="274738" h="144042" extrusionOk="0">
                  <a:moveTo>
                    <a:pt x="1" y="0"/>
                  </a:moveTo>
                  <a:lnTo>
                    <a:pt x="8942" y="144042"/>
                  </a:lnTo>
                  <a:lnTo>
                    <a:pt x="274737" y="144042"/>
                  </a:lnTo>
                  <a:lnTo>
                    <a:pt x="274737" y="45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08775" y="503450"/>
            <a:ext cx="752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ranth"/>
              <a:buNone/>
              <a:defRPr sz="3000" b="1">
                <a:solidFill>
                  <a:schemeClr val="accent4"/>
                </a:solidFill>
                <a:latin typeface="Amaranth"/>
                <a:ea typeface="Amaranth"/>
                <a:cs typeface="Amaranth"/>
                <a:sym typeface="Amarant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ranth"/>
              <a:buNone/>
              <a:defRPr sz="3000" b="1">
                <a:solidFill>
                  <a:schemeClr val="accent4"/>
                </a:solidFill>
                <a:latin typeface="Amaranth"/>
                <a:ea typeface="Amaranth"/>
                <a:cs typeface="Amaranth"/>
                <a:sym typeface="Amarant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ranth"/>
              <a:buNone/>
              <a:defRPr sz="3000" b="1">
                <a:solidFill>
                  <a:schemeClr val="accent4"/>
                </a:solidFill>
                <a:latin typeface="Amaranth"/>
                <a:ea typeface="Amaranth"/>
                <a:cs typeface="Amaranth"/>
                <a:sym typeface="Amarant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ranth"/>
              <a:buNone/>
              <a:defRPr sz="3000" b="1">
                <a:solidFill>
                  <a:schemeClr val="accent4"/>
                </a:solidFill>
                <a:latin typeface="Amaranth"/>
                <a:ea typeface="Amaranth"/>
                <a:cs typeface="Amaranth"/>
                <a:sym typeface="Amarant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ranth"/>
              <a:buNone/>
              <a:defRPr sz="3000" b="1">
                <a:solidFill>
                  <a:schemeClr val="accent4"/>
                </a:solidFill>
                <a:latin typeface="Amaranth"/>
                <a:ea typeface="Amaranth"/>
                <a:cs typeface="Amaranth"/>
                <a:sym typeface="Amarant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ranth"/>
              <a:buNone/>
              <a:defRPr sz="3000" b="1">
                <a:solidFill>
                  <a:schemeClr val="accent4"/>
                </a:solidFill>
                <a:latin typeface="Amaranth"/>
                <a:ea typeface="Amaranth"/>
                <a:cs typeface="Amaranth"/>
                <a:sym typeface="Amarant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ranth"/>
              <a:buNone/>
              <a:defRPr sz="3000" b="1">
                <a:solidFill>
                  <a:schemeClr val="accent4"/>
                </a:solidFill>
                <a:latin typeface="Amaranth"/>
                <a:ea typeface="Amaranth"/>
                <a:cs typeface="Amaranth"/>
                <a:sym typeface="Amarant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ranth"/>
              <a:buNone/>
              <a:defRPr sz="3000" b="1">
                <a:solidFill>
                  <a:schemeClr val="accent4"/>
                </a:solidFill>
                <a:latin typeface="Amaranth"/>
                <a:ea typeface="Amaranth"/>
                <a:cs typeface="Amaranth"/>
                <a:sym typeface="Amarant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maranth"/>
              <a:buNone/>
              <a:defRPr sz="3000" b="1">
                <a:solidFill>
                  <a:schemeClr val="accent4"/>
                </a:solidFill>
                <a:latin typeface="Amaranth"/>
                <a:ea typeface="Amaranth"/>
                <a:cs typeface="Amaranth"/>
                <a:sym typeface="Amarant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08775" y="1484700"/>
            <a:ext cx="7526400" cy="30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BeeZee"/>
              <a:buChar char="●"/>
              <a:defRPr sz="1500">
                <a:solidFill>
                  <a:schemeClr val="accent2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BeeZee"/>
              <a:buChar char="○"/>
              <a:defRPr sz="1500">
                <a:solidFill>
                  <a:schemeClr val="accent2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BeeZee"/>
              <a:buChar char="■"/>
              <a:defRPr sz="1500">
                <a:solidFill>
                  <a:schemeClr val="accent2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BeeZee"/>
              <a:buChar char="●"/>
              <a:defRPr sz="1500">
                <a:solidFill>
                  <a:schemeClr val="accent2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BeeZee"/>
              <a:buChar char="○"/>
              <a:defRPr sz="1500">
                <a:solidFill>
                  <a:schemeClr val="accent2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BeeZee"/>
              <a:buChar char="■"/>
              <a:defRPr sz="1500">
                <a:solidFill>
                  <a:schemeClr val="accent2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BeeZee"/>
              <a:buChar char="●"/>
              <a:defRPr sz="1500">
                <a:solidFill>
                  <a:schemeClr val="accent2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BeeZee"/>
              <a:buChar char="○"/>
              <a:defRPr sz="1500">
                <a:solidFill>
                  <a:schemeClr val="accent2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BeeZee"/>
              <a:buChar char="■"/>
              <a:defRPr sz="1500">
                <a:solidFill>
                  <a:schemeClr val="accent2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81" r:id="rId5"/>
    <p:sldLayoutId id="214748368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>
            <a:spLocks noGrp="1"/>
          </p:cNvSpPr>
          <p:nvPr>
            <p:ph type="ctrTitle"/>
          </p:nvPr>
        </p:nvSpPr>
        <p:spPr>
          <a:xfrm>
            <a:off x="713400" y="841664"/>
            <a:ext cx="7717200" cy="940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ar-SA" sz="4000" b="0" dirty="0">
                <a:latin typeface="Algerian" panose="04020705040A02060702" pitchFamily="82" charset="0"/>
                <a:ea typeface="SimSun-ExtB" panose="02010609060101010101" pitchFamily="49" charset="-122"/>
                <a:cs typeface="DecoType Naskh" panose="02010400000000000000" pitchFamily="2" charset="-78"/>
              </a:rPr>
              <a:t>سلسلة 3000 كلمة شائعة في اللغة الانكليزية مع مثال</a:t>
            </a:r>
            <a:endParaRPr sz="4000" dirty="0"/>
          </a:p>
        </p:txBody>
      </p:sp>
      <p:sp>
        <p:nvSpPr>
          <p:cNvPr id="391" name="Google Shape;391;p39"/>
          <p:cNvSpPr txBox="1">
            <a:spLocks noGrp="1"/>
          </p:cNvSpPr>
          <p:nvPr>
            <p:ph type="subTitle" idx="1"/>
          </p:nvPr>
        </p:nvSpPr>
        <p:spPr>
          <a:xfrm>
            <a:off x="2248800" y="1913536"/>
            <a:ext cx="46464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smtClean="0">
                <a:latin typeface="Aldhabi" panose="01000000000000000000" pitchFamily="2" charset="-78"/>
                <a:cs typeface="+mj-cs"/>
              </a:rPr>
              <a:t>محاضرة 5</a:t>
            </a:r>
            <a:endParaRPr dirty="0">
              <a:latin typeface="Aldhabi" panose="01000000000000000000" pitchFamily="2" charset="-78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096" y="2275609"/>
            <a:ext cx="3046226" cy="30462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670309" y="1397069"/>
            <a:ext cx="752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Pray _ Prayer</a:t>
            </a:r>
            <a:endParaRPr sz="4400" dirty="0">
              <a:latin typeface="+mj-lt"/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body" idx="1"/>
          </p:nvPr>
        </p:nvSpPr>
        <p:spPr>
          <a:xfrm>
            <a:off x="586991" y="2400300"/>
            <a:ext cx="7609718" cy="141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-Muslims pray 5 prayers a day (per day , each day).</a:t>
            </a:r>
            <a:endParaRPr sz="48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002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670309" y="1397069"/>
            <a:ext cx="752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Peace _ sin</a:t>
            </a:r>
            <a:endParaRPr sz="4400" dirty="0">
              <a:latin typeface="+mj-lt"/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body" idx="1"/>
          </p:nvPr>
        </p:nvSpPr>
        <p:spPr>
          <a:xfrm>
            <a:off x="436418" y="2358736"/>
            <a:ext cx="7994182" cy="141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-We should make peace and stay away from sins.</a:t>
            </a:r>
            <a:endParaRPr sz="48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362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670309" y="1397069"/>
            <a:ext cx="752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Honest _ Obligation</a:t>
            </a:r>
            <a:endParaRPr sz="4400" dirty="0">
              <a:latin typeface="+mj-lt"/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body" idx="1"/>
          </p:nvPr>
        </p:nvSpPr>
        <p:spPr>
          <a:xfrm>
            <a:off x="436418" y="2358736"/>
            <a:ext cx="7994182" cy="141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-Being honest is an obligation.</a:t>
            </a:r>
            <a:endParaRPr sz="60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404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670309" y="1397069"/>
            <a:ext cx="752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Miracle _ Creative</a:t>
            </a:r>
            <a:endParaRPr sz="4400" dirty="0">
              <a:latin typeface="+mj-lt"/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body" idx="1"/>
          </p:nvPr>
        </p:nvSpPr>
        <p:spPr>
          <a:xfrm>
            <a:off x="436418" y="2358736"/>
            <a:ext cx="7994182" cy="141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-Don’t wait for a miracle but be creative!</a:t>
            </a:r>
            <a:endParaRPr sz="54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695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670309" y="1397069"/>
            <a:ext cx="752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Ethics _ Moral</a:t>
            </a:r>
            <a:endParaRPr sz="4400" dirty="0">
              <a:latin typeface="+mj-lt"/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body" idx="1"/>
          </p:nvPr>
        </p:nvSpPr>
        <p:spPr>
          <a:xfrm>
            <a:off x="436418" y="2358736"/>
            <a:ext cx="7994182" cy="141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-The moral behavior shows your ethics.</a:t>
            </a:r>
            <a:endParaRPr sz="54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3239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670309" y="1397069"/>
            <a:ext cx="752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Catholic _ Christmas</a:t>
            </a:r>
            <a:endParaRPr sz="4400" dirty="0">
              <a:latin typeface="+mj-lt"/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body" idx="1"/>
          </p:nvPr>
        </p:nvSpPr>
        <p:spPr>
          <a:xfrm>
            <a:off x="436418" y="2358736"/>
            <a:ext cx="7994182" cy="141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-Catholic people celebrate Christmas every year.</a:t>
            </a:r>
            <a:endParaRPr sz="48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12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670309" y="1397069"/>
            <a:ext cx="752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Priest _ Bible</a:t>
            </a:r>
            <a:endParaRPr sz="4400" dirty="0">
              <a:latin typeface="+mj-lt"/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body" idx="1"/>
          </p:nvPr>
        </p:nvSpPr>
        <p:spPr>
          <a:xfrm>
            <a:off x="436418" y="2358736"/>
            <a:ext cx="7994182" cy="141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-The priest reads the bible at the church.</a:t>
            </a:r>
            <a:endParaRPr sz="48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686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1" y="1392383"/>
            <a:ext cx="5330536" cy="22296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670309" y="1397069"/>
            <a:ext cx="752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Religion _ Religious</a:t>
            </a:r>
            <a:endParaRPr sz="4400" dirty="0">
              <a:latin typeface="+mj-lt"/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body" idx="1"/>
          </p:nvPr>
        </p:nvSpPr>
        <p:spPr>
          <a:xfrm>
            <a:off x="436418" y="2358736"/>
            <a:ext cx="7994182" cy="141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-If you follow a religion , then you are a religious.</a:t>
            </a:r>
            <a:endParaRPr sz="48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670309" y="1397069"/>
            <a:ext cx="752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Belief _ Believe</a:t>
            </a:r>
            <a:endParaRPr sz="4400" dirty="0">
              <a:latin typeface="+mj-lt"/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body" idx="1"/>
          </p:nvPr>
        </p:nvSpPr>
        <p:spPr>
          <a:xfrm>
            <a:off x="436418" y="2358736"/>
            <a:ext cx="7994182" cy="141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-Being a Muslim means you have belief </a:t>
            </a:r>
            <a:r>
              <a:rPr lang="en-US" sz="4800" b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 </a:t>
            </a:r>
            <a:r>
              <a:rPr lang="en-US" sz="4800" b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God</a:t>
            </a:r>
            <a:r>
              <a:rPr lang="en-US" sz="48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  <a:endParaRPr sz="48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346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670309" y="1397069"/>
            <a:ext cx="752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Islamic _Christian</a:t>
            </a:r>
            <a:endParaRPr sz="4400" dirty="0">
              <a:latin typeface="+mj-lt"/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body" idx="1"/>
          </p:nvPr>
        </p:nvSpPr>
        <p:spPr>
          <a:xfrm>
            <a:off x="436418" y="2358736"/>
            <a:ext cx="7994182" cy="141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-There are many Islamic and Christian countries. </a:t>
            </a:r>
            <a:endParaRPr sz="48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4303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670309" y="1397069"/>
            <a:ext cx="752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Create _ Creation</a:t>
            </a:r>
            <a:endParaRPr sz="4400" dirty="0">
              <a:latin typeface="+mj-lt"/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body" idx="1"/>
          </p:nvPr>
        </p:nvSpPr>
        <p:spPr>
          <a:xfrm>
            <a:off x="436418" y="2358736"/>
            <a:ext cx="7994182" cy="141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-The process of creation means to create new things.</a:t>
            </a:r>
            <a:endParaRPr sz="48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059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670309" y="1397069"/>
            <a:ext cx="752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Heaven _ Hell</a:t>
            </a:r>
            <a:endParaRPr sz="4400" dirty="0">
              <a:latin typeface="+mj-lt"/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body" idx="1"/>
          </p:nvPr>
        </p:nvSpPr>
        <p:spPr>
          <a:xfrm>
            <a:off x="436418" y="2358736"/>
            <a:ext cx="7994182" cy="141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-people will end up in heaven or hell.</a:t>
            </a:r>
            <a:endParaRPr sz="54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120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670309" y="1397069"/>
            <a:ext cx="752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Holy _ Sacred</a:t>
            </a:r>
            <a:endParaRPr sz="4400" dirty="0">
              <a:latin typeface="+mj-lt"/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body" idx="1"/>
          </p:nvPr>
        </p:nvSpPr>
        <p:spPr>
          <a:xfrm>
            <a:off x="436418" y="2358736"/>
            <a:ext cx="7994182" cy="141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-Muslims practice their sacred rites at the holy places.</a:t>
            </a:r>
            <a:endParaRPr sz="48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948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670309" y="1397069"/>
            <a:ext cx="752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Ceremony _ Church</a:t>
            </a:r>
            <a:endParaRPr sz="4400" dirty="0">
              <a:latin typeface="+mj-lt"/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body" idx="1"/>
          </p:nvPr>
        </p:nvSpPr>
        <p:spPr>
          <a:xfrm>
            <a:off x="436418" y="2358736"/>
            <a:ext cx="7994182" cy="141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-There is a ceremony at the church this evening.</a:t>
            </a:r>
            <a:endParaRPr sz="48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447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670309" y="1397069"/>
            <a:ext cx="752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Jewish _ Jews</a:t>
            </a:r>
            <a:endParaRPr sz="4400" dirty="0">
              <a:latin typeface="+mj-lt"/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body" idx="1"/>
          </p:nvPr>
        </p:nvSpPr>
        <p:spPr>
          <a:xfrm>
            <a:off x="436418" y="2358736"/>
            <a:ext cx="7994182" cy="141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Jews have their own Jewish rites.</a:t>
            </a:r>
            <a:endParaRPr sz="48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5076908"/>
      </p:ext>
    </p:extLst>
  </p:cSld>
  <p:clrMapOvr>
    <a:masterClrMapping/>
  </p:clrMapOvr>
</p:sld>
</file>

<file path=ppt/theme/theme1.xml><?xml version="1.0" encoding="utf-8"?>
<a:theme xmlns:a="http://schemas.openxmlformats.org/drawingml/2006/main" name="Story Theme Card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3768"/>
      </a:accent1>
      <a:accent2>
        <a:srgbClr val="12889B"/>
      </a:accent2>
      <a:accent3>
        <a:srgbClr val="7BDAD6"/>
      </a:accent3>
      <a:accent4>
        <a:srgbClr val="FEC200"/>
      </a:accent4>
      <a:accent5>
        <a:srgbClr val="EB7B24"/>
      </a:accent5>
      <a:accent6>
        <a:srgbClr val="CC2225"/>
      </a:accent6>
      <a:hlink>
        <a:srgbClr val="7BDA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208</Words>
  <Application>Microsoft Office PowerPoint</Application>
  <PresentationFormat>On-screen Show (16:9)</PresentationFormat>
  <Paragraphs>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Algerian</vt:lpstr>
      <vt:lpstr>Amaranth</vt:lpstr>
      <vt:lpstr>DecoType Naskh</vt:lpstr>
      <vt:lpstr>Times New Roman</vt:lpstr>
      <vt:lpstr>Arabic Typesetting</vt:lpstr>
      <vt:lpstr>Roboto Condensed Light</vt:lpstr>
      <vt:lpstr>Livvic</vt:lpstr>
      <vt:lpstr>ABeeZee</vt:lpstr>
      <vt:lpstr>Arial</vt:lpstr>
      <vt:lpstr>SimSun-ExtB</vt:lpstr>
      <vt:lpstr>Aldhabi</vt:lpstr>
      <vt:lpstr>Story Theme Cards by Slidesgo</vt:lpstr>
      <vt:lpstr>سلسلة 3000 كلمة شائعة في اللغة الانكليزية مع مثال</vt:lpstr>
      <vt:lpstr>Religion _ Religious</vt:lpstr>
      <vt:lpstr>Belief _ Believe</vt:lpstr>
      <vt:lpstr>Islamic _Christian</vt:lpstr>
      <vt:lpstr>Create _ Creation</vt:lpstr>
      <vt:lpstr>Heaven _ Hell</vt:lpstr>
      <vt:lpstr>Holy _ Sacred</vt:lpstr>
      <vt:lpstr>Ceremony _ Church</vt:lpstr>
      <vt:lpstr>Jewish _ Jews</vt:lpstr>
      <vt:lpstr>Pray _ Prayer</vt:lpstr>
      <vt:lpstr>Peace _ sin</vt:lpstr>
      <vt:lpstr>Honest _ Obligation</vt:lpstr>
      <vt:lpstr>Miracle _ Creative</vt:lpstr>
      <vt:lpstr>Ethics _ Moral</vt:lpstr>
      <vt:lpstr>Catholic _ Christmas</vt:lpstr>
      <vt:lpstr>Priest _ Bible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سلسلة 3000 كلمة شائعة في اللغة الانكليزية مع مثال</dc:title>
  <dc:creator>Hadeer</dc:creator>
  <cp:lastModifiedBy>admin</cp:lastModifiedBy>
  <cp:revision>15</cp:revision>
  <dcterms:modified xsi:type="dcterms:W3CDTF">2021-10-17T14:01:06Z</dcterms:modified>
</cp:coreProperties>
</file>