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6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2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7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33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45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10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2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9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8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9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0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83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GHW Heart Failure Readmission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Domain: Healthcare Analytics</a:t>
            </a:r>
          </a:p>
          <a:p>
            <a:r>
              <a:rPr dirty="0"/>
              <a:t>Presented by: </a:t>
            </a:r>
            <a:r>
              <a:rPr dirty="0" err="1"/>
              <a:t>Tabashu</a:t>
            </a:r>
            <a:r>
              <a:rPr dirty="0"/>
              <a:t> Thulasi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Deploy Random Forest model in clinical workflows for early readmission flagging.</a:t>
            </a:r>
          </a:p>
          <a:p>
            <a:r>
              <a:t>- Use XGBoost insights to enhance clinician decision-making.</a:t>
            </a:r>
          </a:p>
          <a:p>
            <a:r>
              <a:t>- Implement post-discharge care interventions for flagged patients.</a:t>
            </a:r>
          </a:p>
          <a:p>
            <a:r>
              <a:t>- Monitor model performance quarterly and retrain with new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successfully built and evaluated machine learning models to predict heart failure readmissions. Random Forest emerged as the most balanced model. </a:t>
            </a:r>
            <a:r>
              <a:t>Integrating this model into hospital systems can reduce readmission rates, optimize resources, and improve patient outcomes.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develop a predictive model that identifies patients who are at high risk of being readmitted after a heart failure-related hospitalization using clinical, demographic, and historical hospital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49462"/>
            <a:ext cx="7955280" cy="40690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- Source: Hospital Readmissions Data from Kaggle </a:t>
            </a:r>
          </a:p>
          <a:p>
            <a:r>
              <a:rPr dirty="0"/>
              <a:t>- Total Records: </a:t>
            </a:r>
            <a:r>
              <a:rPr lang="en-IN" dirty="0"/>
              <a:t>1000</a:t>
            </a:r>
          </a:p>
          <a:p>
            <a:r>
              <a:rPr lang="en-US" b="1" dirty="0"/>
              <a:t>- Readmission Rate:</a:t>
            </a:r>
            <a:r>
              <a:rPr lang="en-US" dirty="0"/>
              <a:t> 501 (50.1%) were readmitted, 499 (49.9%) were not</a:t>
            </a:r>
            <a:endParaRPr dirty="0"/>
          </a:p>
          <a:p>
            <a:r>
              <a:rPr dirty="0"/>
              <a:t>-</a:t>
            </a:r>
            <a:r>
              <a:rPr lang="en-US" dirty="0"/>
              <a:t> Target Variable: Readmission_30or60Days (0 = Not Readmitted, 1 = Readmitted)</a:t>
            </a:r>
            <a:endParaRPr dirty="0"/>
          </a:p>
          <a:p>
            <a:r>
              <a:rPr dirty="0"/>
              <a:t>- Features include:</a:t>
            </a:r>
          </a:p>
          <a:p>
            <a:r>
              <a:rPr dirty="0"/>
              <a:t>   • Demographics: Age, Gender, Ethnicity</a:t>
            </a:r>
          </a:p>
          <a:p>
            <a:r>
              <a:rPr dirty="0"/>
              <a:t>   • Medical History: Previous Admissions</a:t>
            </a:r>
          </a:p>
          <a:p>
            <a:r>
              <a:rPr dirty="0"/>
              <a:t>   • Lab Vitals: </a:t>
            </a:r>
            <a:r>
              <a:rPr dirty="0" err="1"/>
              <a:t>NT_proBNP</a:t>
            </a:r>
            <a:r>
              <a:rPr dirty="0"/>
              <a:t>, Sodium, Creatinine</a:t>
            </a:r>
          </a:p>
          <a:p>
            <a:r>
              <a:rPr dirty="0"/>
              <a:t>   • Hospitalization Info: Length of Stay, Discharge Disposition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9E9D-7CE1-F9AF-AFA0-EE040F80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9497A7-A7AE-DD26-8832-04C97BBDFB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3725" y="1974775"/>
            <a:ext cx="671555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Preprocessing &amp; Cleaning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Exploratory Data Analysis (EDA)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One-Hot Encoding &amp; Scaling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SMOTE to handle class imbalance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Training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LogReg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RF,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SVM)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Evaluation using F1 Score, ROC AUC, Confusion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Importance Analysis</a:t>
            </a:r>
          </a:p>
        </p:txBody>
      </p:sp>
    </p:spTree>
    <p:extLst>
      <p:ext uri="{BB962C8B-B14F-4D97-AF65-F5344CB8AC3E}">
        <p14:creationId xmlns:p14="http://schemas.microsoft.com/office/powerpoint/2010/main" val="40117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497" y="0"/>
            <a:ext cx="7625813" cy="1293028"/>
          </a:xfrm>
        </p:spPr>
        <p:txBody>
          <a:bodyPr/>
          <a:lstStyle/>
          <a:p>
            <a:r>
              <a:rPr dirty="0"/>
              <a:t>Data Preprocessing &amp;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8" y="1044489"/>
            <a:ext cx="7955280" cy="4069080"/>
          </a:xfrm>
        </p:spPr>
        <p:txBody>
          <a:bodyPr/>
          <a:lstStyle/>
          <a:p>
            <a:r>
              <a:rPr dirty="0"/>
              <a:t>- Checked and confirmed no missing values</a:t>
            </a:r>
          </a:p>
          <a:p>
            <a:r>
              <a:rPr dirty="0"/>
              <a:t>- One-hot encoded categorical features</a:t>
            </a:r>
          </a:p>
          <a:p>
            <a:r>
              <a:rPr dirty="0"/>
              <a:t>- Standardized features using </a:t>
            </a:r>
            <a:r>
              <a:rPr dirty="0" err="1"/>
              <a:t>StandardScaler</a:t>
            </a:r>
            <a:endParaRPr dirty="0"/>
          </a:p>
          <a:p>
            <a:r>
              <a:rPr dirty="0"/>
              <a:t>- SMOTE applied to balance classes</a:t>
            </a:r>
            <a:endParaRPr lang="en-US" dirty="0"/>
          </a:p>
          <a:p>
            <a:pPr>
              <a:buNone/>
            </a:pPr>
            <a:r>
              <a:rPr lang="en-US" dirty="0"/>
              <a:t>Readmission Class Distribution: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Before SMOTE:</a:t>
            </a:r>
            <a:r>
              <a:rPr lang="en-US" dirty="0"/>
              <a:t> 50.1% readmitted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After SMOTE:</a:t>
            </a:r>
            <a:r>
              <a:rPr lang="en-US" dirty="0"/>
              <a:t> 50% each class</a:t>
            </a:r>
            <a:endParaRPr dirty="0"/>
          </a:p>
          <a:p>
            <a:r>
              <a:rPr dirty="0"/>
              <a:t>- Visualized readmission distribution and correlations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76E10-3FDE-0423-147F-D6E2EACF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86" y="4567286"/>
            <a:ext cx="4309228" cy="2290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24" y="764373"/>
            <a:ext cx="8295116" cy="1293028"/>
          </a:xfrm>
        </p:spPr>
        <p:txBody>
          <a:bodyPr/>
          <a:lstStyle/>
          <a:p>
            <a:r>
              <a:rPr dirty="0"/>
              <a:t>Models &amp; 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Trained and evaluated four models with GridSearchCV:</a:t>
            </a:r>
          </a:p>
          <a:p>
            <a:r>
              <a:t>- Logistic Regression: C = [0.1, 1, 10]</a:t>
            </a:r>
          </a:p>
          <a:p>
            <a:r>
              <a:t>- Random Forest: n_estimators = 100, max_depth = [5, 10]</a:t>
            </a:r>
          </a:p>
          <a:p>
            <a:r>
              <a:t>- XGBoost: learning_rate = 0.1, max_depth = 3</a:t>
            </a:r>
          </a:p>
          <a:p>
            <a:r>
              <a:t>- SVM: C = [0.1, 1], gamma = 'scale'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546" y="117859"/>
            <a:ext cx="7823776" cy="1293028"/>
          </a:xfrm>
        </p:spPr>
        <p:txBody>
          <a:bodyPr/>
          <a:lstStyle/>
          <a:p>
            <a:r>
              <a:rPr dirty="0"/>
              <a:t>Model 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42" y="1063343"/>
            <a:ext cx="7955280" cy="5233762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Random Forest (Best Model):</a:t>
            </a:r>
          </a:p>
          <a:p>
            <a:r>
              <a:rPr lang="en-IN" dirty="0"/>
              <a:t>- Accuracy: 55%</a:t>
            </a:r>
          </a:p>
          <a:p>
            <a:r>
              <a:rPr lang="en-IN" dirty="0"/>
              <a:t>- Precision: 54%</a:t>
            </a:r>
          </a:p>
          <a:p>
            <a:r>
              <a:rPr lang="en-IN" dirty="0"/>
              <a:t>- Recall: 55%</a:t>
            </a:r>
          </a:p>
          <a:p>
            <a:r>
              <a:rPr lang="en-IN" dirty="0"/>
              <a:t>- F1 Score: 55%</a:t>
            </a:r>
          </a:p>
          <a:p>
            <a:r>
              <a:rPr dirty="0"/>
              <a:t>- ROC AUC: 0.52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Random Forest correctly predicted 55 out of 100 readmission cases (Recall = 55%).</a:t>
            </a:r>
          </a:p>
          <a:p>
            <a:pPr marL="0" indent="0">
              <a:buNone/>
            </a:pPr>
            <a:r>
              <a:rPr lang="en-US" dirty="0"/>
              <a:t>- 54 non-readmitted patients were correctly flagged (True Negatives = 54).</a:t>
            </a:r>
          </a:p>
          <a:p>
            <a:pPr marL="0" indent="0">
              <a:buNone/>
            </a:pPr>
            <a:r>
              <a:rPr lang="en-US" dirty="0"/>
              <a:t>- SMOTE balanced class distribution to 401 samples per class for fair model learning.</a:t>
            </a:r>
          </a:p>
          <a:p>
            <a:endParaRPr dirty="0"/>
          </a:p>
          <a:p>
            <a:endParaRPr dirty="0"/>
          </a:p>
          <a:p>
            <a:r>
              <a:rPr dirty="0"/>
              <a:t>Other models (F1 Scores):</a:t>
            </a:r>
          </a:p>
          <a:p>
            <a:r>
              <a:rPr dirty="0"/>
              <a:t>- Logistic Regression: 45</a:t>
            </a:r>
            <a:r>
              <a:rPr lang="en-US" dirty="0"/>
              <a:t>%</a:t>
            </a:r>
            <a:endParaRPr dirty="0"/>
          </a:p>
          <a:p>
            <a:r>
              <a:rPr dirty="0"/>
              <a:t>- </a:t>
            </a:r>
            <a:r>
              <a:rPr dirty="0" err="1"/>
              <a:t>XGBoost</a:t>
            </a:r>
            <a:r>
              <a:rPr dirty="0"/>
              <a:t>: 48</a:t>
            </a:r>
            <a:r>
              <a:rPr lang="en-US" dirty="0"/>
              <a:t>%</a:t>
            </a:r>
            <a:endParaRPr dirty="0"/>
          </a:p>
          <a:p>
            <a:r>
              <a:rPr dirty="0"/>
              <a:t>- SVM: 48</a:t>
            </a:r>
            <a:r>
              <a:rPr lang="en-US" dirty="0"/>
              <a:t>%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D57128-B797-D7AB-5F2A-4C6DF32B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245" y="3908991"/>
            <a:ext cx="4467833" cy="22090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339F-FBFA-B1F9-080B-5AD716B9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5097" y="764373"/>
            <a:ext cx="8794737" cy="1293028"/>
          </a:xfrm>
        </p:spPr>
        <p:txBody>
          <a:bodyPr>
            <a:normAutofit/>
          </a:bodyPr>
          <a:lstStyle/>
          <a:p>
            <a:r>
              <a:rPr lang="en-IN" sz="3600" dirty="0"/>
              <a:t>Confusion Matrix (Random Forest)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4FBE7A-2FCD-3BFC-A372-EAD04DE03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5863" y="2066443"/>
            <a:ext cx="61269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Negatives (TN):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Positives (FP):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Negatives (FN):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Positives (TP):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FBB49-A24B-B06A-7A9C-F17B36E13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79" y="3629319"/>
            <a:ext cx="4326904" cy="28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7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23350"/>
            <a:ext cx="6377940" cy="1293028"/>
          </a:xfrm>
        </p:spPr>
        <p:txBody>
          <a:bodyPr/>
          <a:lstStyle/>
          <a:p>
            <a:r>
              <a:rPr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B3A08F-4861-6238-E504-1F9AD18237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026" y="1357781"/>
            <a:ext cx="797406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Random Forest gave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performance trade-off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Importance (Top 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Ethnicity_White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(Importance: 0.062)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Creatinine (0.061)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Gender_Male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(0.056)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BUN (0.056)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Ejection Fraction (0.054)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SMOTE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balanced class distribution for better generalization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SVM showed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100% recall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earlier, but final model had balanced F1 with Random Forest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1439</TotalTime>
  <Words>603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GHW Heart Failure Readmission Prediction</vt:lpstr>
      <vt:lpstr>Project Objective</vt:lpstr>
      <vt:lpstr>Dataset Overview</vt:lpstr>
      <vt:lpstr>Methodology</vt:lpstr>
      <vt:lpstr>Data Preprocessing &amp; EDA</vt:lpstr>
      <vt:lpstr>Models &amp; Hyperparameters</vt:lpstr>
      <vt:lpstr>Model Evaluation Results</vt:lpstr>
      <vt:lpstr>Confusion Matrix (Random Forest)</vt:lpstr>
      <vt:lpstr>Key Insights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vijeesh vijayan</cp:lastModifiedBy>
  <cp:revision>6</cp:revision>
  <dcterms:created xsi:type="dcterms:W3CDTF">2013-01-27T09:14:16Z</dcterms:created>
  <dcterms:modified xsi:type="dcterms:W3CDTF">2025-04-04T10:53:49Z</dcterms:modified>
  <cp:category/>
</cp:coreProperties>
</file>