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82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4630400" cy="8229600"/>
  <p:notesSz cx="8229600" cy="146304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Inter" panose="020B0604020202020204" charset="0"/>
      <p:regular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19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706085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992220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10548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63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19191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071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2003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500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76777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8675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93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4359498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710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7298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1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646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1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884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1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6915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1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4967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lide 1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4261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lide 1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03273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Slide 1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76521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lide 1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451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0912323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lide 1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794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0782872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10/18/2024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602875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10/18/2024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210714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91615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059712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607789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smtClean="0"/>
              <a:t>10/18/2024</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021923027"/>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 id="2147483844"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 id="2147483853" r:id="rId29"/>
    <p:sldLayoutId id="2147483854" r:id="rId30"/>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6" y="2808446"/>
            <a:ext cx="7415927" cy="2235994"/>
          </a:xfrm>
          <a:prstGeom prst="rect">
            <a:avLst/>
          </a:prstGeom>
          <a:noFill/>
          <a:ln/>
        </p:spPr>
        <p:txBody>
          <a:bodyPr wrap="square" lIns="0" tIns="0" rIns="0" bIns="0" rtlCol="0" anchor="t"/>
          <a:lstStyle/>
          <a:p>
            <a:pPr marL="0" indent="0">
              <a:lnSpc>
                <a:spcPts val="8800"/>
              </a:lnSpc>
              <a:buNone/>
            </a:pPr>
            <a:r>
              <a:rPr lang="en-US" sz="7000" b="1" kern="0" spc="-141" dirty="0">
                <a:solidFill>
                  <a:srgbClr val="00B0F0"/>
                </a:solidFill>
                <a:latin typeface="Times New Roman" panose="02020603050405020304" pitchFamily="18" charset="0"/>
                <a:ea typeface="Petrona Bold" pitchFamily="34" charset="-122"/>
                <a:cs typeface="Times New Roman" panose="02020603050405020304" pitchFamily="18" charset="0"/>
              </a:rPr>
              <a:t>PROJECT ON ANALYTICS</a:t>
            </a:r>
            <a:endParaRPr lang="en-US" sz="7000" dirty="0">
              <a:solidFill>
                <a:srgbClr val="00B0F0"/>
              </a:solidFill>
              <a:latin typeface="Times New Roman" panose="02020603050405020304" pitchFamily="18" charset="0"/>
              <a:cs typeface="Times New Roman" panose="02020603050405020304" pitchFamily="18" charset="0"/>
            </a:endParaRPr>
          </a:p>
        </p:txBody>
      </p:sp>
      <p:sp>
        <p:nvSpPr>
          <p:cNvPr id="4" name="Text 1"/>
          <p:cNvSpPr/>
          <p:nvPr/>
        </p:nvSpPr>
        <p:spPr>
          <a:xfrm>
            <a:off x="864037" y="5220414"/>
            <a:ext cx="7415927" cy="395049"/>
          </a:xfrm>
          <a:prstGeom prst="rect">
            <a:avLst/>
          </a:prstGeom>
          <a:noFill/>
          <a:ln/>
        </p:spPr>
        <p:txBody>
          <a:bodyPr wrap="none" lIns="0" tIns="0" rIns="0" bIns="0" rtlCol="0" anchor="t"/>
          <a:lstStyle/>
          <a:p>
            <a:pPr marL="0" indent="0">
              <a:lnSpc>
                <a:spcPts val="3100"/>
              </a:lnSpc>
              <a:buNone/>
            </a:pPr>
            <a:r>
              <a:rPr lang="en-US" sz="1900" b="1" i="1" kern="0" spc="-39" dirty="0">
                <a:solidFill>
                  <a:srgbClr val="E0D6DE"/>
                </a:solidFill>
                <a:latin typeface="Inter" pitchFamily="34" charset="0"/>
                <a:ea typeface="Inter" pitchFamily="34" charset="-122"/>
                <a:cs typeface="Inter" pitchFamily="34" charset="-120"/>
              </a:rPr>
              <a:t>created by Tabassum Ara</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4037" y="1061918"/>
            <a:ext cx="6480810" cy="809982"/>
          </a:xfrm>
          <a:prstGeom prst="rect">
            <a:avLst/>
          </a:prstGeom>
          <a:noFill/>
          <a:ln/>
        </p:spPr>
        <p:txBody>
          <a:bodyPr wrap="none" lIns="0" tIns="0" rIns="0" bIns="0" rtlCol="0" anchor="t"/>
          <a:lstStyle/>
          <a:p>
            <a:pPr indent="0">
              <a:lnSpc>
                <a:spcPts val="8800"/>
              </a:lnSpc>
              <a:buNone/>
            </a:pPr>
            <a:r>
              <a:rPr lang="en-US" sz="6000" b="1" kern="0" spc="-141" dirty="0">
                <a:solidFill>
                  <a:srgbClr val="00B0F0"/>
                </a:solidFill>
                <a:latin typeface="Times New Roman" panose="02020603050405020304" pitchFamily="18" charset="0"/>
                <a:cs typeface="Times New Roman" panose="02020603050405020304" pitchFamily="18" charset="0"/>
              </a:rPr>
              <a:t>Visual Representation</a:t>
            </a:r>
          </a:p>
        </p:txBody>
      </p:sp>
      <p:pic>
        <p:nvPicPr>
          <p:cNvPr id="3" name="Image 0" descr="preencoded.png"/>
          <p:cNvPicPr>
            <a:picLocks noChangeAspect="1"/>
          </p:cNvPicPr>
          <p:nvPr/>
        </p:nvPicPr>
        <p:blipFill>
          <a:blip r:embed="rId3"/>
          <a:stretch>
            <a:fillRect/>
          </a:stretch>
        </p:blipFill>
        <p:spPr>
          <a:xfrm>
            <a:off x="864037" y="2242185"/>
            <a:ext cx="11727180" cy="49253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864037" y="2494717"/>
            <a:ext cx="12902327" cy="3240167"/>
          </a:xfrm>
          <a:prstGeom prst="rect">
            <a:avLst/>
          </a:prstGeom>
          <a:noFill/>
          <a:ln/>
        </p:spPr>
        <p:txBody>
          <a:bodyPr wrap="square" lIns="0" tIns="0" rIns="0" bIns="0" rtlCol="0" anchor="t"/>
          <a:lstStyle/>
          <a:p>
            <a:pPr indent="0">
              <a:lnSpc>
                <a:spcPts val="8800"/>
              </a:lnSpc>
              <a:buNone/>
            </a:pPr>
            <a:r>
              <a:rPr lang="en-US" sz="9600" b="1" kern="0" spc="-141" dirty="0">
                <a:solidFill>
                  <a:srgbClr val="00B0F0"/>
                </a:solidFill>
                <a:latin typeface="Times New Roman" panose="02020603050405020304" pitchFamily="18" charset="0"/>
                <a:cs typeface="Times New Roman" panose="02020603050405020304" pitchFamily="18" charset="0"/>
              </a:rPr>
              <a:t>Expense Details for last 6 months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864037" y="683300"/>
            <a:ext cx="9766935" cy="809982"/>
          </a:xfrm>
          <a:prstGeom prst="rect">
            <a:avLst/>
          </a:prstGeom>
          <a:noFill/>
          <a:ln/>
        </p:spPr>
        <p:txBody>
          <a:bodyPr wrap="none" lIns="0" tIns="0" rIns="0" bIns="0" rtlCol="0" anchor="t"/>
          <a:lstStyle/>
          <a:p>
            <a:pPr indent="0">
              <a:lnSpc>
                <a:spcPts val="8800"/>
              </a:lnSpc>
              <a:buNone/>
            </a:pPr>
            <a:r>
              <a:rPr lang="en-US" sz="6000" b="1" kern="0" spc="-141" dirty="0">
                <a:solidFill>
                  <a:srgbClr val="00B0F0"/>
                </a:solidFill>
                <a:latin typeface="Times New Roman" panose="02020603050405020304" pitchFamily="18" charset="0"/>
                <a:cs typeface="Times New Roman" panose="02020603050405020304" pitchFamily="18" charset="0"/>
              </a:rPr>
              <a:t>The month-wise trend of expenses</a:t>
            </a:r>
          </a:p>
        </p:txBody>
      </p:sp>
      <p:sp>
        <p:nvSpPr>
          <p:cNvPr id="3" name="Shape 1"/>
          <p:cNvSpPr/>
          <p:nvPr/>
        </p:nvSpPr>
        <p:spPr>
          <a:xfrm>
            <a:off x="864037" y="1863566"/>
            <a:ext cx="12902327" cy="5682615"/>
          </a:xfrm>
          <a:prstGeom prst="roundRect">
            <a:avLst>
              <a:gd name="adj" fmla="val 1825"/>
            </a:avLst>
          </a:prstGeom>
          <a:noFill/>
          <a:ln w="15240">
            <a:solidFill>
              <a:srgbClr val="FFFFFF">
                <a:alpha val="24000"/>
              </a:srgbClr>
            </a:solidFill>
            <a:prstDash val="solid"/>
          </a:ln>
        </p:spPr>
      </p:sp>
      <p:sp>
        <p:nvSpPr>
          <p:cNvPr id="4" name="Shape 2"/>
          <p:cNvSpPr/>
          <p:nvPr/>
        </p:nvSpPr>
        <p:spPr>
          <a:xfrm>
            <a:off x="879277" y="1878806"/>
            <a:ext cx="12871847" cy="706517"/>
          </a:xfrm>
          <a:prstGeom prst="rect">
            <a:avLst/>
          </a:prstGeom>
          <a:solidFill>
            <a:srgbClr val="FFFFFF">
              <a:alpha val="4000"/>
            </a:srgbClr>
          </a:solidFill>
          <a:ln/>
        </p:spPr>
      </p:sp>
      <p:sp>
        <p:nvSpPr>
          <p:cNvPr id="5" name="Text 3"/>
          <p:cNvSpPr/>
          <p:nvPr/>
        </p:nvSpPr>
        <p:spPr>
          <a:xfrm>
            <a:off x="1126093" y="2034540"/>
            <a:ext cx="593848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Months</a:t>
            </a:r>
            <a:endParaRPr lang="en-US" sz="1900" dirty="0"/>
          </a:p>
        </p:txBody>
      </p:sp>
      <p:sp>
        <p:nvSpPr>
          <p:cNvPr id="6" name="Text 4"/>
          <p:cNvSpPr/>
          <p:nvPr/>
        </p:nvSpPr>
        <p:spPr>
          <a:xfrm>
            <a:off x="7565827" y="2034540"/>
            <a:ext cx="593848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Sum of Expense (INR)</a:t>
            </a:r>
            <a:endParaRPr lang="en-US" sz="1900" dirty="0"/>
          </a:p>
        </p:txBody>
      </p:sp>
      <p:sp>
        <p:nvSpPr>
          <p:cNvPr id="7" name="Shape 5"/>
          <p:cNvSpPr/>
          <p:nvPr/>
        </p:nvSpPr>
        <p:spPr>
          <a:xfrm>
            <a:off x="879277" y="2585323"/>
            <a:ext cx="12871847" cy="706517"/>
          </a:xfrm>
          <a:prstGeom prst="rect">
            <a:avLst/>
          </a:prstGeom>
          <a:solidFill>
            <a:srgbClr val="000000">
              <a:alpha val="4000"/>
            </a:srgbClr>
          </a:solidFill>
          <a:ln/>
        </p:spPr>
      </p:sp>
      <p:sp>
        <p:nvSpPr>
          <p:cNvPr id="8" name="Text 6"/>
          <p:cNvSpPr/>
          <p:nvPr/>
        </p:nvSpPr>
        <p:spPr>
          <a:xfrm>
            <a:off x="1126093" y="2741057"/>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January</a:t>
            </a:r>
            <a:endParaRPr lang="en-US" sz="1900" dirty="0"/>
          </a:p>
        </p:txBody>
      </p:sp>
      <p:sp>
        <p:nvSpPr>
          <p:cNvPr id="9" name="Text 7"/>
          <p:cNvSpPr/>
          <p:nvPr/>
        </p:nvSpPr>
        <p:spPr>
          <a:xfrm>
            <a:off x="7565827" y="2741057"/>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13900</a:t>
            </a:r>
            <a:endParaRPr lang="en-US" sz="1900" dirty="0"/>
          </a:p>
        </p:txBody>
      </p:sp>
      <p:sp>
        <p:nvSpPr>
          <p:cNvPr id="10" name="Shape 8"/>
          <p:cNvSpPr/>
          <p:nvPr/>
        </p:nvSpPr>
        <p:spPr>
          <a:xfrm>
            <a:off x="879277" y="3291840"/>
            <a:ext cx="12871847" cy="706517"/>
          </a:xfrm>
          <a:prstGeom prst="rect">
            <a:avLst/>
          </a:prstGeom>
          <a:solidFill>
            <a:srgbClr val="FFFFFF">
              <a:alpha val="4000"/>
            </a:srgbClr>
          </a:solidFill>
          <a:ln/>
        </p:spPr>
      </p:sp>
      <p:sp>
        <p:nvSpPr>
          <p:cNvPr id="11" name="Text 9"/>
          <p:cNvSpPr/>
          <p:nvPr/>
        </p:nvSpPr>
        <p:spPr>
          <a:xfrm>
            <a:off x="1126093" y="3447574"/>
            <a:ext cx="5938480" cy="395049"/>
          </a:xfrm>
          <a:prstGeom prst="rect">
            <a:avLst/>
          </a:prstGeom>
          <a:noFill/>
          <a:ln/>
        </p:spPr>
        <p:txBody>
          <a:bodyPr wrap="none" lIns="0" tIns="0" rIns="0" bIns="0" rtlCol="0" anchor="t"/>
          <a:lstStyle/>
          <a:p>
            <a:pPr marL="0" indent="0">
              <a:lnSpc>
                <a:spcPts val="3100"/>
              </a:lnSpc>
              <a:buNone/>
            </a:pPr>
            <a:r>
              <a:rPr lang="en-US" sz="1900" b="1" u="sng" kern="0" spc="-39" dirty="0">
                <a:solidFill>
                  <a:srgbClr val="FFB071"/>
                </a:solidFill>
                <a:latin typeface="Inter" pitchFamily="34" charset="0"/>
                <a:ea typeface="Inter" pitchFamily="34" charset="-122"/>
                <a:cs typeface="Inter" pitchFamily="34" charset="-120"/>
              </a:rPr>
              <a:t>February</a:t>
            </a:r>
            <a:endParaRPr lang="en-US" sz="1900" dirty="0"/>
          </a:p>
        </p:txBody>
      </p:sp>
      <p:sp>
        <p:nvSpPr>
          <p:cNvPr id="12" name="Text 10"/>
          <p:cNvSpPr/>
          <p:nvPr/>
        </p:nvSpPr>
        <p:spPr>
          <a:xfrm>
            <a:off x="7565827" y="3447574"/>
            <a:ext cx="5938480" cy="395049"/>
          </a:xfrm>
          <a:prstGeom prst="rect">
            <a:avLst/>
          </a:prstGeom>
          <a:noFill/>
          <a:ln/>
        </p:spPr>
        <p:txBody>
          <a:bodyPr wrap="none" lIns="0" tIns="0" rIns="0" bIns="0" rtlCol="0" anchor="t"/>
          <a:lstStyle/>
          <a:p>
            <a:pPr marL="0" indent="0">
              <a:lnSpc>
                <a:spcPts val="3100"/>
              </a:lnSpc>
              <a:buNone/>
            </a:pPr>
            <a:r>
              <a:rPr lang="en-US" sz="1900" b="1" u="sng" kern="0" spc="-39" dirty="0">
                <a:solidFill>
                  <a:srgbClr val="FFB071"/>
                </a:solidFill>
                <a:latin typeface="Inter" pitchFamily="34" charset="0"/>
                <a:ea typeface="Inter" pitchFamily="34" charset="-122"/>
                <a:cs typeface="Inter" pitchFamily="34" charset="-120"/>
              </a:rPr>
              <a:t>15620</a:t>
            </a:r>
            <a:endParaRPr lang="en-US" sz="1900" dirty="0"/>
          </a:p>
        </p:txBody>
      </p:sp>
      <p:sp>
        <p:nvSpPr>
          <p:cNvPr id="13" name="Shape 11"/>
          <p:cNvSpPr/>
          <p:nvPr/>
        </p:nvSpPr>
        <p:spPr>
          <a:xfrm>
            <a:off x="879277" y="3998357"/>
            <a:ext cx="12871847" cy="706517"/>
          </a:xfrm>
          <a:prstGeom prst="rect">
            <a:avLst/>
          </a:prstGeom>
          <a:solidFill>
            <a:srgbClr val="000000">
              <a:alpha val="4000"/>
            </a:srgbClr>
          </a:solidFill>
          <a:ln/>
        </p:spPr>
      </p:sp>
      <p:sp>
        <p:nvSpPr>
          <p:cNvPr id="14" name="Text 12"/>
          <p:cNvSpPr/>
          <p:nvPr/>
        </p:nvSpPr>
        <p:spPr>
          <a:xfrm>
            <a:off x="1126093" y="4154091"/>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March</a:t>
            </a:r>
            <a:endParaRPr lang="en-US" sz="1900" dirty="0"/>
          </a:p>
        </p:txBody>
      </p:sp>
      <p:sp>
        <p:nvSpPr>
          <p:cNvPr id="15" name="Text 13"/>
          <p:cNvSpPr/>
          <p:nvPr/>
        </p:nvSpPr>
        <p:spPr>
          <a:xfrm>
            <a:off x="7565827" y="4154091"/>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13140</a:t>
            </a:r>
            <a:endParaRPr lang="en-US" sz="1900" dirty="0"/>
          </a:p>
        </p:txBody>
      </p:sp>
      <p:sp>
        <p:nvSpPr>
          <p:cNvPr id="16" name="Shape 14"/>
          <p:cNvSpPr/>
          <p:nvPr/>
        </p:nvSpPr>
        <p:spPr>
          <a:xfrm>
            <a:off x="879277" y="4704874"/>
            <a:ext cx="12871847" cy="706517"/>
          </a:xfrm>
          <a:prstGeom prst="rect">
            <a:avLst/>
          </a:prstGeom>
          <a:solidFill>
            <a:srgbClr val="FFFFFF">
              <a:alpha val="4000"/>
            </a:srgbClr>
          </a:solidFill>
          <a:ln/>
        </p:spPr>
      </p:sp>
      <p:sp>
        <p:nvSpPr>
          <p:cNvPr id="17" name="Text 15"/>
          <p:cNvSpPr/>
          <p:nvPr/>
        </p:nvSpPr>
        <p:spPr>
          <a:xfrm>
            <a:off x="1126093" y="4860608"/>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April</a:t>
            </a:r>
            <a:endParaRPr lang="en-US" sz="1900" dirty="0"/>
          </a:p>
        </p:txBody>
      </p:sp>
      <p:sp>
        <p:nvSpPr>
          <p:cNvPr id="18" name="Text 16"/>
          <p:cNvSpPr/>
          <p:nvPr/>
        </p:nvSpPr>
        <p:spPr>
          <a:xfrm>
            <a:off x="7565827" y="4860608"/>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14800</a:t>
            </a:r>
            <a:endParaRPr lang="en-US" sz="1900" dirty="0"/>
          </a:p>
        </p:txBody>
      </p:sp>
      <p:sp>
        <p:nvSpPr>
          <p:cNvPr id="19" name="Shape 17"/>
          <p:cNvSpPr/>
          <p:nvPr/>
        </p:nvSpPr>
        <p:spPr>
          <a:xfrm>
            <a:off x="879277" y="5411391"/>
            <a:ext cx="12871847" cy="706517"/>
          </a:xfrm>
          <a:prstGeom prst="rect">
            <a:avLst/>
          </a:prstGeom>
          <a:solidFill>
            <a:srgbClr val="000000">
              <a:alpha val="4000"/>
            </a:srgbClr>
          </a:solidFill>
          <a:ln/>
        </p:spPr>
      </p:sp>
      <p:sp>
        <p:nvSpPr>
          <p:cNvPr id="20" name="Text 18"/>
          <p:cNvSpPr/>
          <p:nvPr/>
        </p:nvSpPr>
        <p:spPr>
          <a:xfrm>
            <a:off x="1126093" y="5567124"/>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May</a:t>
            </a:r>
            <a:endParaRPr lang="en-US" sz="1900" dirty="0"/>
          </a:p>
        </p:txBody>
      </p:sp>
      <p:sp>
        <p:nvSpPr>
          <p:cNvPr id="21" name="Text 19"/>
          <p:cNvSpPr/>
          <p:nvPr/>
        </p:nvSpPr>
        <p:spPr>
          <a:xfrm>
            <a:off x="7565827" y="5567124"/>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13370</a:t>
            </a:r>
            <a:endParaRPr lang="en-US" sz="1900" dirty="0"/>
          </a:p>
        </p:txBody>
      </p:sp>
      <p:sp>
        <p:nvSpPr>
          <p:cNvPr id="22" name="Shape 20"/>
          <p:cNvSpPr/>
          <p:nvPr/>
        </p:nvSpPr>
        <p:spPr>
          <a:xfrm>
            <a:off x="879277" y="6117908"/>
            <a:ext cx="12871847" cy="706517"/>
          </a:xfrm>
          <a:prstGeom prst="rect">
            <a:avLst/>
          </a:prstGeom>
          <a:solidFill>
            <a:srgbClr val="FFFFFF">
              <a:alpha val="4000"/>
            </a:srgbClr>
          </a:solidFill>
          <a:ln/>
        </p:spPr>
      </p:sp>
      <p:sp>
        <p:nvSpPr>
          <p:cNvPr id="23" name="Text 21"/>
          <p:cNvSpPr/>
          <p:nvPr/>
        </p:nvSpPr>
        <p:spPr>
          <a:xfrm>
            <a:off x="1126093" y="6273641"/>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June</a:t>
            </a:r>
            <a:endParaRPr lang="en-US" sz="1900" dirty="0"/>
          </a:p>
        </p:txBody>
      </p:sp>
      <p:sp>
        <p:nvSpPr>
          <p:cNvPr id="24" name="Text 22"/>
          <p:cNvSpPr/>
          <p:nvPr/>
        </p:nvSpPr>
        <p:spPr>
          <a:xfrm>
            <a:off x="7565827" y="6273641"/>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13560</a:t>
            </a:r>
            <a:endParaRPr lang="en-US" sz="1900" dirty="0"/>
          </a:p>
        </p:txBody>
      </p:sp>
      <p:sp>
        <p:nvSpPr>
          <p:cNvPr id="25" name="Shape 23"/>
          <p:cNvSpPr/>
          <p:nvPr/>
        </p:nvSpPr>
        <p:spPr>
          <a:xfrm>
            <a:off x="879277" y="6824424"/>
            <a:ext cx="12871847" cy="706517"/>
          </a:xfrm>
          <a:prstGeom prst="rect">
            <a:avLst/>
          </a:prstGeom>
          <a:solidFill>
            <a:srgbClr val="000000">
              <a:alpha val="4000"/>
            </a:srgbClr>
          </a:solidFill>
          <a:ln/>
        </p:spPr>
      </p:sp>
      <p:sp>
        <p:nvSpPr>
          <p:cNvPr id="26" name="Text 24"/>
          <p:cNvSpPr/>
          <p:nvPr/>
        </p:nvSpPr>
        <p:spPr>
          <a:xfrm>
            <a:off x="1126093" y="6980158"/>
            <a:ext cx="593848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Grand Total</a:t>
            </a:r>
            <a:endParaRPr lang="en-US" sz="1900" dirty="0"/>
          </a:p>
        </p:txBody>
      </p:sp>
      <p:sp>
        <p:nvSpPr>
          <p:cNvPr id="27" name="Text 25"/>
          <p:cNvSpPr/>
          <p:nvPr/>
        </p:nvSpPr>
        <p:spPr>
          <a:xfrm>
            <a:off x="7565827" y="6980158"/>
            <a:ext cx="593848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84390</a:t>
            </a:r>
            <a:endParaRPr lang="en-US"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698302" y="548640"/>
            <a:ext cx="5238036" cy="654606"/>
          </a:xfrm>
          <a:prstGeom prst="rect">
            <a:avLst/>
          </a:prstGeom>
          <a:noFill/>
          <a:ln/>
        </p:spPr>
        <p:txBody>
          <a:bodyPr wrap="none" lIns="0" tIns="0" rIns="0" bIns="0" rtlCol="0" anchor="t"/>
          <a:lstStyle/>
          <a:p>
            <a:pPr indent="0">
              <a:lnSpc>
                <a:spcPts val="8800"/>
              </a:lnSpc>
              <a:buNone/>
            </a:pPr>
            <a:r>
              <a:rPr lang="en-US" sz="6000" b="1" kern="0" spc="-141" dirty="0">
                <a:solidFill>
                  <a:srgbClr val="00B0F0"/>
                </a:solidFill>
                <a:latin typeface="Times New Roman" panose="02020603050405020304" pitchFamily="18" charset="0"/>
                <a:cs typeface="Times New Roman" panose="02020603050405020304" pitchFamily="18" charset="0"/>
              </a:rPr>
              <a:t>Visual Representation</a:t>
            </a:r>
          </a:p>
        </p:txBody>
      </p:sp>
      <p:pic>
        <p:nvPicPr>
          <p:cNvPr id="3" name="Image 0" descr="preencoded.png"/>
          <p:cNvPicPr>
            <a:picLocks noChangeAspect="1"/>
          </p:cNvPicPr>
          <p:nvPr/>
        </p:nvPicPr>
        <p:blipFill>
          <a:blip r:embed="rId3"/>
          <a:stretch>
            <a:fillRect/>
          </a:stretch>
        </p:blipFill>
        <p:spPr>
          <a:xfrm>
            <a:off x="698302" y="1502450"/>
            <a:ext cx="9378553" cy="5637014"/>
          </a:xfrm>
          <a:prstGeom prst="rect">
            <a:avLst/>
          </a:prstGeom>
        </p:spPr>
      </p:pic>
      <p:sp>
        <p:nvSpPr>
          <p:cNvPr id="4" name="Text 1"/>
          <p:cNvSpPr/>
          <p:nvPr/>
        </p:nvSpPr>
        <p:spPr>
          <a:xfrm>
            <a:off x="698302" y="7363897"/>
            <a:ext cx="13233797" cy="319207"/>
          </a:xfrm>
          <a:prstGeom prst="rect">
            <a:avLst/>
          </a:prstGeom>
          <a:noFill/>
          <a:ln/>
        </p:spPr>
        <p:txBody>
          <a:bodyPr wrap="none" lIns="0" tIns="0" rIns="0" bIns="0" rtlCol="0" anchor="t"/>
          <a:lstStyle/>
          <a:p>
            <a:pPr marL="0" indent="0">
              <a:lnSpc>
                <a:spcPts val="2500"/>
              </a:lnSpc>
              <a:buNone/>
            </a:pPr>
            <a:endParaRPr lang="en-US" sz="15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96171" y="628769"/>
            <a:ext cx="5972056" cy="746522"/>
          </a:xfrm>
          <a:prstGeom prst="rect">
            <a:avLst/>
          </a:prstGeom>
          <a:noFill/>
          <a:ln/>
        </p:spPr>
        <p:txBody>
          <a:bodyPr wrap="none" lIns="0" tIns="0" rIns="0" bIns="0" rtlCol="0" anchor="t"/>
          <a:lstStyle/>
          <a:p>
            <a:pPr indent="0">
              <a:lnSpc>
                <a:spcPts val="8800"/>
              </a:lnSpc>
              <a:buNone/>
            </a:pPr>
            <a:r>
              <a:rPr lang="en-US" sz="6000" b="1" kern="0" spc="-141" dirty="0">
                <a:solidFill>
                  <a:srgbClr val="00B0F0"/>
                </a:solidFill>
                <a:latin typeface="Times New Roman" panose="02020603050405020304" pitchFamily="18" charset="0"/>
                <a:cs typeface="Times New Roman" panose="02020603050405020304" pitchFamily="18" charset="0"/>
              </a:rPr>
              <a:t>Sum of Expenses</a:t>
            </a:r>
          </a:p>
        </p:txBody>
      </p:sp>
      <p:sp>
        <p:nvSpPr>
          <p:cNvPr id="3" name="Shape 1"/>
          <p:cNvSpPr/>
          <p:nvPr/>
        </p:nvSpPr>
        <p:spPr>
          <a:xfrm>
            <a:off x="796171" y="1716524"/>
            <a:ext cx="13038058" cy="5884188"/>
          </a:xfrm>
          <a:prstGeom prst="roundRect">
            <a:avLst>
              <a:gd name="adj" fmla="val 1624"/>
            </a:avLst>
          </a:prstGeom>
          <a:noFill/>
          <a:ln w="7620">
            <a:solidFill>
              <a:srgbClr val="FFFFFF">
                <a:alpha val="24000"/>
              </a:srgbClr>
            </a:solidFill>
            <a:prstDash val="solid"/>
          </a:ln>
        </p:spPr>
      </p:sp>
      <p:sp>
        <p:nvSpPr>
          <p:cNvPr id="4" name="Shape 2"/>
          <p:cNvSpPr/>
          <p:nvPr/>
        </p:nvSpPr>
        <p:spPr>
          <a:xfrm>
            <a:off x="803791" y="1724144"/>
            <a:ext cx="13022818" cy="652105"/>
          </a:xfrm>
          <a:prstGeom prst="rect">
            <a:avLst/>
          </a:prstGeom>
          <a:solidFill>
            <a:srgbClr val="FFFFFF">
              <a:alpha val="4000"/>
            </a:srgbClr>
          </a:solidFill>
          <a:ln/>
        </p:spPr>
      </p:sp>
      <p:sp>
        <p:nvSpPr>
          <p:cNvPr id="5" name="Text 3"/>
          <p:cNvSpPr/>
          <p:nvPr/>
        </p:nvSpPr>
        <p:spPr>
          <a:xfrm>
            <a:off x="1031200" y="1868210"/>
            <a:ext cx="6052780" cy="363974"/>
          </a:xfrm>
          <a:prstGeom prst="rect">
            <a:avLst/>
          </a:prstGeom>
          <a:noFill/>
          <a:ln/>
        </p:spPr>
        <p:txBody>
          <a:bodyPr wrap="none" lIns="0" tIns="0" rIns="0" bIns="0" rtlCol="0" anchor="t"/>
          <a:lstStyle/>
          <a:p>
            <a:pPr marL="0" indent="0">
              <a:lnSpc>
                <a:spcPts val="2850"/>
              </a:lnSpc>
              <a:buNone/>
            </a:pPr>
            <a:r>
              <a:rPr lang="en-US" sz="1750" b="1" kern="0" spc="-36" dirty="0">
                <a:solidFill>
                  <a:srgbClr val="E0D6DE"/>
                </a:solidFill>
                <a:latin typeface="Inter" pitchFamily="34" charset="0"/>
                <a:ea typeface="Inter" pitchFamily="34" charset="-122"/>
                <a:cs typeface="Inter" pitchFamily="34" charset="-120"/>
              </a:rPr>
              <a:t>Category</a:t>
            </a:r>
            <a:endParaRPr lang="en-US" sz="1750" dirty="0"/>
          </a:p>
        </p:txBody>
      </p:sp>
      <p:sp>
        <p:nvSpPr>
          <p:cNvPr id="6" name="Text 4"/>
          <p:cNvSpPr/>
          <p:nvPr/>
        </p:nvSpPr>
        <p:spPr>
          <a:xfrm>
            <a:off x="7546419" y="1868210"/>
            <a:ext cx="6052780" cy="363974"/>
          </a:xfrm>
          <a:prstGeom prst="rect">
            <a:avLst/>
          </a:prstGeom>
          <a:noFill/>
          <a:ln/>
        </p:spPr>
        <p:txBody>
          <a:bodyPr wrap="none" lIns="0" tIns="0" rIns="0" bIns="0" rtlCol="0" anchor="t"/>
          <a:lstStyle/>
          <a:p>
            <a:pPr marL="0" indent="0">
              <a:lnSpc>
                <a:spcPts val="2850"/>
              </a:lnSpc>
              <a:buNone/>
            </a:pPr>
            <a:r>
              <a:rPr lang="en-US" sz="1750" b="1" kern="0" spc="-36" dirty="0">
                <a:solidFill>
                  <a:srgbClr val="E0D6DE"/>
                </a:solidFill>
                <a:latin typeface="Inter" pitchFamily="34" charset="0"/>
                <a:ea typeface="Inter" pitchFamily="34" charset="-122"/>
                <a:cs typeface="Inter" pitchFamily="34" charset="-120"/>
              </a:rPr>
              <a:t>Sum of Expense (INR)</a:t>
            </a:r>
            <a:endParaRPr lang="en-US" sz="1750" dirty="0"/>
          </a:p>
        </p:txBody>
      </p:sp>
      <p:sp>
        <p:nvSpPr>
          <p:cNvPr id="7" name="Shape 5"/>
          <p:cNvSpPr/>
          <p:nvPr/>
        </p:nvSpPr>
        <p:spPr>
          <a:xfrm>
            <a:off x="803791" y="2376249"/>
            <a:ext cx="13022818" cy="652105"/>
          </a:xfrm>
          <a:prstGeom prst="rect">
            <a:avLst/>
          </a:prstGeom>
          <a:solidFill>
            <a:srgbClr val="000000">
              <a:alpha val="4000"/>
            </a:srgbClr>
          </a:solidFill>
          <a:ln/>
        </p:spPr>
      </p:sp>
      <p:sp>
        <p:nvSpPr>
          <p:cNvPr id="8" name="Text 6"/>
          <p:cNvSpPr/>
          <p:nvPr/>
        </p:nvSpPr>
        <p:spPr>
          <a:xfrm>
            <a:off x="1031200" y="2520315"/>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Doctor and Medicine</a:t>
            </a:r>
            <a:endParaRPr lang="en-US" sz="1750" dirty="0"/>
          </a:p>
        </p:txBody>
      </p:sp>
      <p:sp>
        <p:nvSpPr>
          <p:cNvPr id="9" name="Text 7"/>
          <p:cNvSpPr/>
          <p:nvPr/>
        </p:nvSpPr>
        <p:spPr>
          <a:xfrm>
            <a:off x="7546419" y="2520315"/>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4000</a:t>
            </a:r>
            <a:endParaRPr lang="en-US" sz="1750" dirty="0"/>
          </a:p>
        </p:txBody>
      </p:sp>
      <p:sp>
        <p:nvSpPr>
          <p:cNvPr id="10" name="Shape 8"/>
          <p:cNvSpPr/>
          <p:nvPr/>
        </p:nvSpPr>
        <p:spPr>
          <a:xfrm>
            <a:off x="803791" y="3028355"/>
            <a:ext cx="13022818" cy="652105"/>
          </a:xfrm>
          <a:prstGeom prst="rect">
            <a:avLst/>
          </a:prstGeom>
          <a:solidFill>
            <a:srgbClr val="FFFFFF">
              <a:alpha val="4000"/>
            </a:srgbClr>
          </a:solidFill>
          <a:ln/>
        </p:spPr>
      </p:sp>
      <p:sp>
        <p:nvSpPr>
          <p:cNvPr id="11" name="Text 9"/>
          <p:cNvSpPr/>
          <p:nvPr/>
        </p:nvSpPr>
        <p:spPr>
          <a:xfrm>
            <a:off x="1031200" y="3172420"/>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Entertainment</a:t>
            </a:r>
            <a:endParaRPr lang="en-US" sz="1750" dirty="0"/>
          </a:p>
        </p:txBody>
      </p:sp>
      <p:sp>
        <p:nvSpPr>
          <p:cNvPr id="12" name="Text 10"/>
          <p:cNvSpPr/>
          <p:nvPr/>
        </p:nvSpPr>
        <p:spPr>
          <a:xfrm>
            <a:off x="7546419" y="3172420"/>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12000</a:t>
            </a:r>
            <a:endParaRPr lang="en-US" sz="1750" dirty="0"/>
          </a:p>
        </p:txBody>
      </p:sp>
      <p:sp>
        <p:nvSpPr>
          <p:cNvPr id="13" name="Shape 11"/>
          <p:cNvSpPr/>
          <p:nvPr/>
        </p:nvSpPr>
        <p:spPr>
          <a:xfrm>
            <a:off x="803791" y="3680460"/>
            <a:ext cx="13022818" cy="652105"/>
          </a:xfrm>
          <a:prstGeom prst="rect">
            <a:avLst/>
          </a:prstGeom>
          <a:solidFill>
            <a:srgbClr val="000000">
              <a:alpha val="4000"/>
            </a:srgbClr>
          </a:solidFill>
          <a:ln/>
        </p:spPr>
      </p:sp>
      <p:sp>
        <p:nvSpPr>
          <p:cNvPr id="14" name="Text 12"/>
          <p:cNvSpPr/>
          <p:nvPr/>
        </p:nvSpPr>
        <p:spPr>
          <a:xfrm>
            <a:off x="1031200" y="3824526"/>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Food</a:t>
            </a:r>
            <a:endParaRPr lang="en-US" sz="1750" dirty="0"/>
          </a:p>
        </p:txBody>
      </p:sp>
      <p:sp>
        <p:nvSpPr>
          <p:cNvPr id="15" name="Text 13"/>
          <p:cNvSpPr/>
          <p:nvPr/>
        </p:nvSpPr>
        <p:spPr>
          <a:xfrm>
            <a:off x="7546419" y="3824526"/>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4940</a:t>
            </a:r>
            <a:endParaRPr lang="en-US" sz="1750" dirty="0"/>
          </a:p>
        </p:txBody>
      </p:sp>
      <p:sp>
        <p:nvSpPr>
          <p:cNvPr id="16" name="Shape 14"/>
          <p:cNvSpPr/>
          <p:nvPr/>
        </p:nvSpPr>
        <p:spPr>
          <a:xfrm>
            <a:off x="803791" y="4332565"/>
            <a:ext cx="13022818" cy="652105"/>
          </a:xfrm>
          <a:prstGeom prst="rect">
            <a:avLst/>
          </a:prstGeom>
          <a:solidFill>
            <a:srgbClr val="FFFFFF">
              <a:alpha val="4000"/>
            </a:srgbClr>
          </a:solidFill>
          <a:ln/>
        </p:spPr>
      </p:sp>
      <p:sp>
        <p:nvSpPr>
          <p:cNvPr id="17" name="Text 15"/>
          <p:cNvSpPr/>
          <p:nvPr/>
        </p:nvSpPr>
        <p:spPr>
          <a:xfrm>
            <a:off x="1031200" y="4476631"/>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Grocery</a:t>
            </a:r>
            <a:endParaRPr lang="en-US" sz="1750" dirty="0"/>
          </a:p>
        </p:txBody>
      </p:sp>
      <p:sp>
        <p:nvSpPr>
          <p:cNvPr id="18" name="Text 16"/>
          <p:cNvSpPr/>
          <p:nvPr/>
        </p:nvSpPr>
        <p:spPr>
          <a:xfrm>
            <a:off x="7546419" y="4476631"/>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30990</a:t>
            </a:r>
            <a:endParaRPr lang="en-US" sz="1750" dirty="0"/>
          </a:p>
        </p:txBody>
      </p:sp>
      <p:sp>
        <p:nvSpPr>
          <p:cNvPr id="19" name="Shape 17"/>
          <p:cNvSpPr/>
          <p:nvPr/>
        </p:nvSpPr>
        <p:spPr>
          <a:xfrm>
            <a:off x="803791" y="4984671"/>
            <a:ext cx="13022818" cy="652105"/>
          </a:xfrm>
          <a:prstGeom prst="rect">
            <a:avLst/>
          </a:prstGeom>
          <a:solidFill>
            <a:srgbClr val="000000">
              <a:alpha val="4000"/>
            </a:srgbClr>
          </a:solidFill>
          <a:ln/>
        </p:spPr>
      </p:sp>
      <p:sp>
        <p:nvSpPr>
          <p:cNvPr id="20" name="Text 18"/>
          <p:cNvSpPr/>
          <p:nvPr/>
        </p:nvSpPr>
        <p:spPr>
          <a:xfrm>
            <a:off x="1031200" y="5128736"/>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Miscellaneous</a:t>
            </a:r>
            <a:endParaRPr lang="en-US" sz="1750" dirty="0"/>
          </a:p>
        </p:txBody>
      </p:sp>
      <p:sp>
        <p:nvSpPr>
          <p:cNvPr id="21" name="Text 19"/>
          <p:cNvSpPr/>
          <p:nvPr/>
        </p:nvSpPr>
        <p:spPr>
          <a:xfrm>
            <a:off x="7546419" y="5128736"/>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7720</a:t>
            </a:r>
            <a:endParaRPr lang="en-US" sz="1750" dirty="0"/>
          </a:p>
        </p:txBody>
      </p:sp>
      <p:sp>
        <p:nvSpPr>
          <p:cNvPr id="22" name="Shape 20"/>
          <p:cNvSpPr/>
          <p:nvPr/>
        </p:nvSpPr>
        <p:spPr>
          <a:xfrm>
            <a:off x="803791" y="5636776"/>
            <a:ext cx="13022818" cy="652105"/>
          </a:xfrm>
          <a:prstGeom prst="rect">
            <a:avLst/>
          </a:prstGeom>
          <a:solidFill>
            <a:srgbClr val="FFFFFF">
              <a:alpha val="4000"/>
            </a:srgbClr>
          </a:solidFill>
          <a:ln/>
        </p:spPr>
      </p:sp>
      <p:sp>
        <p:nvSpPr>
          <p:cNvPr id="23" name="Text 21"/>
          <p:cNvSpPr/>
          <p:nvPr/>
        </p:nvSpPr>
        <p:spPr>
          <a:xfrm>
            <a:off x="1031200" y="5780842"/>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Shopping</a:t>
            </a:r>
            <a:endParaRPr lang="en-US" sz="1750" dirty="0"/>
          </a:p>
        </p:txBody>
      </p:sp>
      <p:sp>
        <p:nvSpPr>
          <p:cNvPr id="24" name="Text 22"/>
          <p:cNvSpPr/>
          <p:nvPr/>
        </p:nvSpPr>
        <p:spPr>
          <a:xfrm>
            <a:off x="7546419" y="5780842"/>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8700</a:t>
            </a:r>
            <a:endParaRPr lang="en-US" sz="1750" dirty="0"/>
          </a:p>
        </p:txBody>
      </p:sp>
      <p:sp>
        <p:nvSpPr>
          <p:cNvPr id="25" name="Shape 23"/>
          <p:cNvSpPr/>
          <p:nvPr/>
        </p:nvSpPr>
        <p:spPr>
          <a:xfrm>
            <a:off x="803791" y="6288881"/>
            <a:ext cx="13022818" cy="652105"/>
          </a:xfrm>
          <a:prstGeom prst="rect">
            <a:avLst/>
          </a:prstGeom>
          <a:solidFill>
            <a:srgbClr val="000000">
              <a:alpha val="4000"/>
            </a:srgbClr>
          </a:solidFill>
          <a:ln/>
        </p:spPr>
      </p:sp>
      <p:sp>
        <p:nvSpPr>
          <p:cNvPr id="26" name="Text 24"/>
          <p:cNvSpPr/>
          <p:nvPr/>
        </p:nvSpPr>
        <p:spPr>
          <a:xfrm>
            <a:off x="1031200" y="6432947"/>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Ticket and Bills</a:t>
            </a:r>
            <a:endParaRPr lang="en-US" sz="1750" dirty="0"/>
          </a:p>
        </p:txBody>
      </p:sp>
      <p:sp>
        <p:nvSpPr>
          <p:cNvPr id="27" name="Text 25"/>
          <p:cNvSpPr/>
          <p:nvPr/>
        </p:nvSpPr>
        <p:spPr>
          <a:xfrm>
            <a:off x="7546419" y="6432947"/>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16040</a:t>
            </a:r>
            <a:endParaRPr lang="en-US" sz="1750" dirty="0"/>
          </a:p>
        </p:txBody>
      </p:sp>
      <p:sp>
        <p:nvSpPr>
          <p:cNvPr id="28" name="Shape 26"/>
          <p:cNvSpPr/>
          <p:nvPr/>
        </p:nvSpPr>
        <p:spPr>
          <a:xfrm>
            <a:off x="803791" y="6940987"/>
            <a:ext cx="13022818" cy="652105"/>
          </a:xfrm>
          <a:prstGeom prst="rect">
            <a:avLst/>
          </a:prstGeom>
          <a:solidFill>
            <a:srgbClr val="FFFFFF">
              <a:alpha val="4000"/>
            </a:srgbClr>
          </a:solidFill>
          <a:ln/>
        </p:spPr>
      </p:sp>
      <p:sp>
        <p:nvSpPr>
          <p:cNvPr id="29" name="Text 27"/>
          <p:cNvSpPr/>
          <p:nvPr/>
        </p:nvSpPr>
        <p:spPr>
          <a:xfrm>
            <a:off x="1031200" y="7085052"/>
            <a:ext cx="6052780" cy="363974"/>
          </a:xfrm>
          <a:prstGeom prst="rect">
            <a:avLst/>
          </a:prstGeom>
          <a:noFill/>
          <a:ln/>
        </p:spPr>
        <p:txBody>
          <a:bodyPr wrap="none" lIns="0" tIns="0" rIns="0" bIns="0" rtlCol="0" anchor="t"/>
          <a:lstStyle/>
          <a:p>
            <a:pPr marL="0" indent="0">
              <a:lnSpc>
                <a:spcPts val="2850"/>
              </a:lnSpc>
              <a:buNone/>
            </a:pPr>
            <a:r>
              <a:rPr lang="en-US" sz="1750" b="1" kern="0" spc="-36" dirty="0">
                <a:solidFill>
                  <a:srgbClr val="E0D6DE"/>
                </a:solidFill>
                <a:latin typeface="Inter" pitchFamily="34" charset="0"/>
                <a:ea typeface="Inter" pitchFamily="34" charset="-122"/>
                <a:cs typeface="Inter" pitchFamily="34" charset="-120"/>
              </a:rPr>
              <a:t>Grand Total</a:t>
            </a:r>
            <a:endParaRPr lang="en-US" sz="1750" dirty="0"/>
          </a:p>
        </p:txBody>
      </p:sp>
      <p:sp>
        <p:nvSpPr>
          <p:cNvPr id="30" name="Text 28"/>
          <p:cNvSpPr/>
          <p:nvPr/>
        </p:nvSpPr>
        <p:spPr>
          <a:xfrm>
            <a:off x="7546419" y="7085052"/>
            <a:ext cx="6052780" cy="363974"/>
          </a:xfrm>
          <a:prstGeom prst="rect">
            <a:avLst/>
          </a:prstGeom>
          <a:noFill/>
          <a:ln/>
        </p:spPr>
        <p:txBody>
          <a:bodyPr wrap="none" lIns="0" tIns="0" rIns="0" bIns="0" rtlCol="0" anchor="t"/>
          <a:lstStyle/>
          <a:p>
            <a:pPr marL="0" indent="0">
              <a:lnSpc>
                <a:spcPts val="2850"/>
              </a:lnSpc>
              <a:buNone/>
            </a:pPr>
            <a:r>
              <a:rPr lang="en-US" sz="1750" b="1" kern="0" spc="-36" dirty="0">
                <a:solidFill>
                  <a:srgbClr val="E0D6DE"/>
                </a:solidFill>
                <a:latin typeface="Inter" pitchFamily="34" charset="0"/>
                <a:ea typeface="Inter" pitchFamily="34" charset="-122"/>
                <a:cs typeface="Inter" pitchFamily="34" charset="-120"/>
              </a:rPr>
              <a:t>84390</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699016" y="550426"/>
            <a:ext cx="5242798" cy="655201"/>
          </a:xfrm>
          <a:prstGeom prst="rect">
            <a:avLst/>
          </a:prstGeom>
          <a:noFill/>
          <a:ln/>
        </p:spPr>
        <p:txBody>
          <a:bodyPr wrap="none" lIns="0" tIns="0" rIns="0" bIns="0" rtlCol="0" anchor="t"/>
          <a:lstStyle/>
          <a:p>
            <a:pPr indent="0">
              <a:lnSpc>
                <a:spcPts val="8800"/>
              </a:lnSpc>
              <a:buNone/>
            </a:pPr>
            <a:r>
              <a:rPr lang="en-US" sz="7000" b="1" kern="0" spc="-141" dirty="0">
                <a:solidFill>
                  <a:srgbClr val="00B0F0"/>
                </a:solidFill>
                <a:latin typeface="Times New Roman" panose="02020603050405020304" pitchFamily="18" charset="0"/>
                <a:cs typeface="Times New Roman" panose="02020603050405020304" pitchFamily="18" charset="0"/>
              </a:rPr>
              <a:t>Visual Representation</a:t>
            </a:r>
          </a:p>
        </p:txBody>
      </p:sp>
      <p:pic>
        <p:nvPicPr>
          <p:cNvPr id="3" name="Image 0" descr="preencoded.png"/>
          <p:cNvPicPr>
            <a:picLocks noChangeAspect="1"/>
          </p:cNvPicPr>
          <p:nvPr/>
        </p:nvPicPr>
        <p:blipFill>
          <a:blip r:embed="rId3"/>
          <a:stretch>
            <a:fillRect/>
          </a:stretch>
        </p:blipFill>
        <p:spPr>
          <a:xfrm>
            <a:off x="699016" y="1505188"/>
            <a:ext cx="9387245" cy="5629751"/>
          </a:xfrm>
          <a:prstGeom prst="rect">
            <a:avLst/>
          </a:prstGeom>
        </p:spPr>
      </p:pic>
      <p:sp>
        <p:nvSpPr>
          <p:cNvPr id="4" name="Text 1"/>
          <p:cNvSpPr/>
          <p:nvPr/>
        </p:nvSpPr>
        <p:spPr>
          <a:xfrm>
            <a:off x="699016" y="7359610"/>
            <a:ext cx="13232368" cy="319564"/>
          </a:xfrm>
          <a:prstGeom prst="rect">
            <a:avLst/>
          </a:prstGeom>
          <a:noFill/>
          <a:ln/>
        </p:spPr>
        <p:txBody>
          <a:bodyPr wrap="none" lIns="0" tIns="0" rIns="0" bIns="0" rtlCol="0" anchor="t"/>
          <a:lstStyle/>
          <a:p>
            <a:pPr marL="0" indent="0">
              <a:lnSpc>
                <a:spcPts val="2500"/>
              </a:lnSpc>
              <a:buNone/>
            </a:pPr>
            <a:endParaRPr lang="en-US" sz="15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655796" y="515303"/>
            <a:ext cx="7591187" cy="614720"/>
          </a:xfrm>
          <a:prstGeom prst="rect">
            <a:avLst/>
          </a:prstGeom>
          <a:noFill/>
          <a:ln/>
        </p:spPr>
        <p:txBody>
          <a:bodyPr wrap="none" lIns="0" tIns="0" rIns="0" bIns="0" rtlCol="0" anchor="t"/>
          <a:lstStyle/>
          <a:p>
            <a:pPr indent="0">
              <a:lnSpc>
                <a:spcPts val="8800"/>
              </a:lnSpc>
              <a:buNone/>
            </a:pPr>
            <a:r>
              <a:rPr lang="en-US" sz="6000" b="1" kern="0" spc="-141" dirty="0">
                <a:solidFill>
                  <a:srgbClr val="00B0F0"/>
                </a:solidFill>
                <a:latin typeface="Times New Roman" panose="02020603050405020304" pitchFamily="18" charset="0"/>
                <a:cs typeface="Times New Roman" panose="02020603050405020304" pitchFamily="18" charset="0"/>
              </a:rPr>
              <a:t>Detailed View of 6 Month Expenses</a:t>
            </a:r>
          </a:p>
        </p:txBody>
      </p:sp>
      <p:sp>
        <p:nvSpPr>
          <p:cNvPr id="3" name="Shape 1"/>
          <p:cNvSpPr/>
          <p:nvPr/>
        </p:nvSpPr>
        <p:spPr>
          <a:xfrm>
            <a:off x="655796" y="1411010"/>
            <a:ext cx="13318808" cy="6312932"/>
          </a:xfrm>
          <a:prstGeom prst="roundRect">
            <a:avLst>
              <a:gd name="adj" fmla="val 1247"/>
            </a:avLst>
          </a:prstGeom>
          <a:noFill/>
          <a:ln w="7620">
            <a:solidFill>
              <a:srgbClr val="FFFFFF">
                <a:alpha val="24000"/>
              </a:srgbClr>
            </a:solidFill>
            <a:prstDash val="solid"/>
          </a:ln>
        </p:spPr>
      </p:sp>
      <p:sp>
        <p:nvSpPr>
          <p:cNvPr id="4" name="Shape 2"/>
          <p:cNvSpPr/>
          <p:nvPr/>
        </p:nvSpPr>
        <p:spPr>
          <a:xfrm>
            <a:off x="663416" y="1418630"/>
            <a:ext cx="13303568" cy="1139428"/>
          </a:xfrm>
          <a:prstGeom prst="rect">
            <a:avLst/>
          </a:prstGeom>
          <a:solidFill>
            <a:srgbClr val="FFFFFF">
              <a:alpha val="4000"/>
            </a:srgbClr>
          </a:solidFill>
          <a:ln/>
        </p:spPr>
      </p:sp>
      <p:sp>
        <p:nvSpPr>
          <p:cNvPr id="5" name="Text 3"/>
          <p:cNvSpPr/>
          <p:nvPr/>
        </p:nvSpPr>
        <p:spPr>
          <a:xfrm>
            <a:off x="851178" y="1538645"/>
            <a:ext cx="1103590" cy="899398"/>
          </a:xfrm>
          <a:prstGeom prst="rect">
            <a:avLst/>
          </a:prstGeom>
          <a:noFill/>
          <a:ln/>
        </p:spPr>
        <p:txBody>
          <a:bodyPr wrap="squar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Sum of Expense (INR)</a:t>
            </a:r>
            <a:endParaRPr lang="en-US" sz="1450" dirty="0"/>
          </a:p>
        </p:txBody>
      </p:sp>
      <p:sp>
        <p:nvSpPr>
          <p:cNvPr id="6" name="Text 4"/>
          <p:cNvSpPr/>
          <p:nvPr/>
        </p:nvSpPr>
        <p:spPr>
          <a:xfrm>
            <a:off x="2336959" y="1538645"/>
            <a:ext cx="1524119" cy="299799"/>
          </a:xfrm>
          <a:prstGeom prst="rect">
            <a:avLst/>
          </a:prstGeom>
          <a:noFill/>
          <a:ln/>
        </p:spPr>
        <p:txBody>
          <a:bodyPr wrap="non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Category</a:t>
            </a:r>
            <a:endParaRPr lang="en-US" sz="1450" dirty="0"/>
          </a:p>
        </p:txBody>
      </p:sp>
      <p:sp>
        <p:nvSpPr>
          <p:cNvPr id="7" name="Text 5"/>
          <p:cNvSpPr/>
          <p:nvPr/>
        </p:nvSpPr>
        <p:spPr>
          <a:xfrm>
            <a:off x="4243268" y="1538645"/>
            <a:ext cx="1103709" cy="299799"/>
          </a:xfrm>
          <a:prstGeom prst="rect">
            <a:avLst/>
          </a:prstGeom>
          <a:noFill/>
          <a:ln/>
        </p:spPr>
        <p:txBody>
          <a:bodyPr wrap="none" lIns="0" tIns="0" rIns="0" bIns="0" rtlCol="0" anchor="t"/>
          <a:lstStyle/>
          <a:p>
            <a:pPr marL="0" indent="0">
              <a:lnSpc>
                <a:spcPts val="2350"/>
              </a:lnSpc>
              <a:buNone/>
            </a:pPr>
            <a:endParaRPr lang="en-US" sz="1450" dirty="0"/>
          </a:p>
        </p:txBody>
      </p:sp>
      <p:sp>
        <p:nvSpPr>
          <p:cNvPr id="8" name="Text 6"/>
          <p:cNvSpPr/>
          <p:nvPr/>
        </p:nvSpPr>
        <p:spPr>
          <a:xfrm>
            <a:off x="5729168" y="1538645"/>
            <a:ext cx="1022628" cy="299799"/>
          </a:xfrm>
          <a:prstGeom prst="rect">
            <a:avLst/>
          </a:prstGeom>
          <a:noFill/>
          <a:ln/>
        </p:spPr>
        <p:txBody>
          <a:bodyPr wrap="none" lIns="0" tIns="0" rIns="0" bIns="0" rtlCol="0" anchor="t"/>
          <a:lstStyle/>
          <a:p>
            <a:pPr marL="0" indent="0">
              <a:lnSpc>
                <a:spcPts val="2350"/>
              </a:lnSpc>
              <a:buNone/>
            </a:pPr>
            <a:endParaRPr lang="en-US" sz="1450" dirty="0"/>
          </a:p>
        </p:txBody>
      </p:sp>
      <p:sp>
        <p:nvSpPr>
          <p:cNvPr id="9" name="Text 7"/>
          <p:cNvSpPr/>
          <p:nvPr/>
        </p:nvSpPr>
        <p:spPr>
          <a:xfrm>
            <a:off x="7133987" y="1538645"/>
            <a:ext cx="1022628" cy="299799"/>
          </a:xfrm>
          <a:prstGeom prst="rect">
            <a:avLst/>
          </a:prstGeom>
          <a:noFill/>
          <a:ln/>
        </p:spPr>
        <p:txBody>
          <a:bodyPr wrap="none" lIns="0" tIns="0" rIns="0" bIns="0" rtlCol="0" anchor="t"/>
          <a:lstStyle/>
          <a:p>
            <a:pPr marL="0" indent="0">
              <a:lnSpc>
                <a:spcPts val="2350"/>
              </a:lnSpc>
              <a:buNone/>
            </a:pPr>
            <a:endParaRPr lang="en-US" sz="1450" dirty="0"/>
          </a:p>
        </p:txBody>
      </p:sp>
      <p:sp>
        <p:nvSpPr>
          <p:cNvPr id="10" name="Text 8"/>
          <p:cNvSpPr/>
          <p:nvPr/>
        </p:nvSpPr>
        <p:spPr>
          <a:xfrm>
            <a:off x="8538805" y="1538645"/>
            <a:ext cx="1022628" cy="299799"/>
          </a:xfrm>
          <a:prstGeom prst="rect">
            <a:avLst/>
          </a:prstGeom>
          <a:noFill/>
          <a:ln/>
        </p:spPr>
        <p:txBody>
          <a:bodyPr wrap="none" lIns="0" tIns="0" rIns="0" bIns="0" rtlCol="0" anchor="t"/>
          <a:lstStyle/>
          <a:p>
            <a:pPr marL="0" indent="0">
              <a:lnSpc>
                <a:spcPts val="2350"/>
              </a:lnSpc>
              <a:buNone/>
            </a:pPr>
            <a:endParaRPr lang="en-US" sz="1450" dirty="0"/>
          </a:p>
        </p:txBody>
      </p:sp>
      <p:sp>
        <p:nvSpPr>
          <p:cNvPr id="11" name="Text 9"/>
          <p:cNvSpPr/>
          <p:nvPr/>
        </p:nvSpPr>
        <p:spPr>
          <a:xfrm>
            <a:off x="9943624" y="1538645"/>
            <a:ext cx="1022628" cy="299799"/>
          </a:xfrm>
          <a:prstGeom prst="rect">
            <a:avLst/>
          </a:prstGeom>
          <a:noFill/>
          <a:ln/>
        </p:spPr>
        <p:txBody>
          <a:bodyPr wrap="none" lIns="0" tIns="0" rIns="0" bIns="0" rtlCol="0" anchor="t"/>
          <a:lstStyle/>
          <a:p>
            <a:pPr marL="0" indent="0">
              <a:lnSpc>
                <a:spcPts val="2350"/>
              </a:lnSpc>
              <a:buNone/>
            </a:pPr>
            <a:endParaRPr lang="en-US" sz="1450" dirty="0"/>
          </a:p>
        </p:txBody>
      </p:sp>
      <p:sp>
        <p:nvSpPr>
          <p:cNvPr id="12" name="Text 10"/>
          <p:cNvSpPr/>
          <p:nvPr/>
        </p:nvSpPr>
        <p:spPr>
          <a:xfrm>
            <a:off x="11348442" y="1538645"/>
            <a:ext cx="1022628" cy="299799"/>
          </a:xfrm>
          <a:prstGeom prst="rect">
            <a:avLst/>
          </a:prstGeom>
          <a:noFill/>
          <a:ln/>
        </p:spPr>
        <p:txBody>
          <a:bodyPr wrap="none" lIns="0" tIns="0" rIns="0" bIns="0" rtlCol="0" anchor="t"/>
          <a:lstStyle/>
          <a:p>
            <a:pPr marL="0" indent="0">
              <a:lnSpc>
                <a:spcPts val="2350"/>
              </a:lnSpc>
              <a:buNone/>
            </a:pPr>
            <a:endParaRPr lang="en-US" sz="1450" dirty="0"/>
          </a:p>
        </p:txBody>
      </p:sp>
      <p:sp>
        <p:nvSpPr>
          <p:cNvPr id="13" name="Text 11"/>
          <p:cNvSpPr/>
          <p:nvPr/>
        </p:nvSpPr>
        <p:spPr>
          <a:xfrm>
            <a:off x="12753261" y="1538645"/>
            <a:ext cx="1026438" cy="299799"/>
          </a:xfrm>
          <a:prstGeom prst="rect">
            <a:avLst/>
          </a:prstGeom>
          <a:noFill/>
          <a:ln/>
        </p:spPr>
        <p:txBody>
          <a:bodyPr wrap="none" lIns="0" tIns="0" rIns="0" bIns="0" rtlCol="0" anchor="t"/>
          <a:lstStyle/>
          <a:p>
            <a:pPr marL="0" indent="0">
              <a:lnSpc>
                <a:spcPts val="2350"/>
              </a:lnSpc>
              <a:buNone/>
            </a:pPr>
            <a:endParaRPr lang="en-US" sz="1450" dirty="0"/>
          </a:p>
        </p:txBody>
      </p:sp>
      <p:sp>
        <p:nvSpPr>
          <p:cNvPr id="14" name="Shape 12"/>
          <p:cNvSpPr/>
          <p:nvPr/>
        </p:nvSpPr>
        <p:spPr>
          <a:xfrm>
            <a:off x="663416" y="2558058"/>
            <a:ext cx="13303568" cy="839629"/>
          </a:xfrm>
          <a:prstGeom prst="rect">
            <a:avLst/>
          </a:prstGeom>
          <a:solidFill>
            <a:srgbClr val="000000">
              <a:alpha val="4000"/>
            </a:srgbClr>
          </a:solidFill>
          <a:ln/>
        </p:spPr>
      </p:sp>
      <p:sp>
        <p:nvSpPr>
          <p:cNvPr id="15" name="Text 13"/>
          <p:cNvSpPr/>
          <p:nvPr/>
        </p:nvSpPr>
        <p:spPr>
          <a:xfrm>
            <a:off x="851178" y="2678073"/>
            <a:ext cx="1103590" cy="299799"/>
          </a:xfrm>
          <a:prstGeom prst="rect">
            <a:avLst/>
          </a:prstGeom>
          <a:noFill/>
          <a:ln/>
        </p:spPr>
        <p:txBody>
          <a:bodyPr wrap="non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Months</a:t>
            </a:r>
            <a:endParaRPr lang="en-US" sz="1450" dirty="0"/>
          </a:p>
        </p:txBody>
      </p:sp>
      <p:sp>
        <p:nvSpPr>
          <p:cNvPr id="16" name="Text 14"/>
          <p:cNvSpPr/>
          <p:nvPr/>
        </p:nvSpPr>
        <p:spPr>
          <a:xfrm>
            <a:off x="2336959" y="2678073"/>
            <a:ext cx="1524119" cy="599599"/>
          </a:xfrm>
          <a:prstGeom prst="rect">
            <a:avLst/>
          </a:prstGeom>
          <a:noFill/>
          <a:ln/>
        </p:spPr>
        <p:txBody>
          <a:bodyPr wrap="squar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Doctor and Medicine</a:t>
            </a:r>
            <a:endParaRPr lang="en-US" sz="1450" dirty="0"/>
          </a:p>
        </p:txBody>
      </p:sp>
      <p:sp>
        <p:nvSpPr>
          <p:cNvPr id="17" name="Text 15"/>
          <p:cNvSpPr/>
          <p:nvPr/>
        </p:nvSpPr>
        <p:spPr>
          <a:xfrm>
            <a:off x="4243268" y="2678073"/>
            <a:ext cx="1103709" cy="599599"/>
          </a:xfrm>
          <a:prstGeom prst="rect">
            <a:avLst/>
          </a:prstGeom>
          <a:noFill/>
          <a:ln/>
        </p:spPr>
        <p:txBody>
          <a:bodyPr wrap="squar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Entertainment</a:t>
            </a:r>
            <a:endParaRPr lang="en-US" sz="1450" dirty="0"/>
          </a:p>
        </p:txBody>
      </p:sp>
      <p:sp>
        <p:nvSpPr>
          <p:cNvPr id="18" name="Text 16"/>
          <p:cNvSpPr/>
          <p:nvPr/>
        </p:nvSpPr>
        <p:spPr>
          <a:xfrm>
            <a:off x="5729168" y="2678073"/>
            <a:ext cx="1022628" cy="299799"/>
          </a:xfrm>
          <a:prstGeom prst="rect">
            <a:avLst/>
          </a:prstGeom>
          <a:noFill/>
          <a:ln/>
        </p:spPr>
        <p:txBody>
          <a:bodyPr wrap="non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Food</a:t>
            </a:r>
            <a:endParaRPr lang="en-US" sz="1450" dirty="0"/>
          </a:p>
        </p:txBody>
      </p:sp>
      <p:sp>
        <p:nvSpPr>
          <p:cNvPr id="19" name="Text 17"/>
          <p:cNvSpPr/>
          <p:nvPr/>
        </p:nvSpPr>
        <p:spPr>
          <a:xfrm>
            <a:off x="7133987" y="2678073"/>
            <a:ext cx="1022628" cy="299799"/>
          </a:xfrm>
          <a:prstGeom prst="rect">
            <a:avLst/>
          </a:prstGeom>
          <a:noFill/>
          <a:ln/>
        </p:spPr>
        <p:txBody>
          <a:bodyPr wrap="non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Grocery</a:t>
            </a:r>
            <a:endParaRPr lang="en-US" sz="1450" dirty="0"/>
          </a:p>
        </p:txBody>
      </p:sp>
      <p:sp>
        <p:nvSpPr>
          <p:cNvPr id="20" name="Text 18"/>
          <p:cNvSpPr/>
          <p:nvPr/>
        </p:nvSpPr>
        <p:spPr>
          <a:xfrm>
            <a:off x="8538805" y="2678073"/>
            <a:ext cx="1022628" cy="599599"/>
          </a:xfrm>
          <a:prstGeom prst="rect">
            <a:avLst/>
          </a:prstGeom>
          <a:noFill/>
          <a:ln/>
        </p:spPr>
        <p:txBody>
          <a:bodyPr wrap="squar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Miscellaneous</a:t>
            </a:r>
            <a:endParaRPr lang="en-US" sz="1450" dirty="0"/>
          </a:p>
        </p:txBody>
      </p:sp>
      <p:sp>
        <p:nvSpPr>
          <p:cNvPr id="21" name="Text 19"/>
          <p:cNvSpPr/>
          <p:nvPr/>
        </p:nvSpPr>
        <p:spPr>
          <a:xfrm>
            <a:off x="9943624" y="2678073"/>
            <a:ext cx="1022628" cy="299799"/>
          </a:xfrm>
          <a:prstGeom prst="rect">
            <a:avLst/>
          </a:prstGeom>
          <a:noFill/>
          <a:ln/>
        </p:spPr>
        <p:txBody>
          <a:bodyPr wrap="non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Shopping</a:t>
            </a:r>
            <a:endParaRPr lang="en-US" sz="1450" dirty="0"/>
          </a:p>
        </p:txBody>
      </p:sp>
      <p:sp>
        <p:nvSpPr>
          <p:cNvPr id="22" name="Text 20"/>
          <p:cNvSpPr/>
          <p:nvPr/>
        </p:nvSpPr>
        <p:spPr>
          <a:xfrm>
            <a:off x="11348442" y="2678073"/>
            <a:ext cx="1022628" cy="599599"/>
          </a:xfrm>
          <a:prstGeom prst="rect">
            <a:avLst/>
          </a:prstGeom>
          <a:noFill/>
          <a:ln/>
        </p:spPr>
        <p:txBody>
          <a:bodyPr wrap="squar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Ticket and Bills</a:t>
            </a:r>
            <a:endParaRPr lang="en-US" sz="1450" dirty="0"/>
          </a:p>
        </p:txBody>
      </p:sp>
      <p:sp>
        <p:nvSpPr>
          <p:cNvPr id="23" name="Text 21"/>
          <p:cNvSpPr/>
          <p:nvPr/>
        </p:nvSpPr>
        <p:spPr>
          <a:xfrm>
            <a:off x="12753261" y="2678073"/>
            <a:ext cx="1026438" cy="299799"/>
          </a:xfrm>
          <a:prstGeom prst="rect">
            <a:avLst/>
          </a:prstGeom>
          <a:noFill/>
          <a:ln/>
        </p:spPr>
        <p:txBody>
          <a:bodyPr wrap="non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Grand Total</a:t>
            </a:r>
            <a:endParaRPr lang="en-US" sz="1450" dirty="0"/>
          </a:p>
        </p:txBody>
      </p:sp>
      <p:sp>
        <p:nvSpPr>
          <p:cNvPr id="24" name="Shape 22"/>
          <p:cNvSpPr/>
          <p:nvPr/>
        </p:nvSpPr>
        <p:spPr>
          <a:xfrm>
            <a:off x="663416" y="3397687"/>
            <a:ext cx="13303568" cy="539829"/>
          </a:xfrm>
          <a:prstGeom prst="rect">
            <a:avLst/>
          </a:prstGeom>
          <a:solidFill>
            <a:srgbClr val="FFFFFF">
              <a:alpha val="4000"/>
            </a:srgbClr>
          </a:solidFill>
          <a:ln/>
        </p:spPr>
      </p:sp>
      <p:sp>
        <p:nvSpPr>
          <p:cNvPr id="25" name="Text 23"/>
          <p:cNvSpPr/>
          <p:nvPr/>
        </p:nvSpPr>
        <p:spPr>
          <a:xfrm>
            <a:off x="851178" y="3517702"/>
            <a:ext cx="1103590"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January</a:t>
            </a:r>
            <a:endParaRPr lang="en-US" sz="1450" dirty="0"/>
          </a:p>
        </p:txBody>
      </p:sp>
      <p:sp>
        <p:nvSpPr>
          <p:cNvPr id="26" name="Text 24"/>
          <p:cNvSpPr/>
          <p:nvPr/>
        </p:nvSpPr>
        <p:spPr>
          <a:xfrm>
            <a:off x="2336959" y="3517702"/>
            <a:ext cx="1524119"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1750</a:t>
            </a:r>
            <a:endParaRPr lang="en-US" sz="1450" dirty="0"/>
          </a:p>
        </p:txBody>
      </p:sp>
      <p:sp>
        <p:nvSpPr>
          <p:cNvPr id="27" name="Text 25"/>
          <p:cNvSpPr/>
          <p:nvPr/>
        </p:nvSpPr>
        <p:spPr>
          <a:xfrm>
            <a:off x="4243268" y="3517702"/>
            <a:ext cx="1103709"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250</a:t>
            </a:r>
            <a:endParaRPr lang="en-US" sz="1450" dirty="0"/>
          </a:p>
        </p:txBody>
      </p:sp>
      <p:sp>
        <p:nvSpPr>
          <p:cNvPr id="28" name="Text 26"/>
          <p:cNvSpPr/>
          <p:nvPr/>
        </p:nvSpPr>
        <p:spPr>
          <a:xfrm>
            <a:off x="5729168" y="3517702"/>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1900</a:t>
            </a:r>
            <a:endParaRPr lang="en-US" sz="1450" dirty="0"/>
          </a:p>
        </p:txBody>
      </p:sp>
      <p:sp>
        <p:nvSpPr>
          <p:cNvPr id="29" name="Text 27"/>
          <p:cNvSpPr/>
          <p:nvPr/>
        </p:nvSpPr>
        <p:spPr>
          <a:xfrm>
            <a:off x="7133987" y="3517702"/>
            <a:ext cx="1022628" cy="299799"/>
          </a:xfrm>
          <a:prstGeom prst="rect">
            <a:avLst/>
          </a:prstGeom>
          <a:noFill/>
          <a:ln/>
        </p:spPr>
        <p:txBody>
          <a:bodyPr wrap="none" lIns="0" tIns="0" rIns="0" bIns="0" rtlCol="0" anchor="t"/>
          <a:lstStyle/>
          <a:p>
            <a:pPr marL="0" indent="0">
              <a:lnSpc>
                <a:spcPts val="2350"/>
              </a:lnSpc>
              <a:buNone/>
            </a:pPr>
            <a:r>
              <a:rPr lang="en-US" sz="1450" b="1" kern="0" spc="-30" dirty="0">
                <a:solidFill>
                  <a:srgbClr val="FFB071"/>
                </a:solidFill>
                <a:latin typeface="Inter" pitchFamily="34" charset="0"/>
                <a:ea typeface="Inter" pitchFamily="34" charset="-122"/>
                <a:cs typeface="Inter" pitchFamily="34" charset="-120"/>
              </a:rPr>
              <a:t>4500</a:t>
            </a:r>
            <a:endParaRPr lang="en-US" sz="1450" dirty="0"/>
          </a:p>
        </p:txBody>
      </p:sp>
      <p:sp>
        <p:nvSpPr>
          <p:cNvPr id="30" name="Text 28"/>
          <p:cNvSpPr/>
          <p:nvPr/>
        </p:nvSpPr>
        <p:spPr>
          <a:xfrm>
            <a:off x="8538805" y="3517702"/>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850</a:t>
            </a:r>
            <a:endParaRPr lang="en-US" sz="1450" dirty="0"/>
          </a:p>
        </p:txBody>
      </p:sp>
      <p:sp>
        <p:nvSpPr>
          <p:cNvPr id="31" name="Text 29"/>
          <p:cNvSpPr/>
          <p:nvPr/>
        </p:nvSpPr>
        <p:spPr>
          <a:xfrm>
            <a:off x="9943624" y="3517702"/>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2000</a:t>
            </a:r>
            <a:endParaRPr lang="en-US" sz="1450" dirty="0"/>
          </a:p>
        </p:txBody>
      </p:sp>
      <p:sp>
        <p:nvSpPr>
          <p:cNvPr id="32" name="Text 30"/>
          <p:cNvSpPr/>
          <p:nvPr/>
        </p:nvSpPr>
        <p:spPr>
          <a:xfrm>
            <a:off x="11348442" y="3517702"/>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FF90A5"/>
                </a:solidFill>
                <a:latin typeface="Inter" pitchFamily="34" charset="0"/>
                <a:ea typeface="Inter" pitchFamily="34" charset="-122"/>
                <a:cs typeface="Inter" pitchFamily="34" charset="-120"/>
              </a:rPr>
              <a:t>2650</a:t>
            </a:r>
            <a:endParaRPr lang="en-US" sz="1450" dirty="0"/>
          </a:p>
        </p:txBody>
      </p:sp>
      <p:sp>
        <p:nvSpPr>
          <p:cNvPr id="33" name="Text 31"/>
          <p:cNvSpPr/>
          <p:nvPr/>
        </p:nvSpPr>
        <p:spPr>
          <a:xfrm>
            <a:off x="12753261" y="3517702"/>
            <a:ext cx="102643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13900</a:t>
            </a:r>
            <a:endParaRPr lang="en-US" sz="1450" dirty="0"/>
          </a:p>
        </p:txBody>
      </p:sp>
      <p:sp>
        <p:nvSpPr>
          <p:cNvPr id="34" name="Shape 32"/>
          <p:cNvSpPr/>
          <p:nvPr/>
        </p:nvSpPr>
        <p:spPr>
          <a:xfrm>
            <a:off x="663416" y="3937516"/>
            <a:ext cx="13303568" cy="539829"/>
          </a:xfrm>
          <a:prstGeom prst="rect">
            <a:avLst/>
          </a:prstGeom>
          <a:solidFill>
            <a:srgbClr val="000000">
              <a:alpha val="4000"/>
            </a:srgbClr>
          </a:solidFill>
          <a:ln/>
        </p:spPr>
      </p:sp>
      <p:sp>
        <p:nvSpPr>
          <p:cNvPr id="35" name="Text 33"/>
          <p:cNvSpPr/>
          <p:nvPr/>
        </p:nvSpPr>
        <p:spPr>
          <a:xfrm>
            <a:off x="851178" y="4057531"/>
            <a:ext cx="1103590"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February</a:t>
            </a:r>
            <a:endParaRPr lang="en-US" sz="1450" dirty="0"/>
          </a:p>
        </p:txBody>
      </p:sp>
      <p:sp>
        <p:nvSpPr>
          <p:cNvPr id="36" name="Text 34"/>
          <p:cNvSpPr/>
          <p:nvPr/>
        </p:nvSpPr>
        <p:spPr>
          <a:xfrm>
            <a:off x="2336959" y="4057531"/>
            <a:ext cx="1524119"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450</a:t>
            </a:r>
            <a:endParaRPr lang="en-US" sz="1450" dirty="0"/>
          </a:p>
        </p:txBody>
      </p:sp>
      <p:sp>
        <p:nvSpPr>
          <p:cNvPr id="37" name="Text 35"/>
          <p:cNvSpPr/>
          <p:nvPr/>
        </p:nvSpPr>
        <p:spPr>
          <a:xfrm>
            <a:off x="4243268" y="4057531"/>
            <a:ext cx="1103709" cy="299799"/>
          </a:xfrm>
          <a:prstGeom prst="rect">
            <a:avLst/>
          </a:prstGeom>
          <a:noFill/>
          <a:ln/>
        </p:spPr>
        <p:txBody>
          <a:bodyPr wrap="none" lIns="0" tIns="0" rIns="0" bIns="0" rtlCol="0" anchor="t"/>
          <a:lstStyle/>
          <a:p>
            <a:pPr marL="0" indent="0">
              <a:lnSpc>
                <a:spcPts val="2350"/>
              </a:lnSpc>
              <a:buNone/>
            </a:pPr>
            <a:r>
              <a:rPr lang="en-US" sz="1450" b="1" kern="0" spc="-30" dirty="0">
                <a:solidFill>
                  <a:srgbClr val="FFB071"/>
                </a:solidFill>
                <a:latin typeface="Inter" pitchFamily="34" charset="0"/>
                <a:ea typeface="Inter" pitchFamily="34" charset="-122"/>
                <a:cs typeface="Inter" pitchFamily="34" charset="-120"/>
              </a:rPr>
              <a:t>7500</a:t>
            </a:r>
            <a:endParaRPr lang="en-US" sz="1450" dirty="0"/>
          </a:p>
        </p:txBody>
      </p:sp>
      <p:sp>
        <p:nvSpPr>
          <p:cNvPr id="38" name="Text 36"/>
          <p:cNvSpPr/>
          <p:nvPr/>
        </p:nvSpPr>
        <p:spPr>
          <a:xfrm>
            <a:off x="5729168" y="4057531"/>
            <a:ext cx="1022628" cy="299799"/>
          </a:xfrm>
          <a:prstGeom prst="rect">
            <a:avLst/>
          </a:prstGeom>
          <a:noFill/>
          <a:ln/>
        </p:spPr>
        <p:txBody>
          <a:bodyPr wrap="none" lIns="0" tIns="0" rIns="0" bIns="0" rtlCol="0" anchor="t"/>
          <a:lstStyle/>
          <a:p>
            <a:pPr marL="0" indent="0">
              <a:lnSpc>
                <a:spcPts val="2350"/>
              </a:lnSpc>
              <a:buNone/>
            </a:pPr>
            <a:endParaRPr lang="en-US" sz="1450" dirty="0"/>
          </a:p>
        </p:txBody>
      </p:sp>
      <p:sp>
        <p:nvSpPr>
          <p:cNvPr id="39" name="Text 37"/>
          <p:cNvSpPr/>
          <p:nvPr/>
        </p:nvSpPr>
        <p:spPr>
          <a:xfrm>
            <a:off x="7133987" y="4057531"/>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FF90A5"/>
                </a:solidFill>
                <a:latin typeface="Inter" pitchFamily="34" charset="0"/>
                <a:ea typeface="Inter" pitchFamily="34" charset="-122"/>
                <a:cs typeface="Inter" pitchFamily="34" charset="-120"/>
              </a:rPr>
              <a:t>4300</a:t>
            </a:r>
            <a:endParaRPr lang="en-US" sz="1450" dirty="0"/>
          </a:p>
        </p:txBody>
      </p:sp>
      <p:sp>
        <p:nvSpPr>
          <p:cNvPr id="40" name="Text 38"/>
          <p:cNvSpPr/>
          <p:nvPr/>
        </p:nvSpPr>
        <p:spPr>
          <a:xfrm>
            <a:off x="8538805" y="4057531"/>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720</a:t>
            </a:r>
            <a:endParaRPr lang="en-US" sz="1450" dirty="0"/>
          </a:p>
        </p:txBody>
      </p:sp>
      <p:sp>
        <p:nvSpPr>
          <p:cNvPr id="41" name="Text 39"/>
          <p:cNvSpPr/>
          <p:nvPr/>
        </p:nvSpPr>
        <p:spPr>
          <a:xfrm>
            <a:off x="9943624" y="4057531"/>
            <a:ext cx="1022628" cy="299799"/>
          </a:xfrm>
          <a:prstGeom prst="rect">
            <a:avLst/>
          </a:prstGeom>
          <a:noFill/>
          <a:ln/>
        </p:spPr>
        <p:txBody>
          <a:bodyPr wrap="none" lIns="0" tIns="0" rIns="0" bIns="0" rtlCol="0" anchor="t"/>
          <a:lstStyle/>
          <a:p>
            <a:pPr marL="0" indent="0">
              <a:lnSpc>
                <a:spcPts val="2350"/>
              </a:lnSpc>
              <a:buNone/>
            </a:pPr>
            <a:endParaRPr lang="en-US" sz="1450" dirty="0"/>
          </a:p>
        </p:txBody>
      </p:sp>
      <p:sp>
        <p:nvSpPr>
          <p:cNvPr id="42" name="Text 40"/>
          <p:cNvSpPr/>
          <p:nvPr/>
        </p:nvSpPr>
        <p:spPr>
          <a:xfrm>
            <a:off x="11348442" y="4057531"/>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2650</a:t>
            </a:r>
            <a:endParaRPr lang="en-US" sz="1450" dirty="0"/>
          </a:p>
        </p:txBody>
      </p:sp>
      <p:sp>
        <p:nvSpPr>
          <p:cNvPr id="43" name="Text 41"/>
          <p:cNvSpPr/>
          <p:nvPr/>
        </p:nvSpPr>
        <p:spPr>
          <a:xfrm>
            <a:off x="12753261" y="4057531"/>
            <a:ext cx="102643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15620</a:t>
            </a:r>
            <a:endParaRPr lang="en-US" sz="1450" dirty="0"/>
          </a:p>
        </p:txBody>
      </p:sp>
      <p:sp>
        <p:nvSpPr>
          <p:cNvPr id="44" name="Shape 42"/>
          <p:cNvSpPr/>
          <p:nvPr/>
        </p:nvSpPr>
        <p:spPr>
          <a:xfrm>
            <a:off x="663416" y="4477345"/>
            <a:ext cx="13303568" cy="539829"/>
          </a:xfrm>
          <a:prstGeom prst="rect">
            <a:avLst/>
          </a:prstGeom>
          <a:solidFill>
            <a:srgbClr val="FFFFFF">
              <a:alpha val="4000"/>
            </a:srgbClr>
          </a:solidFill>
          <a:ln/>
        </p:spPr>
      </p:sp>
      <p:sp>
        <p:nvSpPr>
          <p:cNvPr id="45" name="Text 43"/>
          <p:cNvSpPr/>
          <p:nvPr/>
        </p:nvSpPr>
        <p:spPr>
          <a:xfrm>
            <a:off x="851178" y="4597360"/>
            <a:ext cx="1103590"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March</a:t>
            </a:r>
            <a:endParaRPr lang="en-US" sz="1450" dirty="0"/>
          </a:p>
        </p:txBody>
      </p:sp>
      <p:sp>
        <p:nvSpPr>
          <p:cNvPr id="46" name="Text 44"/>
          <p:cNvSpPr/>
          <p:nvPr/>
        </p:nvSpPr>
        <p:spPr>
          <a:xfrm>
            <a:off x="2336959" y="4597360"/>
            <a:ext cx="1524119"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450</a:t>
            </a:r>
            <a:endParaRPr lang="en-US" sz="1450" dirty="0"/>
          </a:p>
        </p:txBody>
      </p:sp>
      <p:sp>
        <p:nvSpPr>
          <p:cNvPr id="47" name="Text 45"/>
          <p:cNvSpPr/>
          <p:nvPr/>
        </p:nvSpPr>
        <p:spPr>
          <a:xfrm>
            <a:off x="4243268" y="4597360"/>
            <a:ext cx="1103709"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500</a:t>
            </a:r>
            <a:endParaRPr lang="en-US" sz="1450" dirty="0"/>
          </a:p>
        </p:txBody>
      </p:sp>
      <p:sp>
        <p:nvSpPr>
          <p:cNvPr id="48" name="Text 46"/>
          <p:cNvSpPr/>
          <p:nvPr/>
        </p:nvSpPr>
        <p:spPr>
          <a:xfrm>
            <a:off x="5729168" y="4597360"/>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800</a:t>
            </a:r>
            <a:endParaRPr lang="en-US" sz="1450" dirty="0"/>
          </a:p>
        </p:txBody>
      </p:sp>
      <p:sp>
        <p:nvSpPr>
          <p:cNvPr id="49" name="Text 47"/>
          <p:cNvSpPr/>
          <p:nvPr/>
        </p:nvSpPr>
        <p:spPr>
          <a:xfrm>
            <a:off x="7133987" y="4597360"/>
            <a:ext cx="1022628" cy="299799"/>
          </a:xfrm>
          <a:prstGeom prst="rect">
            <a:avLst/>
          </a:prstGeom>
          <a:noFill/>
          <a:ln/>
        </p:spPr>
        <p:txBody>
          <a:bodyPr wrap="none" lIns="0" tIns="0" rIns="0" bIns="0" rtlCol="0" anchor="t"/>
          <a:lstStyle/>
          <a:p>
            <a:pPr marL="0" indent="0">
              <a:lnSpc>
                <a:spcPts val="2350"/>
              </a:lnSpc>
              <a:buNone/>
            </a:pPr>
            <a:r>
              <a:rPr lang="en-US" sz="1450" b="1" kern="0" spc="-30" dirty="0">
                <a:solidFill>
                  <a:srgbClr val="FFB071"/>
                </a:solidFill>
                <a:latin typeface="Inter" pitchFamily="34" charset="0"/>
                <a:ea typeface="Inter" pitchFamily="34" charset="-122"/>
                <a:cs typeface="Inter" pitchFamily="34" charset="-120"/>
              </a:rPr>
              <a:t>6090</a:t>
            </a:r>
            <a:endParaRPr lang="en-US" sz="1450" dirty="0"/>
          </a:p>
        </p:txBody>
      </p:sp>
      <p:sp>
        <p:nvSpPr>
          <p:cNvPr id="50" name="Text 48"/>
          <p:cNvSpPr/>
          <p:nvPr/>
        </p:nvSpPr>
        <p:spPr>
          <a:xfrm>
            <a:off x="8538805" y="4597360"/>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850</a:t>
            </a:r>
            <a:endParaRPr lang="en-US" sz="1450" dirty="0"/>
          </a:p>
        </p:txBody>
      </p:sp>
      <p:sp>
        <p:nvSpPr>
          <p:cNvPr id="51" name="Text 49"/>
          <p:cNvSpPr/>
          <p:nvPr/>
        </p:nvSpPr>
        <p:spPr>
          <a:xfrm>
            <a:off x="9943624" y="4597360"/>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1700</a:t>
            </a:r>
            <a:endParaRPr lang="en-US" sz="1450" dirty="0"/>
          </a:p>
        </p:txBody>
      </p:sp>
      <p:sp>
        <p:nvSpPr>
          <p:cNvPr id="52" name="Text 50"/>
          <p:cNvSpPr/>
          <p:nvPr/>
        </p:nvSpPr>
        <p:spPr>
          <a:xfrm>
            <a:off x="11348442" y="4597360"/>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FF90A5"/>
                </a:solidFill>
                <a:latin typeface="Inter" pitchFamily="34" charset="0"/>
                <a:ea typeface="Inter" pitchFamily="34" charset="-122"/>
                <a:cs typeface="Inter" pitchFamily="34" charset="-120"/>
              </a:rPr>
              <a:t>2750</a:t>
            </a:r>
            <a:endParaRPr lang="en-US" sz="1450" dirty="0"/>
          </a:p>
        </p:txBody>
      </p:sp>
      <p:sp>
        <p:nvSpPr>
          <p:cNvPr id="53" name="Text 51"/>
          <p:cNvSpPr/>
          <p:nvPr/>
        </p:nvSpPr>
        <p:spPr>
          <a:xfrm>
            <a:off x="12753261" y="4597360"/>
            <a:ext cx="102643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13140</a:t>
            </a:r>
            <a:endParaRPr lang="en-US" sz="1450" dirty="0"/>
          </a:p>
        </p:txBody>
      </p:sp>
      <p:sp>
        <p:nvSpPr>
          <p:cNvPr id="54" name="Shape 52"/>
          <p:cNvSpPr/>
          <p:nvPr/>
        </p:nvSpPr>
        <p:spPr>
          <a:xfrm>
            <a:off x="663416" y="5017175"/>
            <a:ext cx="13303568" cy="539829"/>
          </a:xfrm>
          <a:prstGeom prst="rect">
            <a:avLst/>
          </a:prstGeom>
          <a:solidFill>
            <a:srgbClr val="000000">
              <a:alpha val="4000"/>
            </a:srgbClr>
          </a:solidFill>
          <a:ln/>
        </p:spPr>
      </p:sp>
      <p:sp>
        <p:nvSpPr>
          <p:cNvPr id="55" name="Text 53"/>
          <p:cNvSpPr/>
          <p:nvPr/>
        </p:nvSpPr>
        <p:spPr>
          <a:xfrm>
            <a:off x="851178" y="5137190"/>
            <a:ext cx="1103590"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April</a:t>
            </a:r>
            <a:endParaRPr lang="en-US" sz="1450" dirty="0"/>
          </a:p>
        </p:txBody>
      </p:sp>
      <p:sp>
        <p:nvSpPr>
          <p:cNvPr id="56" name="Text 54"/>
          <p:cNvSpPr/>
          <p:nvPr/>
        </p:nvSpPr>
        <p:spPr>
          <a:xfrm>
            <a:off x="2336959" y="5137190"/>
            <a:ext cx="1524119"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450</a:t>
            </a:r>
            <a:endParaRPr lang="en-US" sz="1450" dirty="0"/>
          </a:p>
        </p:txBody>
      </p:sp>
      <p:sp>
        <p:nvSpPr>
          <p:cNvPr id="57" name="Text 55"/>
          <p:cNvSpPr/>
          <p:nvPr/>
        </p:nvSpPr>
        <p:spPr>
          <a:xfrm>
            <a:off x="4243268" y="5137190"/>
            <a:ext cx="1103709"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1250</a:t>
            </a:r>
            <a:endParaRPr lang="en-US" sz="1450" dirty="0"/>
          </a:p>
        </p:txBody>
      </p:sp>
      <p:sp>
        <p:nvSpPr>
          <p:cNvPr id="58" name="Text 56"/>
          <p:cNvSpPr/>
          <p:nvPr/>
        </p:nvSpPr>
        <p:spPr>
          <a:xfrm>
            <a:off x="5729168" y="5137190"/>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1390</a:t>
            </a:r>
            <a:endParaRPr lang="en-US" sz="1450" dirty="0"/>
          </a:p>
        </p:txBody>
      </p:sp>
      <p:sp>
        <p:nvSpPr>
          <p:cNvPr id="59" name="Text 57"/>
          <p:cNvSpPr/>
          <p:nvPr/>
        </p:nvSpPr>
        <p:spPr>
          <a:xfrm>
            <a:off x="7133987" y="5137190"/>
            <a:ext cx="1022628" cy="299799"/>
          </a:xfrm>
          <a:prstGeom prst="rect">
            <a:avLst/>
          </a:prstGeom>
          <a:noFill/>
          <a:ln/>
        </p:spPr>
        <p:txBody>
          <a:bodyPr wrap="none" lIns="0" tIns="0" rIns="0" bIns="0" rtlCol="0" anchor="t"/>
          <a:lstStyle/>
          <a:p>
            <a:pPr marL="0" indent="0">
              <a:lnSpc>
                <a:spcPts val="2350"/>
              </a:lnSpc>
              <a:buNone/>
            </a:pPr>
            <a:r>
              <a:rPr lang="en-US" sz="1450" b="1" kern="0" spc="-30" dirty="0">
                <a:solidFill>
                  <a:srgbClr val="FFB071"/>
                </a:solidFill>
                <a:latin typeface="Inter" pitchFamily="34" charset="0"/>
                <a:ea typeface="Inter" pitchFamily="34" charset="-122"/>
                <a:cs typeface="Inter" pitchFamily="34" charset="-120"/>
              </a:rPr>
              <a:t>5460</a:t>
            </a:r>
            <a:endParaRPr lang="en-US" sz="1450" dirty="0"/>
          </a:p>
        </p:txBody>
      </p:sp>
      <p:sp>
        <p:nvSpPr>
          <p:cNvPr id="60" name="Text 58"/>
          <p:cNvSpPr/>
          <p:nvPr/>
        </p:nvSpPr>
        <p:spPr>
          <a:xfrm>
            <a:off x="8538805" y="5137190"/>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FF90A5"/>
                </a:solidFill>
                <a:latin typeface="Inter" pitchFamily="34" charset="0"/>
                <a:ea typeface="Inter" pitchFamily="34" charset="-122"/>
                <a:cs typeface="Inter" pitchFamily="34" charset="-120"/>
              </a:rPr>
              <a:t>3500</a:t>
            </a:r>
            <a:endParaRPr lang="en-US" sz="1450" dirty="0"/>
          </a:p>
        </p:txBody>
      </p:sp>
      <p:sp>
        <p:nvSpPr>
          <p:cNvPr id="61" name="Text 59"/>
          <p:cNvSpPr/>
          <p:nvPr/>
        </p:nvSpPr>
        <p:spPr>
          <a:xfrm>
            <a:off x="9943624" y="5137190"/>
            <a:ext cx="1022628" cy="299799"/>
          </a:xfrm>
          <a:prstGeom prst="rect">
            <a:avLst/>
          </a:prstGeom>
          <a:noFill/>
          <a:ln/>
        </p:spPr>
        <p:txBody>
          <a:bodyPr wrap="none" lIns="0" tIns="0" rIns="0" bIns="0" rtlCol="0" anchor="t"/>
          <a:lstStyle/>
          <a:p>
            <a:pPr marL="0" indent="0">
              <a:lnSpc>
                <a:spcPts val="2350"/>
              </a:lnSpc>
              <a:buNone/>
            </a:pPr>
            <a:endParaRPr lang="en-US" sz="1450" dirty="0"/>
          </a:p>
        </p:txBody>
      </p:sp>
      <p:sp>
        <p:nvSpPr>
          <p:cNvPr id="62" name="Text 60"/>
          <p:cNvSpPr/>
          <p:nvPr/>
        </p:nvSpPr>
        <p:spPr>
          <a:xfrm>
            <a:off x="11348442" y="5137190"/>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2750</a:t>
            </a:r>
            <a:endParaRPr lang="en-US" sz="1450" dirty="0"/>
          </a:p>
        </p:txBody>
      </p:sp>
      <p:sp>
        <p:nvSpPr>
          <p:cNvPr id="63" name="Text 61"/>
          <p:cNvSpPr/>
          <p:nvPr/>
        </p:nvSpPr>
        <p:spPr>
          <a:xfrm>
            <a:off x="12753261" y="5137190"/>
            <a:ext cx="102643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14800</a:t>
            </a:r>
            <a:endParaRPr lang="en-US" sz="1450" dirty="0"/>
          </a:p>
        </p:txBody>
      </p:sp>
      <p:sp>
        <p:nvSpPr>
          <p:cNvPr id="64" name="Shape 62"/>
          <p:cNvSpPr/>
          <p:nvPr/>
        </p:nvSpPr>
        <p:spPr>
          <a:xfrm>
            <a:off x="663416" y="5557004"/>
            <a:ext cx="13303568" cy="539829"/>
          </a:xfrm>
          <a:prstGeom prst="rect">
            <a:avLst/>
          </a:prstGeom>
          <a:solidFill>
            <a:srgbClr val="FFFFFF">
              <a:alpha val="4000"/>
            </a:srgbClr>
          </a:solidFill>
          <a:ln/>
        </p:spPr>
      </p:sp>
      <p:sp>
        <p:nvSpPr>
          <p:cNvPr id="65" name="Text 63"/>
          <p:cNvSpPr/>
          <p:nvPr/>
        </p:nvSpPr>
        <p:spPr>
          <a:xfrm>
            <a:off x="851178" y="5677019"/>
            <a:ext cx="1103590"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May</a:t>
            </a:r>
            <a:endParaRPr lang="en-US" sz="1450" dirty="0"/>
          </a:p>
        </p:txBody>
      </p:sp>
      <p:sp>
        <p:nvSpPr>
          <p:cNvPr id="66" name="Text 64"/>
          <p:cNvSpPr/>
          <p:nvPr/>
        </p:nvSpPr>
        <p:spPr>
          <a:xfrm>
            <a:off x="2336959" y="5677019"/>
            <a:ext cx="1524119"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450</a:t>
            </a:r>
            <a:endParaRPr lang="en-US" sz="1450" dirty="0"/>
          </a:p>
        </p:txBody>
      </p:sp>
      <p:sp>
        <p:nvSpPr>
          <p:cNvPr id="67" name="Text 65"/>
          <p:cNvSpPr/>
          <p:nvPr/>
        </p:nvSpPr>
        <p:spPr>
          <a:xfrm>
            <a:off x="4243268" y="5677019"/>
            <a:ext cx="1103709"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1500</a:t>
            </a:r>
            <a:endParaRPr lang="en-US" sz="1450" dirty="0"/>
          </a:p>
        </p:txBody>
      </p:sp>
      <p:sp>
        <p:nvSpPr>
          <p:cNvPr id="68" name="Text 66"/>
          <p:cNvSpPr/>
          <p:nvPr/>
        </p:nvSpPr>
        <p:spPr>
          <a:xfrm>
            <a:off x="5729168" y="5677019"/>
            <a:ext cx="1022628" cy="299799"/>
          </a:xfrm>
          <a:prstGeom prst="rect">
            <a:avLst/>
          </a:prstGeom>
          <a:noFill/>
          <a:ln/>
        </p:spPr>
        <p:txBody>
          <a:bodyPr wrap="none" lIns="0" tIns="0" rIns="0" bIns="0" rtlCol="0" anchor="t"/>
          <a:lstStyle/>
          <a:p>
            <a:pPr marL="0" indent="0">
              <a:lnSpc>
                <a:spcPts val="2350"/>
              </a:lnSpc>
              <a:buNone/>
            </a:pPr>
            <a:endParaRPr lang="en-US" sz="1450" dirty="0"/>
          </a:p>
        </p:txBody>
      </p:sp>
      <p:sp>
        <p:nvSpPr>
          <p:cNvPr id="69" name="Text 67"/>
          <p:cNvSpPr/>
          <p:nvPr/>
        </p:nvSpPr>
        <p:spPr>
          <a:xfrm>
            <a:off x="7133987" y="5677019"/>
            <a:ext cx="1022628" cy="299799"/>
          </a:xfrm>
          <a:prstGeom prst="rect">
            <a:avLst/>
          </a:prstGeom>
          <a:noFill/>
          <a:ln/>
        </p:spPr>
        <p:txBody>
          <a:bodyPr wrap="none" lIns="0" tIns="0" rIns="0" bIns="0" rtlCol="0" anchor="t"/>
          <a:lstStyle/>
          <a:p>
            <a:pPr marL="0" indent="0">
              <a:lnSpc>
                <a:spcPts val="2350"/>
              </a:lnSpc>
              <a:buNone/>
            </a:pPr>
            <a:r>
              <a:rPr lang="en-US" sz="1450" b="1" kern="0" spc="-30" dirty="0">
                <a:solidFill>
                  <a:srgbClr val="FFB071"/>
                </a:solidFill>
                <a:latin typeface="Inter" pitchFamily="34" charset="0"/>
                <a:ea typeface="Inter" pitchFamily="34" charset="-122"/>
                <a:cs typeface="Inter" pitchFamily="34" charset="-120"/>
              </a:rPr>
              <a:t>5950</a:t>
            </a:r>
            <a:endParaRPr lang="en-US" sz="1450" dirty="0"/>
          </a:p>
        </p:txBody>
      </p:sp>
      <p:sp>
        <p:nvSpPr>
          <p:cNvPr id="70" name="Text 68"/>
          <p:cNvSpPr/>
          <p:nvPr/>
        </p:nvSpPr>
        <p:spPr>
          <a:xfrm>
            <a:off x="8538805" y="5677019"/>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1300</a:t>
            </a:r>
            <a:endParaRPr lang="en-US" sz="1450" dirty="0"/>
          </a:p>
        </p:txBody>
      </p:sp>
      <p:sp>
        <p:nvSpPr>
          <p:cNvPr id="71" name="Text 69"/>
          <p:cNvSpPr/>
          <p:nvPr/>
        </p:nvSpPr>
        <p:spPr>
          <a:xfrm>
            <a:off x="9943624" y="5677019"/>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1500</a:t>
            </a:r>
            <a:endParaRPr lang="en-US" sz="1450" dirty="0"/>
          </a:p>
        </p:txBody>
      </p:sp>
      <p:sp>
        <p:nvSpPr>
          <p:cNvPr id="72" name="Text 70"/>
          <p:cNvSpPr/>
          <p:nvPr/>
        </p:nvSpPr>
        <p:spPr>
          <a:xfrm>
            <a:off x="11348442" y="5677019"/>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FF90A5"/>
                </a:solidFill>
                <a:latin typeface="Inter" pitchFamily="34" charset="0"/>
                <a:ea typeface="Inter" pitchFamily="34" charset="-122"/>
                <a:cs typeface="Inter" pitchFamily="34" charset="-120"/>
              </a:rPr>
              <a:t>2670</a:t>
            </a:r>
            <a:endParaRPr lang="en-US" sz="1450" dirty="0"/>
          </a:p>
        </p:txBody>
      </p:sp>
      <p:sp>
        <p:nvSpPr>
          <p:cNvPr id="73" name="Text 71"/>
          <p:cNvSpPr/>
          <p:nvPr/>
        </p:nvSpPr>
        <p:spPr>
          <a:xfrm>
            <a:off x="12753261" y="5677019"/>
            <a:ext cx="102643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13370</a:t>
            </a:r>
            <a:endParaRPr lang="en-US" sz="1450" dirty="0"/>
          </a:p>
        </p:txBody>
      </p:sp>
      <p:sp>
        <p:nvSpPr>
          <p:cNvPr id="74" name="Shape 72"/>
          <p:cNvSpPr/>
          <p:nvPr/>
        </p:nvSpPr>
        <p:spPr>
          <a:xfrm>
            <a:off x="663416" y="6096833"/>
            <a:ext cx="13303568" cy="539829"/>
          </a:xfrm>
          <a:prstGeom prst="rect">
            <a:avLst/>
          </a:prstGeom>
          <a:solidFill>
            <a:srgbClr val="000000">
              <a:alpha val="4000"/>
            </a:srgbClr>
          </a:solidFill>
          <a:ln/>
        </p:spPr>
      </p:sp>
      <p:sp>
        <p:nvSpPr>
          <p:cNvPr id="75" name="Text 73"/>
          <p:cNvSpPr/>
          <p:nvPr/>
        </p:nvSpPr>
        <p:spPr>
          <a:xfrm>
            <a:off x="851178" y="6216848"/>
            <a:ext cx="1103590"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June</a:t>
            </a:r>
            <a:endParaRPr lang="en-US" sz="1450" dirty="0"/>
          </a:p>
        </p:txBody>
      </p:sp>
      <p:sp>
        <p:nvSpPr>
          <p:cNvPr id="76" name="Text 74"/>
          <p:cNvSpPr/>
          <p:nvPr/>
        </p:nvSpPr>
        <p:spPr>
          <a:xfrm>
            <a:off x="2336959" y="6216848"/>
            <a:ext cx="1524119"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450</a:t>
            </a:r>
            <a:endParaRPr lang="en-US" sz="1450" dirty="0"/>
          </a:p>
        </p:txBody>
      </p:sp>
      <p:sp>
        <p:nvSpPr>
          <p:cNvPr id="77" name="Text 75"/>
          <p:cNvSpPr/>
          <p:nvPr/>
        </p:nvSpPr>
        <p:spPr>
          <a:xfrm>
            <a:off x="4243268" y="6216848"/>
            <a:ext cx="1103709"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1000</a:t>
            </a:r>
            <a:endParaRPr lang="en-US" sz="1450" dirty="0"/>
          </a:p>
        </p:txBody>
      </p:sp>
      <p:sp>
        <p:nvSpPr>
          <p:cNvPr id="78" name="Text 76"/>
          <p:cNvSpPr/>
          <p:nvPr/>
        </p:nvSpPr>
        <p:spPr>
          <a:xfrm>
            <a:off x="5729168" y="6216848"/>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850</a:t>
            </a:r>
            <a:endParaRPr lang="en-US" sz="1450" dirty="0"/>
          </a:p>
        </p:txBody>
      </p:sp>
      <p:sp>
        <p:nvSpPr>
          <p:cNvPr id="79" name="Text 77"/>
          <p:cNvSpPr/>
          <p:nvPr/>
        </p:nvSpPr>
        <p:spPr>
          <a:xfrm>
            <a:off x="7133987" y="6216848"/>
            <a:ext cx="1022628" cy="299799"/>
          </a:xfrm>
          <a:prstGeom prst="rect">
            <a:avLst/>
          </a:prstGeom>
          <a:noFill/>
          <a:ln/>
        </p:spPr>
        <p:txBody>
          <a:bodyPr wrap="none" lIns="0" tIns="0" rIns="0" bIns="0" rtlCol="0" anchor="t"/>
          <a:lstStyle/>
          <a:p>
            <a:pPr marL="0" indent="0">
              <a:lnSpc>
                <a:spcPts val="2350"/>
              </a:lnSpc>
              <a:buNone/>
            </a:pPr>
            <a:r>
              <a:rPr lang="en-US" sz="1450" b="1" kern="0" spc="-30" dirty="0">
                <a:solidFill>
                  <a:srgbClr val="FFB071"/>
                </a:solidFill>
                <a:latin typeface="Inter" pitchFamily="34" charset="0"/>
                <a:ea typeface="Inter" pitchFamily="34" charset="-122"/>
                <a:cs typeface="Inter" pitchFamily="34" charset="-120"/>
              </a:rPr>
              <a:t>4690</a:t>
            </a:r>
            <a:endParaRPr lang="en-US" sz="1450" dirty="0"/>
          </a:p>
        </p:txBody>
      </p:sp>
      <p:sp>
        <p:nvSpPr>
          <p:cNvPr id="80" name="Text 78"/>
          <p:cNvSpPr/>
          <p:nvPr/>
        </p:nvSpPr>
        <p:spPr>
          <a:xfrm>
            <a:off x="8538805" y="6216848"/>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500</a:t>
            </a:r>
            <a:endParaRPr lang="en-US" sz="1450" dirty="0"/>
          </a:p>
        </p:txBody>
      </p:sp>
      <p:sp>
        <p:nvSpPr>
          <p:cNvPr id="81" name="Text 79"/>
          <p:cNvSpPr/>
          <p:nvPr/>
        </p:nvSpPr>
        <p:spPr>
          <a:xfrm>
            <a:off x="9943624" y="6216848"/>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FF90A5"/>
                </a:solidFill>
                <a:latin typeface="Inter" pitchFamily="34" charset="0"/>
                <a:ea typeface="Inter" pitchFamily="34" charset="-122"/>
                <a:cs typeface="Inter" pitchFamily="34" charset="-120"/>
              </a:rPr>
              <a:t>3500</a:t>
            </a:r>
            <a:endParaRPr lang="en-US" sz="1450" dirty="0"/>
          </a:p>
        </p:txBody>
      </p:sp>
      <p:sp>
        <p:nvSpPr>
          <p:cNvPr id="82" name="Text 80"/>
          <p:cNvSpPr/>
          <p:nvPr/>
        </p:nvSpPr>
        <p:spPr>
          <a:xfrm>
            <a:off x="11348442" y="6216848"/>
            <a:ext cx="102262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2570</a:t>
            </a:r>
            <a:endParaRPr lang="en-US" sz="1450" dirty="0"/>
          </a:p>
        </p:txBody>
      </p:sp>
      <p:sp>
        <p:nvSpPr>
          <p:cNvPr id="83" name="Text 81"/>
          <p:cNvSpPr/>
          <p:nvPr/>
        </p:nvSpPr>
        <p:spPr>
          <a:xfrm>
            <a:off x="12753261" y="6216848"/>
            <a:ext cx="1026438" cy="299799"/>
          </a:xfrm>
          <a:prstGeom prst="rect">
            <a:avLst/>
          </a:prstGeom>
          <a:noFill/>
          <a:ln/>
        </p:spPr>
        <p:txBody>
          <a:bodyPr wrap="none" lIns="0" tIns="0" rIns="0" bIns="0" rtlCol="0" anchor="t"/>
          <a:lstStyle/>
          <a:p>
            <a:pPr marL="0" indent="0">
              <a:lnSpc>
                <a:spcPts val="2350"/>
              </a:lnSpc>
              <a:buNone/>
            </a:pPr>
            <a:r>
              <a:rPr lang="en-US" sz="1450" kern="0" spc="-30" dirty="0">
                <a:solidFill>
                  <a:srgbClr val="E0D6DE"/>
                </a:solidFill>
                <a:latin typeface="Inter" pitchFamily="34" charset="0"/>
                <a:ea typeface="Inter" pitchFamily="34" charset="-122"/>
                <a:cs typeface="Inter" pitchFamily="34" charset="-120"/>
              </a:rPr>
              <a:t>13560</a:t>
            </a:r>
            <a:endParaRPr lang="en-US" sz="1450" dirty="0"/>
          </a:p>
        </p:txBody>
      </p:sp>
      <p:sp>
        <p:nvSpPr>
          <p:cNvPr id="84" name="Shape 82"/>
          <p:cNvSpPr/>
          <p:nvPr/>
        </p:nvSpPr>
        <p:spPr>
          <a:xfrm>
            <a:off x="663416" y="6636663"/>
            <a:ext cx="13303568" cy="539829"/>
          </a:xfrm>
          <a:prstGeom prst="rect">
            <a:avLst/>
          </a:prstGeom>
          <a:solidFill>
            <a:srgbClr val="FFFFFF">
              <a:alpha val="4000"/>
            </a:srgbClr>
          </a:solidFill>
          <a:ln/>
        </p:spPr>
      </p:sp>
      <p:sp>
        <p:nvSpPr>
          <p:cNvPr id="85" name="Text 83"/>
          <p:cNvSpPr/>
          <p:nvPr/>
        </p:nvSpPr>
        <p:spPr>
          <a:xfrm>
            <a:off x="851178" y="6756678"/>
            <a:ext cx="1103590" cy="299799"/>
          </a:xfrm>
          <a:prstGeom prst="rect">
            <a:avLst/>
          </a:prstGeom>
          <a:noFill/>
          <a:ln/>
        </p:spPr>
        <p:txBody>
          <a:bodyPr wrap="non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Grand Total</a:t>
            </a:r>
            <a:endParaRPr lang="en-US" sz="1450" dirty="0"/>
          </a:p>
        </p:txBody>
      </p:sp>
      <p:sp>
        <p:nvSpPr>
          <p:cNvPr id="86" name="Text 84"/>
          <p:cNvSpPr/>
          <p:nvPr/>
        </p:nvSpPr>
        <p:spPr>
          <a:xfrm>
            <a:off x="2336959" y="6756678"/>
            <a:ext cx="1524119" cy="299799"/>
          </a:xfrm>
          <a:prstGeom prst="rect">
            <a:avLst/>
          </a:prstGeom>
          <a:noFill/>
          <a:ln/>
        </p:spPr>
        <p:txBody>
          <a:bodyPr wrap="non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4000</a:t>
            </a:r>
            <a:endParaRPr lang="en-US" sz="1450" dirty="0"/>
          </a:p>
        </p:txBody>
      </p:sp>
      <p:sp>
        <p:nvSpPr>
          <p:cNvPr id="87" name="Text 85"/>
          <p:cNvSpPr/>
          <p:nvPr/>
        </p:nvSpPr>
        <p:spPr>
          <a:xfrm>
            <a:off x="4243268" y="6756678"/>
            <a:ext cx="1103709" cy="299799"/>
          </a:xfrm>
          <a:prstGeom prst="rect">
            <a:avLst/>
          </a:prstGeom>
          <a:noFill/>
          <a:ln/>
        </p:spPr>
        <p:txBody>
          <a:bodyPr wrap="non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12000</a:t>
            </a:r>
            <a:endParaRPr lang="en-US" sz="1450" dirty="0"/>
          </a:p>
        </p:txBody>
      </p:sp>
      <p:sp>
        <p:nvSpPr>
          <p:cNvPr id="88" name="Text 86"/>
          <p:cNvSpPr/>
          <p:nvPr/>
        </p:nvSpPr>
        <p:spPr>
          <a:xfrm>
            <a:off x="5729168" y="6756678"/>
            <a:ext cx="1022628" cy="299799"/>
          </a:xfrm>
          <a:prstGeom prst="rect">
            <a:avLst/>
          </a:prstGeom>
          <a:noFill/>
          <a:ln/>
        </p:spPr>
        <p:txBody>
          <a:bodyPr wrap="non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4940</a:t>
            </a:r>
            <a:endParaRPr lang="en-US" sz="1450" dirty="0"/>
          </a:p>
        </p:txBody>
      </p:sp>
      <p:sp>
        <p:nvSpPr>
          <p:cNvPr id="89" name="Text 87"/>
          <p:cNvSpPr/>
          <p:nvPr/>
        </p:nvSpPr>
        <p:spPr>
          <a:xfrm>
            <a:off x="7133987" y="6756678"/>
            <a:ext cx="1022628" cy="299799"/>
          </a:xfrm>
          <a:prstGeom prst="rect">
            <a:avLst/>
          </a:prstGeom>
          <a:noFill/>
          <a:ln/>
        </p:spPr>
        <p:txBody>
          <a:bodyPr wrap="non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30990</a:t>
            </a:r>
            <a:endParaRPr lang="en-US" sz="1450" dirty="0"/>
          </a:p>
        </p:txBody>
      </p:sp>
      <p:sp>
        <p:nvSpPr>
          <p:cNvPr id="90" name="Text 88"/>
          <p:cNvSpPr/>
          <p:nvPr/>
        </p:nvSpPr>
        <p:spPr>
          <a:xfrm>
            <a:off x="8538805" y="6756678"/>
            <a:ext cx="1022628" cy="299799"/>
          </a:xfrm>
          <a:prstGeom prst="rect">
            <a:avLst/>
          </a:prstGeom>
          <a:noFill/>
          <a:ln/>
        </p:spPr>
        <p:txBody>
          <a:bodyPr wrap="non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7720</a:t>
            </a:r>
            <a:endParaRPr lang="en-US" sz="1450" dirty="0"/>
          </a:p>
        </p:txBody>
      </p:sp>
      <p:sp>
        <p:nvSpPr>
          <p:cNvPr id="91" name="Text 89"/>
          <p:cNvSpPr/>
          <p:nvPr/>
        </p:nvSpPr>
        <p:spPr>
          <a:xfrm>
            <a:off x="9943624" y="6756678"/>
            <a:ext cx="1022628" cy="299799"/>
          </a:xfrm>
          <a:prstGeom prst="rect">
            <a:avLst/>
          </a:prstGeom>
          <a:noFill/>
          <a:ln/>
        </p:spPr>
        <p:txBody>
          <a:bodyPr wrap="non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8700</a:t>
            </a:r>
            <a:endParaRPr lang="en-US" sz="1450" dirty="0"/>
          </a:p>
        </p:txBody>
      </p:sp>
      <p:sp>
        <p:nvSpPr>
          <p:cNvPr id="92" name="Text 90"/>
          <p:cNvSpPr/>
          <p:nvPr/>
        </p:nvSpPr>
        <p:spPr>
          <a:xfrm>
            <a:off x="11348442" y="6756678"/>
            <a:ext cx="1022628" cy="299799"/>
          </a:xfrm>
          <a:prstGeom prst="rect">
            <a:avLst/>
          </a:prstGeom>
          <a:noFill/>
          <a:ln/>
        </p:spPr>
        <p:txBody>
          <a:bodyPr wrap="non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16040</a:t>
            </a:r>
            <a:endParaRPr lang="en-US" sz="1450" dirty="0"/>
          </a:p>
        </p:txBody>
      </p:sp>
      <p:sp>
        <p:nvSpPr>
          <p:cNvPr id="93" name="Text 91"/>
          <p:cNvSpPr/>
          <p:nvPr/>
        </p:nvSpPr>
        <p:spPr>
          <a:xfrm>
            <a:off x="12753261" y="6756678"/>
            <a:ext cx="1026438" cy="299799"/>
          </a:xfrm>
          <a:prstGeom prst="rect">
            <a:avLst/>
          </a:prstGeom>
          <a:noFill/>
          <a:ln/>
        </p:spPr>
        <p:txBody>
          <a:bodyPr wrap="none" lIns="0" tIns="0" rIns="0" bIns="0" rtlCol="0" anchor="t"/>
          <a:lstStyle/>
          <a:p>
            <a:pPr marL="0" indent="0">
              <a:lnSpc>
                <a:spcPts val="2350"/>
              </a:lnSpc>
              <a:buNone/>
            </a:pPr>
            <a:r>
              <a:rPr lang="en-US" sz="1450" b="1" kern="0" spc="-30" dirty="0">
                <a:solidFill>
                  <a:srgbClr val="E0D6DE"/>
                </a:solidFill>
                <a:latin typeface="Inter" pitchFamily="34" charset="0"/>
                <a:ea typeface="Inter" pitchFamily="34" charset="-122"/>
                <a:cs typeface="Inter" pitchFamily="34" charset="-120"/>
              </a:rPr>
              <a:t>84390</a:t>
            </a:r>
            <a:endParaRPr lang="en-US" sz="1450" dirty="0"/>
          </a:p>
        </p:txBody>
      </p:sp>
      <p:sp>
        <p:nvSpPr>
          <p:cNvPr id="94" name="Shape 92"/>
          <p:cNvSpPr/>
          <p:nvPr/>
        </p:nvSpPr>
        <p:spPr>
          <a:xfrm>
            <a:off x="663416" y="7176492"/>
            <a:ext cx="13303568" cy="539829"/>
          </a:xfrm>
          <a:prstGeom prst="rect">
            <a:avLst/>
          </a:prstGeom>
          <a:solidFill>
            <a:srgbClr val="000000">
              <a:alpha val="4000"/>
            </a:srgbClr>
          </a:solidFill>
          <a:ln/>
        </p:spPr>
      </p:sp>
      <p:sp>
        <p:nvSpPr>
          <p:cNvPr id="95" name="Text 93"/>
          <p:cNvSpPr/>
          <p:nvPr/>
        </p:nvSpPr>
        <p:spPr>
          <a:xfrm>
            <a:off x="851178" y="7296507"/>
            <a:ext cx="1103590" cy="299799"/>
          </a:xfrm>
          <a:prstGeom prst="rect">
            <a:avLst/>
          </a:prstGeom>
          <a:noFill/>
          <a:ln/>
        </p:spPr>
        <p:txBody>
          <a:bodyPr wrap="none" lIns="0" tIns="0" rIns="0" bIns="0" rtlCol="0" anchor="t"/>
          <a:lstStyle/>
          <a:p>
            <a:pPr marL="0" indent="0">
              <a:lnSpc>
                <a:spcPts val="2350"/>
              </a:lnSpc>
              <a:buNone/>
            </a:pPr>
            <a:endParaRPr lang="en-US" sz="1450" dirty="0"/>
          </a:p>
        </p:txBody>
      </p:sp>
      <p:sp>
        <p:nvSpPr>
          <p:cNvPr id="96" name="Text 94"/>
          <p:cNvSpPr/>
          <p:nvPr/>
        </p:nvSpPr>
        <p:spPr>
          <a:xfrm>
            <a:off x="2336959" y="7296507"/>
            <a:ext cx="1524119" cy="299799"/>
          </a:xfrm>
          <a:prstGeom prst="rect">
            <a:avLst/>
          </a:prstGeom>
          <a:noFill/>
          <a:ln/>
        </p:spPr>
        <p:txBody>
          <a:bodyPr wrap="none" lIns="0" tIns="0" rIns="0" bIns="0" rtlCol="0" anchor="t"/>
          <a:lstStyle/>
          <a:p>
            <a:pPr marL="0" indent="0">
              <a:lnSpc>
                <a:spcPts val="2350"/>
              </a:lnSpc>
              <a:buNone/>
            </a:pPr>
            <a:endParaRPr lang="en-US" sz="1450" dirty="0"/>
          </a:p>
        </p:txBody>
      </p:sp>
      <p:sp>
        <p:nvSpPr>
          <p:cNvPr id="97" name="Text 95"/>
          <p:cNvSpPr/>
          <p:nvPr/>
        </p:nvSpPr>
        <p:spPr>
          <a:xfrm>
            <a:off x="4243268" y="7296507"/>
            <a:ext cx="1103709" cy="299799"/>
          </a:xfrm>
          <a:prstGeom prst="rect">
            <a:avLst/>
          </a:prstGeom>
          <a:noFill/>
          <a:ln/>
        </p:spPr>
        <p:txBody>
          <a:bodyPr wrap="none" lIns="0" tIns="0" rIns="0" bIns="0" rtlCol="0" anchor="t"/>
          <a:lstStyle/>
          <a:p>
            <a:pPr marL="0" indent="0">
              <a:lnSpc>
                <a:spcPts val="2350"/>
              </a:lnSpc>
              <a:buNone/>
            </a:pPr>
            <a:endParaRPr lang="en-US" sz="1450" dirty="0"/>
          </a:p>
        </p:txBody>
      </p:sp>
      <p:sp>
        <p:nvSpPr>
          <p:cNvPr id="98" name="Text 96"/>
          <p:cNvSpPr/>
          <p:nvPr/>
        </p:nvSpPr>
        <p:spPr>
          <a:xfrm>
            <a:off x="5729168" y="7296507"/>
            <a:ext cx="1022628" cy="299799"/>
          </a:xfrm>
          <a:prstGeom prst="rect">
            <a:avLst/>
          </a:prstGeom>
          <a:noFill/>
          <a:ln/>
        </p:spPr>
        <p:txBody>
          <a:bodyPr wrap="none" lIns="0" tIns="0" rIns="0" bIns="0" rtlCol="0" anchor="t"/>
          <a:lstStyle/>
          <a:p>
            <a:pPr marL="0" indent="0">
              <a:lnSpc>
                <a:spcPts val="2350"/>
              </a:lnSpc>
              <a:buNone/>
            </a:pPr>
            <a:endParaRPr lang="en-US" sz="1450" dirty="0"/>
          </a:p>
        </p:txBody>
      </p:sp>
      <p:sp>
        <p:nvSpPr>
          <p:cNvPr id="99" name="Text 97"/>
          <p:cNvSpPr/>
          <p:nvPr/>
        </p:nvSpPr>
        <p:spPr>
          <a:xfrm>
            <a:off x="7133987" y="7296507"/>
            <a:ext cx="1022628" cy="299799"/>
          </a:xfrm>
          <a:prstGeom prst="rect">
            <a:avLst/>
          </a:prstGeom>
          <a:noFill/>
          <a:ln/>
        </p:spPr>
        <p:txBody>
          <a:bodyPr wrap="none" lIns="0" tIns="0" rIns="0" bIns="0" rtlCol="0" anchor="t"/>
          <a:lstStyle/>
          <a:p>
            <a:pPr marL="0" indent="0">
              <a:lnSpc>
                <a:spcPts val="2350"/>
              </a:lnSpc>
              <a:buNone/>
            </a:pPr>
            <a:endParaRPr lang="en-US" sz="1450" dirty="0"/>
          </a:p>
        </p:txBody>
      </p:sp>
      <p:sp>
        <p:nvSpPr>
          <p:cNvPr id="100" name="Text 98"/>
          <p:cNvSpPr/>
          <p:nvPr/>
        </p:nvSpPr>
        <p:spPr>
          <a:xfrm>
            <a:off x="8538805" y="7296507"/>
            <a:ext cx="1022628" cy="299799"/>
          </a:xfrm>
          <a:prstGeom prst="rect">
            <a:avLst/>
          </a:prstGeom>
          <a:noFill/>
          <a:ln/>
        </p:spPr>
        <p:txBody>
          <a:bodyPr wrap="none" lIns="0" tIns="0" rIns="0" bIns="0" rtlCol="0" anchor="t"/>
          <a:lstStyle/>
          <a:p>
            <a:pPr marL="0" indent="0">
              <a:lnSpc>
                <a:spcPts val="2350"/>
              </a:lnSpc>
              <a:buNone/>
            </a:pPr>
            <a:endParaRPr lang="en-US" sz="1450" dirty="0"/>
          </a:p>
        </p:txBody>
      </p:sp>
      <p:sp>
        <p:nvSpPr>
          <p:cNvPr id="101" name="Text 99"/>
          <p:cNvSpPr/>
          <p:nvPr/>
        </p:nvSpPr>
        <p:spPr>
          <a:xfrm>
            <a:off x="9943624" y="7296507"/>
            <a:ext cx="1022628" cy="299799"/>
          </a:xfrm>
          <a:prstGeom prst="rect">
            <a:avLst/>
          </a:prstGeom>
          <a:noFill/>
          <a:ln/>
        </p:spPr>
        <p:txBody>
          <a:bodyPr wrap="none" lIns="0" tIns="0" rIns="0" bIns="0" rtlCol="0" anchor="t"/>
          <a:lstStyle/>
          <a:p>
            <a:pPr marL="0" indent="0">
              <a:lnSpc>
                <a:spcPts val="2350"/>
              </a:lnSpc>
              <a:buNone/>
            </a:pPr>
            <a:endParaRPr lang="en-US" sz="1450" dirty="0"/>
          </a:p>
        </p:txBody>
      </p:sp>
      <p:sp>
        <p:nvSpPr>
          <p:cNvPr id="102" name="Text 100"/>
          <p:cNvSpPr/>
          <p:nvPr/>
        </p:nvSpPr>
        <p:spPr>
          <a:xfrm>
            <a:off x="11348442" y="7296507"/>
            <a:ext cx="1022628" cy="299799"/>
          </a:xfrm>
          <a:prstGeom prst="rect">
            <a:avLst/>
          </a:prstGeom>
          <a:noFill/>
          <a:ln/>
        </p:spPr>
        <p:txBody>
          <a:bodyPr wrap="none" lIns="0" tIns="0" rIns="0" bIns="0" rtlCol="0" anchor="t"/>
          <a:lstStyle/>
          <a:p>
            <a:pPr marL="0" indent="0">
              <a:lnSpc>
                <a:spcPts val="2350"/>
              </a:lnSpc>
              <a:buNone/>
            </a:pPr>
            <a:endParaRPr lang="en-US" sz="1450" dirty="0"/>
          </a:p>
        </p:txBody>
      </p:sp>
      <p:sp>
        <p:nvSpPr>
          <p:cNvPr id="103" name="Text 101"/>
          <p:cNvSpPr/>
          <p:nvPr/>
        </p:nvSpPr>
        <p:spPr>
          <a:xfrm>
            <a:off x="12753261" y="7296507"/>
            <a:ext cx="1026438" cy="299799"/>
          </a:xfrm>
          <a:prstGeom prst="rect">
            <a:avLst/>
          </a:prstGeom>
          <a:noFill/>
          <a:ln/>
        </p:spPr>
        <p:txBody>
          <a:bodyPr wrap="none" lIns="0" tIns="0" rIns="0" bIns="0" rtlCol="0" anchor="t"/>
          <a:lstStyle/>
          <a:p>
            <a:pPr marL="0" indent="0">
              <a:lnSpc>
                <a:spcPts val="2350"/>
              </a:lnSpc>
              <a:buNone/>
            </a:pPr>
            <a:endParaRPr lang="en-US" sz="14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604957" y="298848"/>
            <a:ext cx="4537591" cy="743546"/>
          </a:xfrm>
          <a:prstGeom prst="rect">
            <a:avLst/>
          </a:prstGeom>
          <a:noFill/>
          <a:ln/>
        </p:spPr>
        <p:txBody>
          <a:bodyPr wrap="none" lIns="0" tIns="0" rIns="0" bIns="0" rtlCol="0" anchor="t"/>
          <a:lstStyle/>
          <a:p>
            <a:pPr indent="0">
              <a:lnSpc>
                <a:spcPts val="8800"/>
              </a:lnSpc>
              <a:buNone/>
            </a:pPr>
            <a:r>
              <a:rPr lang="en-US" sz="6000" b="1" kern="0" spc="-141" dirty="0">
                <a:solidFill>
                  <a:srgbClr val="00B0F0"/>
                </a:solidFill>
                <a:latin typeface="Times New Roman" panose="02020603050405020304" pitchFamily="18" charset="0"/>
                <a:cs typeface="Times New Roman" panose="02020603050405020304" pitchFamily="18" charset="0"/>
              </a:rPr>
              <a:t>Visual Representation</a:t>
            </a:r>
          </a:p>
        </p:txBody>
      </p:sp>
      <p:pic>
        <p:nvPicPr>
          <p:cNvPr id="3" name="Image 0" descr="preencoded.png"/>
          <p:cNvPicPr>
            <a:picLocks noChangeAspect="1"/>
          </p:cNvPicPr>
          <p:nvPr/>
        </p:nvPicPr>
        <p:blipFill>
          <a:blip r:embed="rId3"/>
          <a:stretch>
            <a:fillRect/>
          </a:stretch>
        </p:blipFill>
        <p:spPr>
          <a:xfrm>
            <a:off x="604957" y="1301591"/>
            <a:ext cx="11019949" cy="6158151"/>
          </a:xfrm>
          <a:prstGeom prst="rect">
            <a:avLst/>
          </a:prstGeom>
        </p:spPr>
      </p:pic>
      <p:sp>
        <p:nvSpPr>
          <p:cNvPr id="4" name="Text 1"/>
          <p:cNvSpPr/>
          <p:nvPr/>
        </p:nvSpPr>
        <p:spPr>
          <a:xfrm>
            <a:off x="604957" y="7654171"/>
            <a:ext cx="13420487" cy="276582"/>
          </a:xfrm>
          <a:prstGeom prst="rect">
            <a:avLst/>
          </a:prstGeom>
          <a:noFill/>
          <a:ln/>
        </p:spPr>
        <p:txBody>
          <a:bodyPr wrap="none" lIns="0" tIns="0" rIns="0" bIns="0" rtlCol="0" anchor="t"/>
          <a:lstStyle/>
          <a:p>
            <a:pPr marL="0" indent="0">
              <a:lnSpc>
                <a:spcPts val="2150"/>
              </a:lnSpc>
              <a:buNone/>
            </a:pPr>
            <a:endParaRPr lang="en-US" sz="13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727829" y="572095"/>
            <a:ext cx="11425357" cy="682347"/>
          </a:xfrm>
          <a:prstGeom prst="rect">
            <a:avLst/>
          </a:prstGeom>
          <a:noFill/>
          <a:ln/>
        </p:spPr>
        <p:txBody>
          <a:bodyPr wrap="none" lIns="0" tIns="0" rIns="0" bIns="0" rtlCol="0" anchor="t"/>
          <a:lstStyle/>
          <a:p>
            <a:pPr indent="0">
              <a:lnSpc>
                <a:spcPts val="8800"/>
              </a:lnSpc>
              <a:buNone/>
            </a:pPr>
            <a:r>
              <a:rPr lang="en-US" sz="4800" b="1" kern="0" spc="-141" dirty="0">
                <a:solidFill>
                  <a:srgbClr val="00B0F0"/>
                </a:solidFill>
                <a:latin typeface="Times New Roman" panose="02020603050405020304" pitchFamily="18" charset="0"/>
                <a:cs typeface="Times New Roman" panose="02020603050405020304" pitchFamily="18" charset="0"/>
              </a:rPr>
              <a:t>Recommendations for Nitin to Increase Savings</a:t>
            </a:r>
          </a:p>
        </p:txBody>
      </p:sp>
      <p:sp>
        <p:nvSpPr>
          <p:cNvPr id="3" name="Text 1"/>
          <p:cNvSpPr/>
          <p:nvPr/>
        </p:nvSpPr>
        <p:spPr>
          <a:xfrm>
            <a:off x="1060371" y="1566267"/>
            <a:ext cx="12842200" cy="332780"/>
          </a:xfrm>
          <a:prstGeom prst="rect">
            <a:avLst/>
          </a:prstGeom>
          <a:noFill/>
          <a:ln/>
        </p:spPr>
        <p:txBody>
          <a:bodyPr wrap="none" lIns="0" tIns="0" rIns="0" bIns="0" rtlCol="0" anchor="t"/>
          <a:lstStyle/>
          <a:p>
            <a:pPr marL="342900" indent="-342900" algn="l">
              <a:lnSpc>
                <a:spcPts val="2600"/>
              </a:lnSpc>
              <a:buSzPct val="100000"/>
              <a:buChar char="•"/>
            </a:pPr>
            <a:r>
              <a:rPr lang="en-US" sz="1600" b="1" kern="0" spc="-33" dirty="0">
                <a:solidFill>
                  <a:srgbClr val="E0D6DE"/>
                </a:solidFill>
                <a:latin typeface="Inter" pitchFamily="34" charset="0"/>
                <a:ea typeface="Inter" pitchFamily="34" charset="-122"/>
                <a:cs typeface="Inter" pitchFamily="34" charset="-120"/>
              </a:rPr>
              <a:t>Limit movie outings:</a:t>
            </a:r>
            <a:r>
              <a:rPr lang="en-US" sz="1600" kern="0" spc="-33" dirty="0">
                <a:solidFill>
                  <a:srgbClr val="E0D6DE"/>
                </a:solidFill>
                <a:latin typeface="Inter" pitchFamily="34" charset="0"/>
                <a:ea typeface="Inter" pitchFamily="34" charset="-122"/>
                <a:cs typeface="Inter" pitchFamily="34" charset="-120"/>
              </a:rPr>
              <a:t> Avoid going out for movie and explore free events instead.</a:t>
            </a:r>
            <a:endParaRPr lang="en-US" sz="1600" dirty="0"/>
          </a:p>
        </p:txBody>
      </p:sp>
      <p:sp>
        <p:nvSpPr>
          <p:cNvPr id="4" name="Text 2"/>
          <p:cNvSpPr/>
          <p:nvPr/>
        </p:nvSpPr>
        <p:spPr>
          <a:xfrm>
            <a:off x="1060371" y="1971794"/>
            <a:ext cx="12842200" cy="332780"/>
          </a:xfrm>
          <a:prstGeom prst="rect">
            <a:avLst/>
          </a:prstGeom>
          <a:noFill/>
          <a:ln/>
        </p:spPr>
        <p:txBody>
          <a:bodyPr wrap="none" lIns="0" tIns="0" rIns="0" bIns="0" rtlCol="0" anchor="t"/>
          <a:lstStyle/>
          <a:p>
            <a:pPr marL="342900" indent="-342900" algn="l">
              <a:lnSpc>
                <a:spcPts val="2600"/>
              </a:lnSpc>
              <a:buSzPct val="100000"/>
              <a:buChar char="•"/>
            </a:pPr>
            <a:r>
              <a:rPr lang="en-US" sz="1600" b="1" kern="0" spc="-33" dirty="0">
                <a:solidFill>
                  <a:srgbClr val="E0D6DE"/>
                </a:solidFill>
                <a:latin typeface="Inter" pitchFamily="34" charset="0"/>
                <a:ea typeface="Inter" pitchFamily="34" charset="-122"/>
                <a:cs typeface="Inter" pitchFamily="34" charset="-120"/>
              </a:rPr>
              <a:t>Explore free activities:</a:t>
            </a:r>
            <a:r>
              <a:rPr lang="en-US" sz="1600" kern="0" spc="-33" dirty="0">
                <a:solidFill>
                  <a:srgbClr val="E0D6DE"/>
                </a:solidFill>
                <a:latin typeface="Inter" pitchFamily="34" charset="0"/>
                <a:ea typeface="Inter" pitchFamily="34" charset="-122"/>
                <a:cs typeface="Inter" pitchFamily="34" charset="-120"/>
              </a:rPr>
              <a:t> Discover local parks, museums, and cultural events.</a:t>
            </a:r>
            <a:endParaRPr lang="en-US" sz="1600" dirty="0"/>
          </a:p>
        </p:txBody>
      </p:sp>
      <p:sp>
        <p:nvSpPr>
          <p:cNvPr id="5" name="Text 3"/>
          <p:cNvSpPr/>
          <p:nvPr/>
        </p:nvSpPr>
        <p:spPr>
          <a:xfrm>
            <a:off x="1060371" y="2377321"/>
            <a:ext cx="12842200" cy="332780"/>
          </a:xfrm>
          <a:prstGeom prst="rect">
            <a:avLst/>
          </a:prstGeom>
          <a:noFill/>
          <a:ln/>
        </p:spPr>
        <p:txBody>
          <a:bodyPr wrap="none" lIns="0" tIns="0" rIns="0" bIns="0" rtlCol="0" anchor="t"/>
          <a:lstStyle/>
          <a:p>
            <a:pPr marL="342900" indent="-342900" algn="l">
              <a:lnSpc>
                <a:spcPts val="2600"/>
              </a:lnSpc>
              <a:buSzPct val="100000"/>
              <a:buChar char="•"/>
            </a:pPr>
            <a:r>
              <a:rPr lang="en-US" sz="1600" b="1" kern="0" spc="-33" dirty="0">
                <a:solidFill>
                  <a:srgbClr val="E0D6DE"/>
                </a:solidFill>
                <a:latin typeface="Inter" pitchFamily="34" charset="0"/>
                <a:ea typeface="Inter" pitchFamily="34" charset="-122"/>
                <a:cs typeface="Inter" pitchFamily="34" charset="-120"/>
              </a:rPr>
              <a:t>Create a shopping list:</a:t>
            </a:r>
            <a:r>
              <a:rPr lang="en-US" sz="1600" kern="0" spc="-33" dirty="0">
                <a:solidFill>
                  <a:srgbClr val="E0D6DE"/>
                </a:solidFill>
                <a:latin typeface="Inter" pitchFamily="34" charset="0"/>
                <a:ea typeface="Inter" pitchFamily="34" charset="-122"/>
                <a:cs typeface="Inter" pitchFamily="34" charset="-120"/>
              </a:rPr>
              <a:t> Avoid impulse purchases by planning your shopping trips.</a:t>
            </a:r>
            <a:endParaRPr lang="en-US" sz="1600" dirty="0"/>
          </a:p>
        </p:txBody>
      </p:sp>
      <p:sp>
        <p:nvSpPr>
          <p:cNvPr id="6" name="Text 4"/>
          <p:cNvSpPr/>
          <p:nvPr/>
        </p:nvSpPr>
        <p:spPr>
          <a:xfrm>
            <a:off x="1060371" y="2782848"/>
            <a:ext cx="12842200" cy="332780"/>
          </a:xfrm>
          <a:prstGeom prst="rect">
            <a:avLst/>
          </a:prstGeom>
          <a:noFill/>
          <a:ln/>
        </p:spPr>
        <p:txBody>
          <a:bodyPr wrap="none" lIns="0" tIns="0" rIns="0" bIns="0" rtlCol="0" anchor="t"/>
          <a:lstStyle/>
          <a:p>
            <a:pPr marL="342900" indent="-342900" algn="l">
              <a:lnSpc>
                <a:spcPts val="2600"/>
              </a:lnSpc>
              <a:buSzPct val="100000"/>
              <a:buChar char="•"/>
            </a:pPr>
            <a:r>
              <a:rPr lang="en-US" sz="1600" b="1" kern="0" spc="-33" dirty="0">
                <a:solidFill>
                  <a:srgbClr val="E0D6DE"/>
                </a:solidFill>
                <a:latin typeface="Inter" pitchFamily="34" charset="0"/>
                <a:ea typeface="Inter" pitchFamily="34" charset="-122"/>
                <a:cs typeface="Inter" pitchFamily="34" charset="-120"/>
              </a:rPr>
              <a:t>Review expenses:</a:t>
            </a:r>
            <a:r>
              <a:rPr lang="en-US" sz="1600" kern="0" spc="-33" dirty="0">
                <a:solidFill>
                  <a:srgbClr val="E0D6DE"/>
                </a:solidFill>
                <a:latin typeface="Inter" pitchFamily="34" charset="0"/>
                <a:ea typeface="Inter" pitchFamily="34" charset="-122"/>
                <a:cs typeface="Inter" pitchFamily="34" charset="-120"/>
              </a:rPr>
              <a:t> Carefully examine each item in the "Miscellaneous" category to identify unnecessary spending.</a:t>
            </a:r>
            <a:endParaRPr lang="en-US" sz="1600" dirty="0"/>
          </a:p>
        </p:txBody>
      </p:sp>
      <p:sp>
        <p:nvSpPr>
          <p:cNvPr id="7" name="Text 5"/>
          <p:cNvSpPr/>
          <p:nvPr/>
        </p:nvSpPr>
        <p:spPr>
          <a:xfrm>
            <a:off x="1060371" y="3188375"/>
            <a:ext cx="12842200" cy="332780"/>
          </a:xfrm>
          <a:prstGeom prst="rect">
            <a:avLst/>
          </a:prstGeom>
          <a:noFill/>
          <a:ln/>
        </p:spPr>
        <p:txBody>
          <a:bodyPr wrap="none" lIns="0" tIns="0" rIns="0" bIns="0" rtlCol="0" anchor="t"/>
          <a:lstStyle/>
          <a:p>
            <a:pPr marL="342900" indent="-342900" algn="l">
              <a:lnSpc>
                <a:spcPts val="2600"/>
              </a:lnSpc>
              <a:buSzPct val="100000"/>
              <a:buChar char="•"/>
            </a:pPr>
            <a:r>
              <a:rPr lang="en-US" sz="1600" b="1" kern="0" spc="-33" dirty="0">
                <a:solidFill>
                  <a:srgbClr val="E0D6DE"/>
                </a:solidFill>
                <a:latin typeface="Inter" pitchFamily="34" charset="0"/>
                <a:ea typeface="Inter" pitchFamily="34" charset="-122"/>
                <a:cs typeface="Inter" pitchFamily="34" charset="-120"/>
              </a:rPr>
              <a:t>Reduce subscriptions:</a:t>
            </a:r>
            <a:r>
              <a:rPr lang="en-US" sz="1600" kern="0" spc="-33" dirty="0">
                <a:solidFill>
                  <a:srgbClr val="E0D6DE"/>
                </a:solidFill>
                <a:latin typeface="Inter" pitchFamily="34" charset="0"/>
                <a:ea typeface="Inter" pitchFamily="34" charset="-122"/>
                <a:cs typeface="Inter" pitchFamily="34" charset="-120"/>
              </a:rPr>
              <a:t> Cancel unused subscriptions or services.</a:t>
            </a:r>
            <a:endParaRPr lang="en-US" sz="1600" dirty="0"/>
          </a:p>
        </p:txBody>
      </p:sp>
      <p:sp>
        <p:nvSpPr>
          <p:cNvPr id="8" name="Text 6"/>
          <p:cNvSpPr/>
          <p:nvPr/>
        </p:nvSpPr>
        <p:spPr>
          <a:xfrm>
            <a:off x="1060371" y="3593902"/>
            <a:ext cx="12842200" cy="332780"/>
          </a:xfrm>
          <a:prstGeom prst="rect">
            <a:avLst/>
          </a:prstGeom>
          <a:noFill/>
          <a:ln/>
        </p:spPr>
        <p:txBody>
          <a:bodyPr wrap="none" lIns="0" tIns="0" rIns="0" bIns="0" rtlCol="0" anchor="t"/>
          <a:lstStyle/>
          <a:p>
            <a:pPr marL="342900" indent="-342900" algn="l">
              <a:lnSpc>
                <a:spcPts val="2600"/>
              </a:lnSpc>
              <a:buSzPct val="100000"/>
              <a:buChar char="•"/>
            </a:pPr>
            <a:r>
              <a:rPr lang="en-US" sz="1600" b="1" kern="0" spc="-33" dirty="0">
                <a:solidFill>
                  <a:srgbClr val="E0D6DE"/>
                </a:solidFill>
                <a:latin typeface="Inter" pitchFamily="34" charset="0"/>
                <a:ea typeface="Inter" pitchFamily="34" charset="-122"/>
                <a:cs typeface="Inter" pitchFamily="34" charset="-120"/>
              </a:rPr>
              <a:t>Limit impulse purchases:</a:t>
            </a:r>
            <a:r>
              <a:rPr lang="en-US" sz="1600" kern="0" spc="-33" dirty="0">
                <a:solidFill>
                  <a:srgbClr val="E0D6DE"/>
                </a:solidFill>
                <a:latin typeface="Inter" pitchFamily="34" charset="0"/>
                <a:ea typeface="Inter" pitchFamily="34" charset="-122"/>
                <a:cs typeface="Inter" pitchFamily="34" charset="-120"/>
              </a:rPr>
              <a:t> Avoid buying items you don't truly need.</a:t>
            </a:r>
            <a:endParaRPr lang="en-US" sz="1600" dirty="0"/>
          </a:p>
        </p:txBody>
      </p:sp>
      <p:sp>
        <p:nvSpPr>
          <p:cNvPr id="9" name="Text 7"/>
          <p:cNvSpPr/>
          <p:nvPr/>
        </p:nvSpPr>
        <p:spPr>
          <a:xfrm>
            <a:off x="1060371" y="3999428"/>
            <a:ext cx="12842200" cy="332780"/>
          </a:xfrm>
          <a:prstGeom prst="rect">
            <a:avLst/>
          </a:prstGeom>
          <a:noFill/>
          <a:ln/>
        </p:spPr>
        <p:txBody>
          <a:bodyPr wrap="none" lIns="0" tIns="0" rIns="0" bIns="0" rtlCol="0" anchor="t"/>
          <a:lstStyle/>
          <a:p>
            <a:pPr marL="342900" indent="-342900" algn="l">
              <a:lnSpc>
                <a:spcPts val="2600"/>
              </a:lnSpc>
              <a:buSzPct val="100000"/>
              <a:buChar char="•"/>
            </a:pPr>
            <a:r>
              <a:rPr lang="en-US" sz="1600" b="1" kern="0" spc="-33" dirty="0">
                <a:solidFill>
                  <a:srgbClr val="E0D6DE"/>
                </a:solidFill>
                <a:latin typeface="Inter" pitchFamily="34" charset="0"/>
                <a:ea typeface="Inter" pitchFamily="34" charset="-122"/>
                <a:cs typeface="Inter" pitchFamily="34" charset="-120"/>
              </a:rPr>
              <a:t>Buy in bulk:</a:t>
            </a:r>
            <a:r>
              <a:rPr lang="en-US" sz="1600" kern="0" spc="-33" dirty="0">
                <a:solidFill>
                  <a:srgbClr val="E0D6DE"/>
                </a:solidFill>
                <a:latin typeface="Inter" pitchFamily="34" charset="0"/>
                <a:ea typeface="Inter" pitchFamily="34" charset="-122"/>
                <a:cs typeface="Inter" pitchFamily="34" charset="-120"/>
              </a:rPr>
              <a:t> Purchase items in larger quantities to save money.</a:t>
            </a:r>
            <a:endParaRPr lang="en-US" sz="1600" dirty="0"/>
          </a:p>
        </p:txBody>
      </p:sp>
      <p:sp>
        <p:nvSpPr>
          <p:cNvPr id="10" name="Text 8"/>
          <p:cNvSpPr/>
          <p:nvPr/>
        </p:nvSpPr>
        <p:spPr>
          <a:xfrm>
            <a:off x="1060371" y="4404955"/>
            <a:ext cx="12842200" cy="332780"/>
          </a:xfrm>
          <a:prstGeom prst="rect">
            <a:avLst/>
          </a:prstGeom>
          <a:noFill/>
          <a:ln/>
        </p:spPr>
        <p:txBody>
          <a:bodyPr wrap="none" lIns="0" tIns="0" rIns="0" bIns="0" rtlCol="0" anchor="t"/>
          <a:lstStyle/>
          <a:p>
            <a:pPr marL="342900" indent="-342900" algn="l">
              <a:lnSpc>
                <a:spcPts val="2600"/>
              </a:lnSpc>
              <a:buSzPct val="100000"/>
              <a:buChar char="•"/>
            </a:pPr>
            <a:r>
              <a:rPr lang="en-US" sz="1600" b="1" kern="0" spc="-33" dirty="0">
                <a:solidFill>
                  <a:srgbClr val="E0D6DE"/>
                </a:solidFill>
                <a:latin typeface="Inter" pitchFamily="34" charset="0"/>
                <a:ea typeface="Inter" pitchFamily="34" charset="-122"/>
                <a:cs typeface="Inter" pitchFamily="34" charset="-120"/>
              </a:rPr>
              <a:t>Avoid online order:</a:t>
            </a:r>
            <a:r>
              <a:rPr lang="en-US" sz="1600" kern="0" spc="-33" dirty="0">
                <a:solidFill>
                  <a:srgbClr val="E0D6DE"/>
                </a:solidFill>
                <a:latin typeface="Inter" pitchFamily="34" charset="0"/>
                <a:ea typeface="Inter" pitchFamily="34" charset="-122"/>
                <a:cs typeface="Inter" pitchFamily="34" charset="-120"/>
              </a:rPr>
              <a:t> Avoid online food orders.</a:t>
            </a:r>
            <a:endParaRPr lang="en-US" sz="1600" dirty="0"/>
          </a:p>
        </p:txBody>
      </p:sp>
      <p:sp>
        <p:nvSpPr>
          <p:cNvPr id="11" name="Text 9"/>
          <p:cNvSpPr/>
          <p:nvPr/>
        </p:nvSpPr>
        <p:spPr>
          <a:xfrm>
            <a:off x="1060371" y="4810482"/>
            <a:ext cx="12842200" cy="332780"/>
          </a:xfrm>
          <a:prstGeom prst="rect">
            <a:avLst/>
          </a:prstGeom>
          <a:noFill/>
          <a:ln/>
        </p:spPr>
        <p:txBody>
          <a:bodyPr wrap="none" lIns="0" tIns="0" rIns="0" bIns="0" rtlCol="0" anchor="t"/>
          <a:lstStyle/>
          <a:p>
            <a:pPr marL="342900" indent="-342900" algn="l">
              <a:lnSpc>
                <a:spcPts val="2600"/>
              </a:lnSpc>
              <a:buSzPct val="100000"/>
              <a:buChar char="•"/>
            </a:pPr>
            <a:r>
              <a:rPr lang="en-US" sz="1600" b="1" kern="0" spc="-33" dirty="0">
                <a:solidFill>
                  <a:srgbClr val="E0D6DE"/>
                </a:solidFill>
                <a:latin typeface="Inter" pitchFamily="34" charset="0"/>
                <a:ea typeface="Inter" pitchFamily="34" charset="-122"/>
                <a:cs typeface="Inter" pitchFamily="34" charset="-120"/>
              </a:rPr>
              <a:t>Cook at home:</a:t>
            </a:r>
            <a:r>
              <a:rPr lang="en-US" sz="1600" kern="0" spc="-33" dirty="0">
                <a:solidFill>
                  <a:srgbClr val="E0D6DE"/>
                </a:solidFill>
                <a:latin typeface="Inter" pitchFamily="34" charset="0"/>
                <a:ea typeface="Inter" pitchFamily="34" charset="-122"/>
                <a:cs typeface="Inter" pitchFamily="34" charset="-120"/>
              </a:rPr>
              <a:t> Prepare meals instead of eating out frequently.</a:t>
            </a:r>
            <a:endParaRPr lang="en-US" sz="1600" dirty="0"/>
          </a:p>
        </p:txBody>
      </p:sp>
      <p:sp>
        <p:nvSpPr>
          <p:cNvPr id="12" name="Text 10"/>
          <p:cNvSpPr/>
          <p:nvPr/>
        </p:nvSpPr>
        <p:spPr>
          <a:xfrm>
            <a:off x="1060371" y="5216009"/>
            <a:ext cx="12842200" cy="332780"/>
          </a:xfrm>
          <a:prstGeom prst="rect">
            <a:avLst/>
          </a:prstGeom>
          <a:noFill/>
          <a:ln/>
        </p:spPr>
        <p:txBody>
          <a:bodyPr wrap="none" lIns="0" tIns="0" rIns="0" bIns="0" rtlCol="0" anchor="t"/>
          <a:lstStyle/>
          <a:p>
            <a:pPr marL="342900" indent="-342900" algn="l">
              <a:lnSpc>
                <a:spcPts val="2600"/>
              </a:lnSpc>
              <a:buSzPct val="100000"/>
              <a:buChar char="•"/>
            </a:pPr>
            <a:r>
              <a:rPr lang="en-US" sz="1600" b="1" kern="0" spc="-33" dirty="0">
                <a:solidFill>
                  <a:srgbClr val="E0D6DE"/>
                </a:solidFill>
                <a:latin typeface="Inter" pitchFamily="34" charset="0"/>
                <a:ea typeface="Inter" pitchFamily="34" charset="-122"/>
                <a:cs typeface="Inter" pitchFamily="34" charset="-120"/>
              </a:rPr>
              <a:t>Conserve energy:</a:t>
            </a:r>
            <a:r>
              <a:rPr lang="en-US" sz="1600" kern="0" spc="-33" dirty="0">
                <a:solidFill>
                  <a:srgbClr val="E0D6DE"/>
                </a:solidFill>
                <a:latin typeface="Inter" pitchFamily="34" charset="0"/>
                <a:ea typeface="Inter" pitchFamily="34" charset="-122"/>
                <a:cs typeface="Inter" pitchFamily="34" charset="-120"/>
              </a:rPr>
              <a:t> Turn off lights and appliances when not in use.</a:t>
            </a:r>
            <a:endParaRPr lang="en-US" sz="1600" dirty="0"/>
          </a:p>
        </p:txBody>
      </p:sp>
      <p:sp>
        <p:nvSpPr>
          <p:cNvPr id="13" name="Text 11"/>
          <p:cNvSpPr/>
          <p:nvPr/>
        </p:nvSpPr>
        <p:spPr>
          <a:xfrm>
            <a:off x="1060371" y="5621536"/>
            <a:ext cx="12842200" cy="332780"/>
          </a:xfrm>
          <a:prstGeom prst="rect">
            <a:avLst/>
          </a:prstGeom>
          <a:noFill/>
          <a:ln/>
        </p:spPr>
        <p:txBody>
          <a:bodyPr wrap="none" lIns="0" tIns="0" rIns="0" bIns="0" rtlCol="0" anchor="t"/>
          <a:lstStyle/>
          <a:p>
            <a:pPr marL="342900" indent="-342900" algn="l">
              <a:lnSpc>
                <a:spcPts val="2600"/>
              </a:lnSpc>
              <a:buSzPct val="100000"/>
              <a:buChar char="•"/>
            </a:pPr>
            <a:r>
              <a:rPr lang="en-US" sz="1600" b="1" kern="0" spc="-33" dirty="0">
                <a:solidFill>
                  <a:srgbClr val="E0D6DE"/>
                </a:solidFill>
                <a:latin typeface="Inter" pitchFamily="34" charset="0"/>
                <a:ea typeface="Inter" pitchFamily="34" charset="-122"/>
                <a:cs typeface="Inter" pitchFamily="34" charset="-120"/>
              </a:rPr>
              <a:t>Shop around for better rates:</a:t>
            </a:r>
            <a:r>
              <a:rPr lang="en-US" sz="1600" kern="0" spc="-33" dirty="0">
                <a:solidFill>
                  <a:srgbClr val="E0D6DE"/>
                </a:solidFill>
                <a:latin typeface="Inter" pitchFamily="34" charset="0"/>
                <a:ea typeface="Inter" pitchFamily="34" charset="-122"/>
                <a:cs typeface="Inter" pitchFamily="34" charset="-120"/>
              </a:rPr>
              <a:t> Compare offers from different providers.</a:t>
            </a:r>
            <a:endParaRPr lang="en-US" sz="1600" dirty="0"/>
          </a:p>
        </p:txBody>
      </p:sp>
      <p:sp>
        <p:nvSpPr>
          <p:cNvPr id="14" name="Text 12"/>
          <p:cNvSpPr/>
          <p:nvPr/>
        </p:nvSpPr>
        <p:spPr>
          <a:xfrm>
            <a:off x="822832" y="5895749"/>
            <a:ext cx="2729389" cy="341114"/>
          </a:xfrm>
          <a:prstGeom prst="rect">
            <a:avLst/>
          </a:prstGeom>
          <a:noFill/>
          <a:ln/>
        </p:spPr>
        <p:txBody>
          <a:bodyPr wrap="none" lIns="0" tIns="0" rIns="0" bIns="0" rtlCol="0" anchor="t"/>
          <a:lstStyle/>
          <a:p>
            <a:pPr indent="0">
              <a:lnSpc>
                <a:spcPts val="8800"/>
              </a:lnSpc>
              <a:buNone/>
            </a:pPr>
            <a:r>
              <a:rPr lang="en-US" sz="3600" b="1" kern="0" spc="-141" dirty="0">
                <a:solidFill>
                  <a:srgbClr val="00B0F0"/>
                </a:solidFill>
                <a:latin typeface="Times New Roman" panose="02020603050405020304" pitchFamily="18" charset="0"/>
                <a:cs typeface="Times New Roman" panose="02020603050405020304" pitchFamily="18" charset="0"/>
              </a:rPr>
              <a:t>Additional Tips:</a:t>
            </a:r>
          </a:p>
        </p:txBody>
      </p:sp>
      <p:sp>
        <p:nvSpPr>
          <p:cNvPr id="15" name="Text 13"/>
          <p:cNvSpPr/>
          <p:nvPr/>
        </p:nvSpPr>
        <p:spPr>
          <a:xfrm>
            <a:off x="1060371" y="6919079"/>
            <a:ext cx="12842200" cy="332780"/>
          </a:xfrm>
          <a:prstGeom prst="rect">
            <a:avLst/>
          </a:prstGeom>
          <a:noFill/>
          <a:ln/>
        </p:spPr>
        <p:txBody>
          <a:bodyPr wrap="none" lIns="0" tIns="0" rIns="0" bIns="0" rtlCol="0" anchor="t"/>
          <a:lstStyle/>
          <a:p>
            <a:pPr marL="342900" indent="-342900" algn="l">
              <a:lnSpc>
                <a:spcPts val="2600"/>
              </a:lnSpc>
              <a:buSzPct val="100000"/>
              <a:buChar char="•"/>
            </a:pPr>
            <a:r>
              <a:rPr lang="en-US" sz="1600" b="1" kern="0" spc="-33" dirty="0">
                <a:solidFill>
                  <a:srgbClr val="E0D6DE"/>
                </a:solidFill>
                <a:latin typeface="Inter" pitchFamily="34" charset="0"/>
                <a:ea typeface="Inter" pitchFamily="34" charset="-122"/>
                <a:cs typeface="Inter" pitchFamily="34" charset="-120"/>
              </a:rPr>
              <a:t>Set a strict budget:</a:t>
            </a:r>
            <a:r>
              <a:rPr lang="en-US" sz="1600" kern="0" spc="-33" dirty="0">
                <a:solidFill>
                  <a:srgbClr val="E0D6DE"/>
                </a:solidFill>
                <a:latin typeface="Inter" pitchFamily="34" charset="0"/>
                <a:ea typeface="Inter" pitchFamily="34" charset="-122"/>
                <a:cs typeface="Inter" pitchFamily="34" charset="-120"/>
              </a:rPr>
              <a:t> Allocate a specific amount for each expense category.</a:t>
            </a:r>
            <a:endParaRPr lang="en-US" sz="1600" dirty="0"/>
          </a:p>
        </p:txBody>
      </p:sp>
      <p:sp>
        <p:nvSpPr>
          <p:cNvPr id="16" name="Text 14"/>
          <p:cNvSpPr/>
          <p:nvPr/>
        </p:nvSpPr>
        <p:spPr>
          <a:xfrm>
            <a:off x="1060371" y="7324606"/>
            <a:ext cx="12842200" cy="332780"/>
          </a:xfrm>
          <a:prstGeom prst="rect">
            <a:avLst/>
          </a:prstGeom>
          <a:noFill/>
          <a:ln/>
        </p:spPr>
        <p:txBody>
          <a:bodyPr wrap="none" lIns="0" tIns="0" rIns="0" bIns="0" rtlCol="0" anchor="t"/>
          <a:lstStyle/>
          <a:p>
            <a:pPr marL="342900" indent="-342900" algn="l">
              <a:lnSpc>
                <a:spcPts val="2600"/>
              </a:lnSpc>
              <a:buSzPct val="100000"/>
              <a:buChar char="•"/>
            </a:pPr>
            <a:r>
              <a:rPr lang="en-US" sz="1600" b="1" kern="0" spc="-33" dirty="0">
                <a:solidFill>
                  <a:srgbClr val="E0D6DE"/>
                </a:solidFill>
                <a:latin typeface="Inter" pitchFamily="34" charset="0"/>
                <a:ea typeface="Inter" pitchFamily="34" charset="-122"/>
                <a:cs typeface="Inter" pitchFamily="34" charset="-120"/>
              </a:rPr>
              <a:t>Track your spending:</a:t>
            </a:r>
            <a:r>
              <a:rPr lang="en-US" sz="1600" kern="0" spc="-33" dirty="0">
                <a:solidFill>
                  <a:srgbClr val="E0D6DE"/>
                </a:solidFill>
                <a:latin typeface="Inter" pitchFamily="34" charset="0"/>
                <a:ea typeface="Inter" pitchFamily="34" charset="-122"/>
                <a:cs typeface="Inter" pitchFamily="34" charset="-120"/>
              </a:rPr>
              <a:t> Monitor your expenses regularly to identify areas where you can cut back.</a:t>
            </a:r>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4" name="Text 2"/>
          <p:cNvSpPr/>
          <p:nvPr/>
        </p:nvSpPr>
        <p:spPr>
          <a:xfrm>
            <a:off x="3121779" y="3647241"/>
            <a:ext cx="8386841" cy="1620083"/>
          </a:xfrm>
          <a:prstGeom prst="rect">
            <a:avLst/>
          </a:prstGeom>
          <a:noFill/>
          <a:ln/>
        </p:spPr>
        <p:txBody>
          <a:bodyPr wrap="none" lIns="0" tIns="0" rIns="0" bIns="0" rtlCol="0" anchor="t"/>
          <a:lstStyle/>
          <a:p>
            <a:pPr indent="0">
              <a:lnSpc>
                <a:spcPts val="8800"/>
              </a:lnSpc>
              <a:buNone/>
            </a:pPr>
            <a:r>
              <a:rPr lang="en-US" sz="9600" b="1" kern="0" spc="-141" dirty="0">
                <a:solidFill>
                  <a:srgbClr val="00B0F0"/>
                </a:solidFill>
                <a:latin typeface="Times New Roman" panose="02020603050405020304" pitchFamily="18" charset="0"/>
                <a:cs typeface="Times New Roman" panose="02020603050405020304" pitchFamily="18" charset="0"/>
              </a:rPr>
              <a:t>THANK YOU</a:t>
            </a:r>
          </a:p>
        </p:txBody>
      </p:sp>
      <p:sp>
        <p:nvSpPr>
          <p:cNvPr id="6" name="Text 4"/>
          <p:cNvSpPr/>
          <p:nvPr/>
        </p:nvSpPr>
        <p:spPr>
          <a:xfrm>
            <a:off x="864037" y="5742503"/>
            <a:ext cx="12902327" cy="395049"/>
          </a:xfrm>
          <a:prstGeom prst="rect">
            <a:avLst/>
          </a:prstGeom>
          <a:noFill/>
          <a:ln/>
        </p:spPr>
        <p:txBody>
          <a:bodyPr wrap="none" lIns="0" tIns="0" rIns="0" bIns="0" rtlCol="0" anchor="t"/>
          <a:lstStyle/>
          <a:p>
            <a:pPr marL="0" indent="0" algn="ctr">
              <a:lnSpc>
                <a:spcPts val="3100"/>
              </a:lnSpc>
              <a:buNone/>
            </a:pPr>
            <a:endParaRPr lang="en-US" sz="1900" dirty="0"/>
          </a:p>
        </p:txBody>
      </p:sp>
      <p:sp>
        <p:nvSpPr>
          <p:cNvPr id="7" name="Text 5"/>
          <p:cNvSpPr/>
          <p:nvPr/>
        </p:nvSpPr>
        <p:spPr>
          <a:xfrm>
            <a:off x="864037" y="6415207"/>
            <a:ext cx="12902327" cy="395049"/>
          </a:xfrm>
          <a:prstGeom prst="rect">
            <a:avLst/>
          </a:prstGeom>
          <a:noFill/>
          <a:ln/>
        </p:spPr>
        <p:txBody>
          <a:bodyPr wrap="none" lIns="0" tIns="0" rIns="0" bIns="0" rtlCol="0" anchor="t"/>
          <a:lstStyle/>
          <a:p>
            <a:pPr marL="0" indent="0" algn="ctr">
              <a:lnSpc>
                <a:spcPts val="3100"/>
              </a:lnSpc>
              <a:buNone/>
            </a:pP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1790938"/>
            <a:ext cx="7114103" cy="809982"/>
          </a:xfrm>
          <a:prstGeom prst="rect">
            <a:avLst/>
          </a:prstGeom>
        </p:spPr>
        <p:txBody>
          <a:bodyPr wrap="none" lIns="0" tIns="0" rIns="0" bIns="0" rtlCol="0" anchor="t"/>
          <a:lstStyle/>
          <a:p>
            <a:pPr>
              <a:lnSpc>
                <a:spcPts val="8800"/>
              </a:lnSpc>
            </a:pPr>
            <a:r>
              <a:rPr lang="en-US" sz="7000" b="1" kern="0" spc="-141" dirty="0">
                <a:solidFill>
                  <a:srgbClr val="00B0F0"/>
                </a:solidFill>
                <a:latin typeface="Times New Roman" panose="02020603050405020304" pitchFamily="18" charset="0"/>
                <a:cs typeface="Times New Roman" panose="02020603050405020304" pitchFamily="18" charset="0"/>
              </a:rPr>
              <a:t>Problem Statement</a:t>
            </a:r>
          </a:p>
        </p:txBody>
      </p:sp>
      <p:sp>
        <p:nvSpPr>
          <p:cNvPr id="3" name="Text 1"/>
          <p:cNvSpPr/>
          <p:nvPr/>
        </p:nvSpPr>
        <p:spPr>
          <a:xfrm>
            <a:off x="864037" y="3165038"/>
            <a:ext cx="12902327" cy="790099"/>
          </a:xfrm>
          <a:prstGeom prst="rect">
            <a:avLst/>
          </a:prstGeom>
          <a:noFill/>
          <a:ln/>
        </p:spPr>
        <p:txBody>
          <a:bodyPr wrap="square" lIns="0" tIns="0" rIns="0" bIns="0" rtlCol="0" anchor="t"/>
          <a:lstStyle/>
          <a:p>
            <a:pPr marL="0" indent="0">
              <a:lnSpc>
                <a:spcPts val="3100"/>
              </a:lnSpc>
              <a:buNone/>
            </a:pPr>
            <a:r>
              <a:rPr lang="en-US" sz="2400" kern="0" spc="-39" dirty="0">
                <a:solidFill>
                  <a:srgbClr val="E0D6DE"/>
                </a:solidFill>
                <a:latin typeface="Times New Roman" panose="02020603050405020304" pitchFamily="18" charset="0"/>
                <a:ea typeface="Inter" pitchFamily="34" charset="-122"/>
                <a:cs typeface="Times New Roman" panose="02020603050405020304" pitchFamily="18" charset="0"/>
              </a:rPr>
              <a:t>Nitin works as a Graphic Designer in a new company. He earns Rs 15,000/- per month. He is planning to buy a scooter for his daily commute to the office.</a:t>
            </a:r>
            <a:endParaRPr lang="en-US" sz="2400" dirty="0">
              <a:latin typeface="Times New Roman" panose="02020603050405020304" pitchFamily="18" charset="0"/>
              <a:cs typeface="Times New Roman" panose="02020603050405020304" pitchFamily="18" charset="0"/>
            </a:endParaRPr>
          </a:p>
        </p:txBody>
      </p:sp>
      <p:sp>
        <p:nvSpPr>
          <p:cNvPr id="4" name="Text 2"/>
          <p:cNvSpPr/>
          <p:nvPr/>
        </p:nvSpPr>
        <p:spPr>
          <a:xfrm>
            <a:off x="864037" y="4232791"/>
            <a:ext cx="12902327" cy="790099"/>
          </a:xfrm>
          <a:prstGeom prst="rect">
            <a:avLst/>
          </a:prstGeom>
          <a:noFill/>
          <a:ln/>
        </p:spPr>
        <p:txBody>
          <a:bodyPr wrap="square" lIns="0" tIns="0" rIns="0" bIns="0" rtlCol="0" anchor="t"/>
          <a:lstStyle/>
          <a:p>
            <a:pPr marL="0" indent="0" algn="l">
              <a:lnSpc>
                <a:spcPts val="3100"/>
              </a:lnSpc>
              <a:buNone/>
            </a:pPr>
            <a:r>
              <a:rPr lang="en-US" sz="2400" kern="0" spc="-39" dirty="0">
                <a:solidFill>
                  <a:srgbClr val="E0D6DE"/>
                </a:solidFill>
                <a:latin typeface="Times New Roman" panose="02020603050405020304" pitchFamily="18" charset="0"/>
                <a:ea typeface="Inter" pitchFamily="34" charset="-122"/>
                <a:cs typeface="Times New Roman" panose="02020603050405020304" pitchFamily="18" charset="0"/>
              </a:rPr>
              <a:t>For the last couple of months, Nitin is not able to save at all for his scooter. His friend Ayush told him that he needed to figure out where most of the money goes and cut down that expense</a:t>
            </a:r>
            <a:r>
              <a:rPr lang="en-US" sz="1900" kern="0" spc="-39" dirty="0">
                <a:solidFill>
                  <a:srgbClr val="E0D6DE"/>
                </a:solidFill>
                <a:latin typeface="Inter" pitchFamily="34" charset="0"/>
                <a:ea typeface="Inter" pitchFamily="34" charset="-122"/>
                <a:cs typeface="Inter" pitchFamily="34" charset="-120"/>
              </a:rPr>
              <a:t>.</a:t>
            </a:r>
            <a:endParaRPr lang="en-US" sz="1900" dirty="0"/>
          </a:p>
        </p:txBody>
      </p:sp>
      <p:sp>
        <p:nvSpPr>
          <p:cNvPr id="5" name="Text 3"/>
          <p:cNvSpPr/>
          <p:nvPr/>
        </p:nvSpPr>
        <p:spPr>
          <a:xfrm>
            <a:off x="864037" y="5300543"/>
            <a:ext cx="12902327" cy="395049"/>
          </a:xfrm>
          <a:prstGeom prst="rect">
            <a:avLst/>
          </a:prstGeom>
          <a:noFill/>
          <a:ln/>
        </p:spPr>
        <p:txBody>
          <a:bodyPr wrap="none" lIns="0" tIns="0" rIns="0" bIns="0" rtlCol="0" anchor="t"/>
          <a:lstStyle/>
          <a:p>
            <a:pPr>
              <a:lnSpc>
                <a:spcPts val="3100"/>
              </a:lnSpc>
            </a:pPr>
            <a:r>
              <a:rPr lang="en-US" sz="2400" kern="0" spc="-39" dirty="0">
                <a:solidFill>
                  <a:srgbClr val="E0D6DE"/>
                </a:solidFill>
                <a:latin typeface="Times New Roman" panose="02020603050405020304" pitchFamily="18" charset="0"/>
                <a:ea typeface="Inter" pitchFamily="34" charset="-122"/>
                <a:cs typeface="Times New Roman" panose="02020603050405020304" pitchFamily="18" charset="0"/>
              </a:rPr>
              <a:t>Help Nitin increase his savings by removing some unnecessary expenses.</a:t>
            </a:r>
          </a:p>
        </p:txBody>
      </p:sp>
      <p:sp>
        <p:nvSpPr>
          <p:cNvPr id="6" name="Text 4"/>
          <p:cNvSpPr/>
          <p:nvPr/>
        </p:nvSpPr>
        <p:spPr>
          <a:xfrm>
            <a:off x="864037" y="5973247"/>
            <a:ext cx="12902327" cy="395049"/>
          </a:xfrm>
          <a:prstGeom prst="rect">
            <a:avLst/>
          </a:prstGeom>
          <a:noFill/>
          <a:ln/>
        </p:spPr>
        <p:txBody>
          <a:bodyPr wrap="none" lIns="0" tIns="0" rIns="0" bIns="0" rtlCol="0" anchor="t"/>
          <a:lstStyle/>
          <a:p>
            <a:pPr marL="0" indent="0">
              <a:lnSpc>
                <a:spcPts val="3100"/>
              </a:lnSpc>
              <a:buNone/>
            </a:pP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chemeClr val="tx1"/>
        </a:solidFill>
        <a:effectLst/>
      </p:bgPr>
    </p:bg>
    <p:spTree>
      <p:nvGrpSpPr>
        <p:cNvPr id="1" name=""/>
        <p:cNvGrpSpPr/>
        <p:nvPr/>
      </p:nvGrpSpPr>
      <p:grpSpPr>
        <a:xfrm>
          <a:off x="0" y="0"/>
          <a:ext cx="0" cy="0"/>
          <a:chOff x="0" y="0"/>
          <a:chExt cx="0" cy="0"/>
        </a:xfrm>
      </p:grpSpPr>
      <p:sp>
        <p:nvSpPr>
          <p:cNvPr id="2" name="Text 0"/>
          <p:cNvSpPr/>
          <p:nvPr/>
        </p:nvSpPr>
        <p:spPr>
          <a:xfrm>
            <a:off x="864037" y="2494717"/>
            <a:ext cx="12902327" cy="3240167"/>
          </a:xfrm>
          <a:prstGeom prst="rect">
            <a:avLst/>
          </a:prstGeom>
          <a:noFill/>
          <a:ln/>
        </p:spPr>
        <p:txBody>
          <a:bodyPr wrap="square" lIns="0" tIns="0" rIns="0" bIns="0" rtlCol="0" anchor="t"/>
          <a:lstStyle/>
          <a:p>
            <a:pPr indent="0">
              <a:lnSpc>
                <a:spcPts val="8800"/>
              </a:lnSpc>
              <a:buNone/>
            </a:pPr>
            <a:r>
              <a:rPr lang="en-US" sz="7000" b="1" kern="0" spc="-141" dirty="0">
                <a:solidFill>
                  <a:srgbClr val="00B0F0"/>
                </a:solidFill>
                <a:latin typeface="Times New Roman" panose="02020603050405020304" pitchFamily="18" charset="0"/>
                <a:cs typeface="Times New Roman" panose="02020603050405020304" pitchFamily="18" charset="0"/>
              </a:rPr>
              <a:t>Expense Details for the month of June</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chemeClr val="tx1"/>
        </a:solidFill>
        <a:effectLst/>
      </p:bgPr>
    </p:bg>
    <p:spTree>
      <p:nvGrpSpPr>
        <p:cNvPr id="1" name=""/>
        <p:cNvGrpSpPr/>
        <p:nvPr/>
      </p:nvGrpSpPr>
      <p:grpSpPr>
        <a:xfrm>
          <a:off x="0" y="0"/>
          <a:ext cx="0" cy="0"/>
          <a:chOff x="0" y="0"/>
          <a:chExt cx="0" cy="0"/>
        </a:xfrm>
      </p:grpSpPr>
      <p:sp>
        <p:nvSpPr>
          <p:cNvPr id="2" name="Text 0"/>
          <p:cNvSpPr/>
          <p:nvPr/>
        </p:nvSpPr>
        <p:spPr>
          <a:xfrm>
            <a:off x="796171" y="628769"/>
            <a:ext cx="5972056" cy="746522"/>
          </a:xfrm>
          <a:prstGeom prst="rect">
            <a:avLst/>
          </a:prstGeom>
        </p:spPr>
        <p:txBody>
          <a:bodyPr wrap="none" lIns="0" tIns="0" rIns="0" bIns="0" rtlCol="0" anchor="t"/>
          <a:lstStyle/>
          <a:p>
            <a:pPr indent="0">
              <a:lnSpc>
                <a:spcPts val="8800"/>
              </a:lnSpc>
              <a:buNone/>
            </a:pPr>
            <a:r>
              <a:rPr lang="en-US" sz="7000" b="1" kern="0" spc="-141" dirty="0">
                <a:solidFill>
                  <a:srgbClr val="00B0F0"/>
                </a:solidFill>
                <a:latin typeface="Times New Roman" panose="02020603050405020304" pitchFamily="18" charset="0"/>
                <a:cs typeface="Times New Roman" panose="02020603050405020304" pitchFamily="18" charset="0"/>
              </a:rPr>
              <a:t>Sum of June Expenses </a:t>
            </a:r>
          </a:p>
        </p:txBody>
      </p:sp>
      <p:sp>
        <p:nvSpPr>
          <p:cNvPr id="3" name="Shape 1"/>
          <p:cNvSpPr/>
          <p:nvPr/>
        </p:nvSpPr>
        <p:spPr>
          <a:xfrm>
            <a:off x="796171" y="1716524"/>
            <a:ext cx="13038058" cy="5884188"/>
          </a:xfrm>
          <a:prstGeom prst="roundRect">
            <a:avLst>
              <a:gd name="adj" fmla="val 1624"/>
            </a:avLst>
          </a:prstGeom>
          <a:noFill/>
          <a:ln w="7620">
            <a:solidFill>
              <a:srgbClr val="FFFFFF">
                <a:alpha val="24000"/>
              </a:srgbClr>
            </a:solidFill>
            <a:prstDash val="solid"/>
          </a:ln>
        </p:spPr>
      </p:sp>
      <p:sp>
        <p:nvSpPr>
          <p:cNvPr id="4" name="Shape 2"/>
          <p:cNvSpPr/>
          <p:nvPr/>
        </p:nvSpPr>
        <p:spPr>
          <a:xfrm>
            <a:off x="3444121" y="4347745"/>
            <a:ext cx="13022818" cy="652105"/>
          </a:xfrm>
          <a:prstGeom prst="rect">
            <a:avLst/>
          </a:prstGeom>
          <a:solidFill>
            <a:srgbClr val="FFFFFF">
              <a:alpha val="4000"/>
            </a:srgbClr>
          </a:solidFill>
          <a:ln/>
        </p:spPr>
      </p:sp>
      <p:sp>
        <p:nvSpPr>
          <p:cNvPr id="5" name="Text 3"/>
          <p:cNvSpPr/>
          <p:nvPr/>
        </p:nvSpPr>
        <p:spPr>
          <a:xfrm>
            <a:off x="1031200" y="1868210"/>
            <a:ext cx="6052780" cy="363974"/>
          </a:xfrm>
          <a:prstGeom prst="rect">
            <a:avLst/>
          </a:prstGeom>
          <a:noFill/>
          <a:ln/>
        </p:spPr>
        <p:txBody>
          <a:bodyPr wrap="none" lIns="0" tIns="0" rIns="0" bIns="0" rtlCol="0" anchor="t"/>
          <a:lstStyle/>
          <a:p>
            <a:pPr marL="0" indent="0">
              <a:lnSpc>
                <a:spcPts val="2850"/>
              </a:lnSpc>
              <a:buNone/>
            </a:pPr>
            <a:r>
              <a:rPr lang="en-US" sz="1750" b="1" kern="0" spc="-36" dirty="0">
                <a:solidFill>
                  <a:srgbClr val="E0D6DE"/>
                </a:solidFill>
                <a:latin typeface="Inter" pitchFamily="34" charset="0"/>
                <a:ea typeface="Inter" pitchFamily="34" charset="-122"/>
                <a:cs typeface="Inter" pitchFamily="34" charset="-120"/>
              </a:rPr>
              <a:t>Category</a:t>
            </a:r>
            <a:endParaRPr lang="en-US" sz="1750" dirty="0"/>
          </a:p>
        </p:txBody>
      </p:sp>
      <p:sp>
        <p:nvSpPr>
          <p:cNvPr id="6" name="Text 4"/>
          <p:cNvSpPr/>
          <p:nvPr/>
        </p:nvSpPr>
        <p:spPr>
          <a:xfrm>
            <a:off x="7546419" y="1868210"/>
            <a:ext cx="6052780" cy="363974"/>
          </a:xfrm>
          <a:prstGeom prst="rect">
            <a:avLst/>
          </a:prstGeom>
          <a:noFill/>
          <a:ln/>
        </p:spPr>
        <p:txBody>
          <a:bodyPr wrap="none" lIns="0" tIns="0" rIns="0" bIns="0" rtlCol="0" anchor="t"/>
          <a:lstStyle/>
          <a:p>
            <a:pPr marL="0" indent="0">
              <a:lnSpc>
                <a:spcPts val="2850"/>
              </a:lnSpc>
              <a:buNone/>
            </a:pPr>
            <a:r>
              <a:rPr lang="en-US" sz="1750" b="1" kern="0" spc="-36" dirty="0">
                <a:solidFill>
                  <a:srgbClr val="E0D6DE"/>
                </a:solidFill>
                <a:latin typeface="Inter" pitchFamily="34" charset="0"/>
                <a:ea typeface="Inter" pitchFamily="34" charset="-122"/>
                <a:cs typeface="Inter" pitchFamily="34" charset="-120"/>
              </a:rPr>
              <a:t>Sum of Expense (INR)</a:t>
            </a:r>
            <a:endParaRPr lang="en-US" sz="1750" dirty="0"/>
          </a:p>
        </p:txBody>
      </p:sp>
      <p:sp>
        <p:nvSpPr>
          <p:cNvPr id="7" name="Shape 5"/>
          <p:cNvSpPr/>
          <p:nvPr/>
        </p:nvSpPr>
        <p:spPr>
          <a:xfrm>
            <a:off x="803791" y="2376249"/>
            <a:ext cx="13022818" cy="652105"/>
          </a:xfrm>
          <a:prstGeom prst="rect">
            <a:avLst/>
          </a:prstGeom>
          <a:solidFill>
            <a:srgbClr val="000000">
              <a:alpha val="4000"/>
            </a:srgbClr>
          </a:solidFill>
          <a:ln/>
        </p:spPr>
      </p:sp>
      <p:sp>
        <p:nvSpPr>
          <p:cNvPr id="8" name="Text 6"/>
          <p:cNvSpPr/>
          <p:nvPr/>
        </p:nvSpPr>
        <p:spPr>
          <a:xfrm>
            <a:off x="1031200" y="2520315"/>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Doctor and Medicine</a:t>
            </a:r>
            <a:endParaRPr lang="en-US" sz="1750" dirty="0"/>
          </a:p>
        </p:txBody>
      </p:sp>
      <p:sp>
        <p:nvSpPr>
          <p:cNvPr id="9" name="Text 7"/>
          <p:cNvSpPr/>
          <p:nvPr/>
        </p:nvSpPr>
        <p:spPr>
          <a:xfrm>
            <a:off x="7546419" y="2520315"/>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450</a:t>
            </a:r>
            <a:endParaRPr lang="en-US" sz="1750" dirty="0"/>
          </a:p>
        </p:txBody>
      </p:sp>
      <p:sp>
        <p:nvSpPr>
          <p:cNvPr id="10" name="Shape 8"/>
          <p:cNvSpPr/>
          <p:nvPr/>
        </p:nvSpPr>
        <p:spPr>
          <a:xfrm>
            <a:off x="803791" y="3028355"/>
            <a:ext cx="13022818" cy="652105"/>
          </a:xfrm>
          <a:prstGeom prst="rect">
            <a:avLst/>
          </a:prstGeom>
          <a:solidFill>
            <a:srgbClr val="FFFFFF">
              <a:alpha val="4000"/>
            </a:srgbClr>
          </a:solidFill>
          <a:ln/>
        </p:spPr>
      </p:sp>
      <p:sp>
        <p:nvSpPr>
          <p:cNvPr id="11" name="Text 9"/>
          <p:cNvSpPr/>
          <p:nvPr/>
        </p:nvSpPr>
        <p:spPr>
          <a:xfrm>
            <a:off x="1031200" y="3172420"/>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Entertainment</a:t>
            </a:r>
            <a:endParaRPr lang="en-US" sz="1750" dirty="0"/>
          </a:p>
        </p:txBody>
      </p:sp>
      <p:sp>
        <p:nvSpPr>
          <p:cNvPr id="12" name="Text 10"/>
          <p:cNvSpPr/>
          <p:nvPr/>
        </p:nvSpPr>
        <p:spPr>
          <a:xfrm>
            <a:off x="7546419" y="3172420"/>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1000</a:t>
            </a:r>
            <a:endParaRPr lang="en-US" sz="1750" dirty="0"/>
          </a:p>
        </p:txBody>
      </p:sp>
      <p:sp>
        <p:nvSpPr>
          <p:cNvPr id="13" name="Shape 11"/>
          <p:cNvSpPr/>
          <p:nvPr/>
        </p:nvSpPr>
        <p:spPr>
          <a:xfrm>
            <a:off x="803791" y="3680460"/>
            <a:ext cx="13022818" cy="652105"/>
          </a:xfrm>
          <a:prstGeom prst="rect">
            <a:avLst/>
          </a:prstGeom>
          <a:solidFill>
            <a:srgbClr val="000000">
              <a:alpha val="4000"/>
            </a:srgbClr>
          </a:solidFill>
          <a:ln/>
        </p:spPr>
      </p:sp>
      <p:sp>
        <p:nvSpPr>
          <p:cNvPr id="14" name="Text 12"/>
          <p:cNvSpPr/>
          <p:nvPr/>
        </p:nvSpPr>
        <p:spPr>
          <a:xfrm>
            <a:off x="1031200" y="3824526"/>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Food</a:t>
            </a:r>
            <a:endParaRPr lang="en-US" sz="1750" dirty="0"/>
          </a:p>
        </p:txBody>
      </p:sp>
      <p:sp>
        <p:nvSpPr>
          <p:cNvPr id="15" name="Text 13"/>
          <p:cNvSpPr/>
          <p:nvPr/>
        </p:nvSpPr>
        <p:spPr>
          <a:xfrm>
            <a:off x="7546419" y="3824526"/>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850</a:t>
            </a:r>
            <a:endParaRPr lang="en-US" sz="1750" dirty="0"/>
          </a:p>
        </p:txBody>
      </p:sp>
      <p:sp>
        <p:nvSpPr>
          <p:cNvPr id="16" name="Shape 14"/>
          <p:cNvSpPr/>
          <p:nvPr/>
        </p:nvSpPr>
        <p:spPr>
          <a:xfrm>
            <a:off x="803791" y="4332565"/>
            <a:ext cx="13022818" cy="652105"/>
          </a:xfrm>
          <a:prstGeom prst="rect">
            <a:avLst/>
          </a:prstGeom>
          <a:solidFill>
            <a:srgbClr val="FFFFFF">
              <a:alpha val="4000"/>
            </a:srgbClr>
          </a:solidFill>
          <a:ln/>
        </p:spPr>
      </p:sp>
      <p:sp>
        <p:nvSpPr>
          <p:cNvPr id="17" name="Text 15"/>
          <p:cNvSpPr/>
          <p:nvPr/>
        </p:nvSpPr>
        <p:spPr>
          <a:xfrm>
            <a:off x="1031200" y="4476631"/>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Grocery</a:t>
            </a:r>
            <a:endParaRPr lang="en-US" sz="1750" dirty="0"/>
          </a:p>
        </p:txBody>
      </p:sp>
      <p:sp>
        <p:nvSpPr>
          <p:cNvPr id="18" name="Text 16"/>
          <p:cNvSpPr/>
          <p:nvPr/>
        </p:nvSpPr>
        <p:spPr>
          <a:xfrm>
            <a:off x="7546419" y="4476631"/>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4690</a:t>
            </a:r>
            <a:endParaRPr lang="en-US" sz="1750" dirty="0"/>
          </a:p>
        </p:txBody>
      </p:sp>
      <p:sp>
        <p:nvSpPr>
          <p:cNvPr id="19" name="Shape 17"/>
          <p:cNvSpPr/>
          <p:nvPr/>
        </p:nvSpPr>
        <p:spPr>
          <a:xfrm>
            <a:off x="803791" y="4984671"/>
            <a:ext cx="13022818" cy="652105"/>
          </a:xfrm>
          <a:prstGeom prst="rect">
            <a:avLst/>
          </a:prstGeom>
          <a:solidFill>
            <a:srgbClr val="000000">
              <a:alpha val="4000"/>
            </a:srgbClr>
          </a:solidFill>
          <a:ln/>
        </p:spPr>
      </p:sp>
      <p:sp>
        <p:nvSpPr>
          <p:cNvPr id="20" name="Text 18"/>
          <p:cNvSpPr/>
          <p:nvPr/>
        </p:nvSpPr>
        <p:spPr>
          <a:xfrm>
            <a:off x="1031200" y="5128736"/>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Miscellaneous</a:t>
            </a:r>
            <a:endParaRPr lang="en-US" sz="1750" dirty="0"/>
          </a:p>
        </p:txBody>
      </p:sp>
      <p:sp>
        <p:nvSpPr>
          <p:cNvPr id="21" name="Text 19"/>
          <p:cNvSpPr/>
          <p:nvPr/>
        </p:nvSpPr>
        <p:spPr>
          <a:xfrm>
            <a:off x="7546419" y="5128736"/>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500</a:t>
            </a:r>
            <a:endParaRPr lang="en-US" sz="1750" dirty="0"/>
          </a:p>
        </p:txBody>
      </p:sp>
      <p:sp>
        <p:nvSpPr>
          <p:cNvPr id="22" name="Shape 20"/>
          <p:cNvSpPr/>
          <p:nvPr/>
        </p:nvSpPr>
        <p:spPr>
          <a:xfrm>
            <a:off x="803791" y="5636776"/>
            <a:ext cx="13022818" cy="652105"/>
          </a:xfrm>
          <a:prstGeom prst="rect">
            <a:avLst/>
          </a:prstGeom>
          <a:solidFill>
            <a:srgbClr val="FFFFFF">
              <a:alpha val="4000"/>
            </a:srgbClr>
          </a:solidFill>
          <a:ln/>
        </p:spPr>
      </p:sp>
      <p:sp>
        <p:nvSpPr>
          <p:cNvPr id="23" name="Text 21"/>
          <p:cNvSpPr/>
          <p:nvPr/>
        </p:nvSpPr>
        <p:spPr>
          <a:xfrm>
            <a:off x="1031200" y="5780842"/>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Shopping</a:t>
            </a:r>
            <a:endParaRPr lang="en-US" sz="1750" dirty="0"/>
          </a:p>
        </p:txBody>
      </p:sp>
      <p:sp>
        <p:nvSpPr>
          <p:cNvPr id="24" name="Text 22"/>
          <p:cNvSpPr/>
          <p:nvPr/>
        </p:nvSpPr>
        <p:spPr>
          <a:xfrm>
            <a:off x="7546419" y="5780842"/>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3500</a:t>
            </a:r>
            <a:endParaRPr lang="en-US" sz="1750" dirty="0"/>
          </a:p>
        </p:txBody>
      </p:sp>
      <p:sp>
        <p:nvSpPr>
          <p:cNvPr id="25" name="Shape 23"/>
          <p:cNvSpPr/>
          <p:nvPr/>
        </p:nvSpPr>
        <p:spPr>
          <a:xfrm>
            <a:off x="803791" y="6288881"/>
            <a:ext cx="13022818" cy="652105"/>
          </a:xfrm>
          <a:prstGeom prst="rect">
            <a:avLst/>
          </a:prstGeom>
          <a:solidFill>
            <a:srgbClr val="000000">
              <a:alpha val="4000"/>
            </a:srgbClr>
          </a:solidFill>
          <a:ln/>
        </p:spPr>
      </p:sp>
      <p:sp>
        <p:nvSpPr>
          <p:cNvPr id="26" name="Text 24"/>
          <p:cNvSpPr/>
          <p:nvPr/>
        </p:nvSpPr>
        <p:spPr>
          <a:xfrm>
            <a:off x="1031200" y="6432947"/>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Ticket and Bills</a:t>
            </a:r>
            <a:endParaRPr lang="en-US" sz="1750" dirty="0"/>
          </a:p>
        </p:txBody>
      </p:sp>
      <p:sp>
        <p:nvSpPr>
          <p:cNvPr id="27" name="Text 25"/>
          <p:cNvSpPr/>
          <p:nvPr/>
        </p:nvSpPr>
        <p:spPr>
          <a:xfrm>
            <a:off x="7546419" y="6432947"/>
            <a:ext cx="6052780" cy="363974"/>
          </a:xfrm>
          <a:prstGeom prst="rect">
            <a:avLst/>
          </a:prstGeom>
          <a:noFill/>
          <a:ln/>
        </p:spPr>
        <p:txBody>
          <a:bodyPr wrap="none" lIns="0" tIns="0" rIns="0" bIns="0" rtlCol="0" anchor="t"/>
          <a:lstStyle/>
          <a:p>
            <a:pPr marL="0" indent="0">
              <a:lnSpc>
                <a:spcPts val="2850"/>
              </a:lnSpc>
              <a:buNone/>
            </a:pPr>
            <a:r>
              <a:rPr lang="en-US" sz="1750" kern="0" spc="-36" dirty="0">
                <a:solidFill>
                  <a:srgbClr val="E0D6DE"/>
                </a:solidFill>
                <a:latin typeface="Inter" pitchFamily="34" charset="0"/>
                <a:ea typeface="Inter" pitchFamily="34" charset="-122"/>
                <a:cs typeface="Inter" pitchFamily="34" charset="-120"/>
              </a:rPr>
              <a:t>2570</a:t>
            </a:r>
            <a:endParaRPr lang="en-US" sz="1750" dirty="0"/>
          </a:p>
        </p:txBody>
      </p:sp>
      <p:sp>
        <p:nvSpPr>
          <p:cNvPr id="28" name="Shape 26"/>
          <p:cNvSpPr/>
          <p:nvPr/>
        </p:nvSpPr>
        <p:spPr>
          <a:xfrm>
            <a:off x="803791" y="6940987"/>
            <a:ext cx="13022818" cy="652105"/>
          </a:xfrm>
          <a:prstGeom prst="rect">
            <a:avLst/>
          </a:prstGeom>
          <a:solidFill>
            <a:srgbClr val="FFFFFF">
              <a:alpha val="4000"/>
            </a:srgbClr>
          </a:solidFill>
          <a:ln/>
        </p:spPr>
      </p:sp>
      <p:sp>
        <p:nvSpPr>
          <p:cNvPr id="29" name="Text 27"/>
          <p:cNvSpPr/>
          <p:nvPr/>
        </p:nvSpPr>
        <p:spPr>
          <a:xfrm>
            <a:off x="1031200" y="7085052"/>
            <a:ext cx="6052780" cy="363974"/>
          </a:xfrm>
          <a:prstGeom prst="rect">
            <a:avLst/>
          </a:prstGeom>
          <a:noFill/>
          <a:ln/>
        </p:spPr>
        <p:txBody>
          <a:bodyPr wrap="none" lIns="0" tIns="0" rIns="0" bIns="0" rtlCol="0" anchor="t"/>
          <a:lstStyle/>
          <a:p>
            <a:pPr marL="0" indent="0">
              <a:lnSpc>
                <a:spcPts val="2850"/>
              </a:lnSpc>
              <a:buNone/>
            </a:pPr>
            <a:r>
              <a:rPr lang="en-US" sz="1750" b="1" kern="0" spc="-36" dirty="0">
                <a:solidFill>
                  <a:srgbClr val="E0D6DE"/>
                </a:solidFill>
                <a:latin typeface="Inter" pitchFamily="34" charset="0"/>
                <a:ea typeface="Inter" pitchFamily="34" charset="-122"/>
                <a:cs typeface="Inter" pitchFamily="34" charset="-120"/>
              </a:rPr>
              <a:t>Grand Total</a:t>
            </a:r>
            <a:endParaRPr lang="en-US" sz="1750" dirty="0"/>
          </a:p>
        </p:txBody>
      </p:sp>
      <p:sp>
        <p:nvSpPr>
          <p:cNvPr id="30" name="Text 28"/>
          <p:cNvSpPr/>
          <p:nvPr/>
        </p:nvSpPr>
        <p:spPr>
          <a:xfrm>
            <a:off x="7546419" y="7085052"/>
            <a:ext cx="6052780" cy="363974"/>
          </a:xfrm>
          <a:prstGeom prst="rect">
            <a:avLst/>
          </a:prstGeom>
          <a:noFill/>
          <a:ln/>
        </p:spPr>
        <p:txBody>
          <a:bodyPr wrap="none" lIns="0" tIns="0" rIns="0" bIns="0" rtlCol="0" anchor="t"/>
          <a:lstStyle/>
          <a:p>
            <a:pPr marL="0" indent="0">
              <a:lnSpc>
                <a:spcPts val="2850"/>
              </a:lnSpc>
              <a:buNone/>
            </a:pPr>
            <a:r>
              <a:rPr lang="en-US" sz="1750" b="1" kern="0" spc="-36" dirty="0">
                <a:solidFill>
                  <a:srgbClr val="E0D6DE"/>
                </a:solidFill>
                <a:latin typeface="Inter" pitchFamily="34" charset="0"/>
                <a:ea typeface="Inter" pitchFamily="34" charset="-122"/>
                <a:cs typeface="Inter" pitchFamily="34" charset="-120"/>
              </a:rPr>
              <a:t>13560</a:t>
            </a:r>
            <a:endParaRPr lang="en-US" sz="1750" dirty="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34841" y="499705"/>
            <a:ext cx="4761309" cy="595074"/>
          </a:xfrm>
          <a:prstGeom prst="rect">
            <a:avLst/>
          </a:prstGeom>
          <a:noFill/>
          <a:ln/>
        </p:spPr>
        <p:txBody>
          <a:bodyPr wrap="none" lIns="0" tIns="0" rIns="0" bIns="0" rtlCol="0" anchor="t"/>
          <a:lstStyle/>
          <a:p>
            <a:pPr indent="0">
              <a:lnSpc>
                <a:spcPts val="8800"/>
              </a:lnSpc>
              <a:buNone/>
            </a:pPr>
            <a:r>
              <a:rPr lang="en-US" sz="7000" b="1" kern="0" spc="-141" dirty="0">
                <a:solidFill>
                  <a:srgbClr val="00B0F0"/>
                </a:solidFill>
                <a:latin typeface="Times New Roman" panose="02020603050405020304" pitchFamily="18" charset="0"/>
                <a:cs typeface="Times New Roman" panose="02020603050405020304" pitchFamily="18" charset="0"/>
              </a:rPr>
              <a:t>Visual Representation</a:t>
            </a:r>
          </a:p>
        </p:txBody>
      </p:sp>
      <p:pic>
        <p:nvPicPr>
          <p:cNvPr id="3" name="Image 0" descr="preencoded.png"/>
          <p:cNvPicPr>
            <a:picLocks noChangeAspect="1"/>
          </p:cNvPicPr>
          <p:nvPr/>
        </p:nvPicPr>
        <p:blipFill>
          <a:blip r:embed="rId3"/>
          <a:stretch>
            <a:fillRect/>
          </a:stretch>
        </p:blipFill>
        <p:spPr>
          <a:xfrm>
            <a:off x="1183481" y="1951434"/>
            <a:ext cx="8615839" cy="5778341"/>
          </a:xfrm>
          <a:prstGeom prst="rect">
            <a:avLst/>
          </a:prstGeom>
        </p:spPr>
      </p:pic>
      <p:sp>
        <p:nvSpPr>
          <p:cNvPr id="4" name="Text 1"/>
          <p:cNvSpPr/>
          <p:nvPr/>
        </p:nvSpPr>
        <p:spPr>
          <a:xfrm>
            <a:off x="634841" y="7439739"/>
            <a:ext cx="13360718" cy="290036"/>
          </a:xfrm>
          <a:prstGeom prst="rect">
            <a:avLst/>
          </a:prstGeom>
          <a:noFill/>
          <a:ln/>
        </p:spPr>
        <p:txBody>
          <a:bodyPr wrap="none" lIns="0" tIns="0" rIns="0" bIns="0" rtlCol="0" anchor="t"/>
          <a:lstStyle/>
          <a:p>
            <a:pPr marL="0" indent="0">
              <a:lnSpc>
                <a:spcPts val="2250"/>
              </a:lnSpc>
              <a:buNone/>
            </a:pP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629608"/>
            <a:ext cx="12902327" cy="1619964"/>
          </a:xfrm>
          <a:prstGeom prst="rect">
            <a:avLst/>
          </a:prstGeom>
          <a:noFill/>
          <a:ln/>
        </p:spPr>
        <p:txBody>
          <a:bodyPr wrap="square" lIns="0" tIns="0" rIns="0" bIns="0" rtlCol="0" anchor="t"/>
          <a:lstStyle/>
          <a:p>
            <a:pPr indent="0">
              <a:lnSpc>
                <a:spcPts val="8800"/>
              </a:lnSpc>
              <a:buNone/>
            </a:pPr>
            <a:r>
              <a:rPr lang="en-US" sz="6000" b="1" kern="0" spc="-141" dirty="0">
                <a:solidFill>
                  <a:srgbClr val="00B0F0"/>
                </a:solidFill>
                <a:latin typeface="Times New Roman" panose="02020603050405020304" pitchFamily="18" charset="0"/>
                <a:cs typeface="Times New Roman" panose="02020603050405020304" pitchFamily="18" charset="0"/>
              </a:rPr>
              <a:t>Total expense amount against entertainment and shopping.</a:t>
            </a:r>
          </a:p>
        </p:txBody>
      </p:sp>
      <p:sp>
        <p:nvSpPr>
          <p:cNvPr id="3" name="Shape 1"/>
          <p:cNvSpPr/>
          <p:nvPr/>
        </p:nvSpPr>
        <p:spPr>
          <a:xfrm>
            <a:off x="864037" y="3743325"/>
            <a:ext cx="12902327" cy="2856547"/>
          </a:xfrm>
          <a:prstGeom prst="roundRect">
            <a:avLst>
              <a:gd name="adj" fmla="val 3630"/>
            </a:avLst>
          </a:prstGeom>
          <a:noFill/>
          <a:ln w="15240">
            <a:solidFill>
              <a:srgbClr val="FFFFFF">
                <a:alpha val="24000"/>
              </a:srgbClr>
            </a:solidFill>
            <a:prstDash val="solid"/>
          </a:ln>
        </p:spPr>
      </p:sp>
      <p:sp>
        <p:nvSpPr>
          <p:cNvPr id="4" name="Shape 2"/>
          <p:cNvSpPr/>
          <p:nvPr/>
        </p:nvSpPr>
        <p:spPr>
          <a:xfrm>
            <a:off x="879277" y="3758565"/>
            <a:ext cx="12871847" cy="706517"/>
          </a:xfrm>
          <a:prstGeom prst="rect">
            <a:avLst/>
          </a:prstGeom>
          <a:solidFill>
            <a:srgbClr val="FFFFFF">
              <a:alpha val="4000"/>
            </a:srgbClr>
          </a:solidFill>
          <a:ln/>
        </p:spPr>
      </p:sp>
      <p:sp>
        <p:nvSpPr>
          <p:cNvPr id="5" name="Text 3"/>
          <p:cNvSpPr/>
          <p:nvPr/>
        </p:nvSpPr>
        <p:spPr>
          <a:xfrm>
            <a:off x="1126093" y="3914299"/>
            <a:ext cx="593848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Category</a:t>
            </a:r>
            <a:endParaRPr lang="en-US" sz="1900" dirty="0"/>
          </a:p>
        </p:txBody>
      </p:sp>
      <p:sp>
        <p:nvSpPr>
          <p:cNvPr id="6" name="Text 4"/>
          <p:cNvSpPr/>
          <p:nvPr/>
        </p:nvSpPr>
        <p:spPr>
          <a:xfrm>
            <a:off x="7565827" y="3914299"/>
            <a:ext cx="593848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Sum of Expense (INR)</a:t>
            </a:r>
            <a:endParaRPr lang="en-US" sz="1900" dirty="0"/>
          </a:p>
        </p:txBody>
      </p:sp>
      <p:sp>
        <p:nvSpPr>
          <p:cNvPr id="7" name="Shape 5"/>
          <p:cNvSpPr/>
          <p:nvPr/>
        </p:nvSpPr>
        <p:spPr>
          <a:xfrm>
            <a:off x="879277" y="4465082"/>
            <a:ext cx="12871847" cy="706517"/>
          </a:xfrm>
          <a:prstGeom prst="rect">
            <a:avLst/>
          </a:prstGeom>
          <a:solidFill>
            <a:srgbClr val="000000">
              <a:alpha val="4000"/>
            </a:srgbClr>
          </a:solidFill>
          <a:ln/>
        </p:spPr>
      </p:sp>
      <p:sp>
        <p:nvSpPr>
          <p:cNvPr id="8" name="Text 6"/>
          <p:cNvSpPr/>
          <p:nvPr/>
        </p:nvSpPr>
        <p:spPr>
          <a:xfrm>
            <a:off x="1126093" y="4620816"/>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Entertainment</a:t>
            </a:r>
            <a:endParaRPr lang="en-US" sz="1900" dirty="0"/>
          </a:p>
        </p:txBody>
      </p:sp>
      <p:sp>
        <p:nvSpPr>
          <p:cNvPr id="9" name="Text 7"/>
          <p:cNvSpPr/>
          <p:nvPr/>
        </p:nvSpPr>
        <p:spPr>
          <a:xfrm>
            <a:off x="7565827" y="4620816"/>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1000</a:t>
            </a:r>
            <a:endParaRPr lang="en-US" sz="1900" dirty="0"/>
          </a:p>
        </p:txBody>
      </p:sp>
      <p:sp>
        <p:nvSpPr>
          <p:cNvPr id="10" name="Shape 8"/>
          <p:cNvSpPr/>
          <p:nvPr/>
        </p:nvSpPr>
        <p:spPr>
          <a:xfrm>
            <a:off x="879277" y="5171599"/>
            <a:ext cx="12871847" cy="706517"/>
          </a:xfrm>
          <a:prstGeom prst="rect">
            <a:avLst/>
          </a:prstGeom>
          <a:solidFill>
            <a:srgbClr val="FFFFFF">
              <a:alpha val="4000"/>
            </a:srgbClr>
          </a:solidFill>
          <a:ln/>
        </p:spPr>
      </p:sp>
      <p:sp>
        <p:nvSpPr>
          <p:cNvPr id="11" name="Text 9"/>
          <p:cNvSpPr/>
          <p:nvPr/>
        </p:nvSpPr>
        <p:spPr>
          <a:xfrm>
            <a:off x="1126093" y="5327332"/>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Shopping</a:t>
            </a:r>
            <a:endParaRPr lang="en-US" sz="1900" dirty="0"/>
          </a:p>
        </p:txBody>
      </p:sp>
      <p:sp>
        <p:nvSpPr>
          <p:cNvPr id="12" name="Text 10"/>
          <p:cNvSpPr/>
          <p:nvPr/>
        </p:nvSpPr>
        <p:spPr>
          <a:xfrm>
            <a:off x="7565827" y="5327332"/>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3500</a:t>
            </a:r>
            <a:endParaRPr lang="en-US" sz="1900" dirty="0"/>
          </a:p>
        </p:txBody>
      </p:sp>
      <p:sp>
        <p:nvSpPr>
          <p:cNvPr id="13" name="Shape 11"/>
          <p:cNvSpPr/>
          <p:nvPr/>
        </p:nvSpPr>
        <p:spPr>
          <a:xfrm>
            <a:off x="879277" y="5878116"/>
            <a:ext cx="12871847" cy="706517"/>
          </a:xfrm>
          <a:prstGeom prst="rect">
            <a:avLst/>
          </a:prstGeom>
          <a:solidFill>
            <a:srgbClr val="000000">
              <a:alpha val="4000"/>
            </a:srgbClr>
          </a:solidFill>
          <a:ln/>
        </p:spPr>
      </p:sp>
      <p:sp>
        <p:nvSpPr>
          <p:cNvPr id="14" name="Text 12"/>
          <p:cNvSpPr/>
          <p:nvPr/>
        </p:nvSpPr>
        <p:spPr>
          <a:xfrm>
            <a:off x="1126093" y="6033849"/>
            <a:ext cx="593848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Grand Total</a:t>
            </a:r>
            <a:endParaRPr lang="en-US" sz="1900" dirty="0"/>
          </a:p>
        </p:txBody>
      </p:sp>
      <p:sp>
        <p:nvSpPr>
          <p:cNvPr id="15" name="Text 13"/>
          <p:cNvSpPr/>
          <p:nvPr/>
        </p:nvSpPr>
        <p:spPr>
          <a:xfrm>
            <a:off x="7565827" y="6033849"/>
            <a:ext cx="593848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4500</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1982867"/>
            <a:ext cx="12902327" cy="1619964"/>
          </a:xfrm>
          <a:prstGeom prst="rect">
            <a:avLst/>
          </a:prstGeom>
          <a:noFill/>
          <a:ln/>
        </p:spPr>
        <p:txBody>
          <a:bodyPr wrap="square" lIns="0" tIns="0" rIns="0" bIns="0" rtlCol="0" anchor="t"/>
          <a:lstStyle/>
          <a:p>
            <a:pPr indent="0">
              <a:lnSpc>
                <a:spcPts val="8800"/>
              </a:lnSpc>
              <a:buNone/>
            </a:pPr>
            <a:r>
              <a:rPr lang="en-US" sz="6000" b="1" kern="0" spc="-141" dirty="0">
                <a:solidFill>
                  <a:srgbClr val="00B0F0"/>
                </a:solidFill>
                <a:latin typeface="Times New Roman" panose="02020603050405020304" pitchFamily="18" charset="0"/>
                <a:cs typeface="Times New Roman" panose="02020603050405020304" pitchFamily="18" charset="0"/>
              </a:rPr>
              <a:t>Number of times Nitin has ordered food online and the amount spent for it</a:t>
            </a:r>
          </a:p>
        </p:txBody>
      </p:sp>
      <p:sp>
        <p:nvSpPr>
          <p:cNvPr id="3" name="Shape 1"/>
          <p:cNvSpPr/>
          <p:nvPr/>
        </p:nvSpPr>
        <p:spPr>
          <a:xfrm>
            <a:off x="864037" y="4096583"/>
            <a:ext cx="12902327" cy="2150031"/>
          </a:xfrm>
          <a:prstGeom prst="roundRect">
            <a:avLst>
              <a:gd name="adj" fmla="val 4823"/>
            </a:avLst>
          </a:prstGeom>
          <a:noFill/>
          <a:ln w="15240">
            <a:solidFill>
              <a:srgbClr val="FFFFFF">
                <a:alpha val="24000"/>
              </a:srgbClr>
            </a:solidFill>
            <a:prstDash val="solid"/>
          </a:ln>
        </p:spPr>
      </p:sp>
      <p:sp>
        <p:nvSpPr>
          <p:cNvPr id="4" name="Shape 2"/>
          <p:cNvSpPr/>
          <p:nvPr/>
        </p:nvSpPr>
        <p:spPr>
          <a:xfrm>
            <a:off x="879277" y="4111823"/>
            <a:ext cx="12870537" cy="706517"/>
          </a:xfrm>
          <a:prstGeom prst="rect">
            <a:avLst/>
          </a:prstGeom>
          <a:solidFill>
            <a:srgbClr val="FFFFFF">
              <a:alpha val="4000"/>
            </a:srgbClr>
          </a:solidFill>
          <a:ln/>
        </p:spPr>
      </p:sp>
      <p:sp>
        <p:nvSpPr>
          <p:cNvPr id="5" name="Text 3"/>
          <p:cNvSpPr/>
          <p:nvPr/>
        </p:nvSpPr>
        <p:spPr>
          <a:xfrm>
            <a:off x="1127522" y="4267557"/>
            <a:ext cx="379226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Items</a:t>
            </a:r>
            <a:endParaRPr lang="en-US" sz="1900" dirty="0"/>
          </a:p>
        </p:txBody>
      </p:sp>
      <p:sp>
        <p:nvSpPr>
          <p:cNvPr id="6" name="Text 4"/>
          <p:cNvSpPr/>
          <p:nvPr/>
        </p:nvSpPr>
        <p:spPr>
          <a:xfrm>
            <a:off x="5421035" y="4267557"/>
            <a:ext cx="378845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Count of Items</a:t>
            </a:r>
            <a:endParaRPr lang="en-US" sz="1900" dirty="0"/>
          </a:p>
        </p:txBody>
      </p:sp>
      <p:sp>
        <p:nvSpPr>
          <p:cNvPr id="7" name="Text 5"/>
          <p:cNvSpPr/>
          <p:nvPr/>
        </p:nvSpPr>
        <p:spPr>
          <a:xfrm>
            <a:off x="9710738" y="4267557"/>
            <a:ext cx="379226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Sum of Expense (INR)</a:t>
            </a:r>
            <a:endParaRPr lang="en-US" sz="1900" dirty="0"/>
          </a:p>
        </p:txBody>
      </p:sp>
      <p:sp>
        <p:nvSpPr>
          <p:cNvPr id="8" name="Shape 6"/>
          <p:cNvSpPr/>
          <p:nvPr/>
        </p:nvSpPr>
        <p:spPr>
          <a:xfrm>
            <a:off x="879277" y="4818340"/>
            <a:ext cx="12870537" cy="706517"/>
          </a:xfrm>
          <a:prstGeom prst="rect">
            <a:avLst/>
          </a:prstGeom>
          <a:solidFill>
            <a:srgbClr val="000000">
              <a:alpha val="4000"/>
            </a:srgbClr>
          </a:solidFill>
          <a:ln/>
        </p:spPr>
      </p:sp>
      <p:sp>
        <p:nvSpPr>
          <p:cNvPr id="9" name="Text 7"/>
          <p:cNvSpPr/>
          <p:nvPr/>
        </p:nvSpPr>
        <p:spPr>
          <a:xfrm>
            <a:off x="1127522" y="4974074"/>
            <a:ext cx="379226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Online Food Order</a:t>
            </a:r>
            <a:endParaRPr lang="en-US" sz="1900" dirty="0"/>
          </a:p>
        </p:txBody>
      </p:sp>
      <p:sp>
        <p:nvSpPr>
          <p:cNvPr id="10" name="Text 8"/>
          <p:cNvSpPr/>
          <p:nvPr/>
        </p:nvSpPr>
        <p:spPr>
          <a:xfrm>
            <a:off x="5421035" y="4974074"/>
            <a:ext cx="378845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4</a:t>
            </a:r>
            <a:endParaRPr lang="en-US" sz="1900" dirty="0"/>
          </a:p>
        </p:txBody>
      </p:sp>
      <p:sp>
        <p:nvSpPr>
          <p:cNvPr id="11" name="Text 9"/>
          <p:cNvSpPr/>
          <p:nvPr/>
        </p:nvSpPr>
        <p:spPr>
          <a:xfrm>
            <a:off x="9710738" y="4974074"/>
            <a:ext cx="379226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600</a:t>
            </a:r>
            <a:endParaRPr lang="en-US" sz="1900" dirty="0"/>
          </a:p>
        </p:txBody>
      </p:sp>
      <p:sp>
        <p:nvSpPr>
          <p:cNvPr id="12" name="Shape 10"/>
          <p:cNvSpPr/>
          <p:nvPr/>
        </p:nvSpPr>
        <p:spPr>
          <a:xfrm>
            <a:off x="879277" y="5524857"/>
            <a:ext cx="12870537" cy="706517"/>
          </a:xfrm>
          <a:prstGeom prst="rect">
            <a:avLst/>
          </a:prstGeom>
          <a:solidFill>
            <a:srgbClr val="FFFFFF">
              <a:alpha val="4000"/>
            </a:srgbClr>
          </a:solidFill>
          <a:ln/>
        </p:spPr>
      </p:sp>
      <p:sp>
        <p:nvSpPr>
          <p:cNvPr id="13" name="Text 11"/>
          <p:cNvSpPr/>
          <p:nvPr/>
        </p:nvSpPr>
        <p:spPr>
          <a:xfrm>
            <a:off x="1127522" y="5680591"/>
            <a:ext cx="379226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Grand Total</a:t>
            </a:r>
            <a:endParaRPr lang="en-US" sz="1900" dirty="0"/>
          </a:p>
        </p:txBody>
      </p:sp>
      <p:sp>
        <p:nvSpPr>
          <p:cNvPr id="14" name="Text 12"/>
          <p:cNvSpPr/>
          <p:nvPr/>
        </p:nvSpPr>
        <p:spPr>
          <a:xfrm>
            <a:off x="5421035" y="5680591"/>
            <a:ext cx="378845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4</a:t>
            </a:r>
            <a:endParaRPr lang="en-US" sz="1900" dirty="0"/>
          </a:p>
        </p:txBody>
      </p:sp>
      <p:sp>
        <p:nvSpPr>
          <p:cNvPr id="15" name="Text 13"/>
          <p:cNvSpPr/>
          <p:nvPr/>
        </p:nvSpPr>
        <p:spPr>
          <a:xfrm>
            <a:off x="9710738" y="5680591"/>
            <a:ext cx="379226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600</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2387918"/>
            <a:ext cx="12410361" cy="809982"/>
          </a:xfrm>
          <a:prstGeom prst="rect">
            <a:avLst/>
          </a:prstGeom>
          <a:noFill/>
          <a:ln/>
        </p:spPr>
        <p:txBody>
          <a:bodyPr wrap="none" lIns="0" tIns="0" rIns="0" bIns="0" rtlCol="0" anchor="t"/>
          <a:lstStyle/>
          <a:p>
            <a:pPr indent="0">
              <a:lnSpc>
                <a:spcPts val="8800"/>
              </a:lnSpc>
              <a:buNone/>
            </a:pPr>
            <a:r>
              <a:rPr lang="en-US" sz="6000" b="1" kern="0" spc="-141" dirty="0">
                <a:solidFill>
                  <a:srgbClr val="00B0F0"/>
                </a:solidFill>
                <a:latin typeface="Times New Roman" panose="02020603050405020304" pitchFamily="18" charset="0"/>
                <a:cs typeface="Times New Roman" panose="02020603050405020304" pitchFamily="18" charset="0"/>
              </a:rPr>
              <a:t>Number of times Nitin has watched a movie</a:t>
            </a:r>
          </a:p>
        </p:txBody>
      </p:sp>
      <p:sp>
        <p:nvSpPr>
          <p:cNvPr id="3" name="Shape 1"/>
          <p:cNvSpPr/>
          <p:nvPr/>
        </p:nvSpPr>
        <p:spPr>
          <a:xfrm>
            <a:off x="864037" y="3691652"/>
            <a:ext cx="12902327" cy="2150031"/>
          </a:xfrm>
          <a:prstGeom prst="roundRect">
            <a:avLst>
              <a:gd name="adj" fmla="val 4823"/>
            </a:avLst>
          </a:prstGeom>
          <a:noFill/>
          <a:ln w="15240">
            <a:solidFill>
              <a:srgbClr val="FFFFFF">
                <a:alpha val="24000"/>
              </a:srgbClr>
            </a:solidFill>
            <a:prstDash val="solid"/>
          </a:ln>
        </p:spPr>
      </p:sp>
      <p:sp>
        <p:nvSpPr>
          <p:cNvPr id="4" name="Shape 2"/>
          <p:cNvSpPr/>
          <p:nvPr/>
        </p:nvSpPr>
        <p:spPr>
          <a:xfrm>
            <a:off x="879277" y="3706892"/>
            <a:ext cx="12871847" cy="706517"/>
          </a:xfrm>
          <a:prstGeom prst="rect">
            <a:avLst/>
          </a:prstGeom>
          <a:solidFill>
            <a:srgbClr val="FFFFFF">
              <a:alpha val="4000"/>
            </a:srgbClr>
          </a:solidFill>
          <a:ln/>
        </p:spPr>
      </p:sp>
      <p:sp>
        <p:nvSpPr>
          <p:cNvPr id="5" name="Text 3"/>
          <p:cNvSpPr/>
          <p:nvPr/>
        </p:nvSpPr>
        <p:spPr>
          <a:xfrm>
            <a:off x="1126093" y="3862626"/>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Items</a:t>
            </a:r>
            <a:endParaRPr lang="en-US" sz="1900" dirty="0"/>
          </a:p>
        </p:txBody>
      </p:sp>
      <p:sp>
        <p:nvSpPr>
          <p:cNvPr id="6" name="Text 4"/>
          <p:cNvSpPr/>
          <p:nvPr/>
        </p:nvSpPr>
        <p:spPr>
          <a:xfrm>
            <a:off x="7565827" y="3862626"/>
            <a:ext cx="593848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Count of Items</a:t>
            </a:r>
            <a:endParaRPr lang="en-US" sz="1900" dirty="0"/>
          </a:p>
        </p:txBody>
      </p:sp>
      <p:sp>
        <p:nvSpPr>
          <p:cNvPr id="7" name="Shape 5"/>
          <p:cNvSpPr/>
          <p:nvPr/>
        </p:nvSpPr>
        <p:spPr>
          <a:xfrm>
            <a:off x="879277" y="4413409"/>
            <a:ext cx="12871847" cy="706517"/>
          </a:xfrm>
          <a:prstGeom prst="rect">
            <a:avLst/>
          </a:prstGeom>
          <a:solidFill>
            <a:srgbClr val="000000">
              <a:alpha val="4000"/>
            </a:srgbClr>
          </a:solidFill>
          <a:ln/>
        </p:spPr>
      </p:sp>
      <p:sp>
        <p:nvSpPr>
          <p:cNvPr id="8" name="Text 6"/>
          <p:cNvSpPr/>
          <p:nvPr/>
        </p:nvSpPr>
        <p:spPr>
          <a:xfrm>
            <a:off x="1126093" y="4569143"/>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Movie</a:t>
            </a:r>
            <a:endParaRPr lang="en-US" sz="1900" dirty="0"/>
          </a:p>
        </p:txBody>
      </p:sp>
      <p:sp>
        <p:nvSpPr>
          <p:cNvPr id="9" name="Text 7"/>
          <p:cNvSpPr/>
          <p:nvPr/>
        </p:nvSpPr>
        <p:spPr>
          <a:xfrm>
            <a:off x="7565827" y="4569143"/>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4</a:t>
            </a:r>
            <a:endParaRPr lang="en-US" sz="1900" dirty="0"/>
          </a:p>
        </p:txBody>
      </p:sp>
      <p:sp>
        <p:nvSpPr>
          <p:cNvPr id="10" name="Shape 8"/>
          <p:cNvSpPr/>
          <p:nvPr/>
        </p:nvSpPr>
        <p:spPr>
          <a:xfrm>
            <a:off x="879277" y="5119926"/>
            <a:ext cx="12871847" cy="706517"/>
          </a:xfrm>
          <a:prstGeom prst="rect">
            <a:avLst/>
          </a:prstGeom>
          <a:solidFill>
            <a:srgbClr val="FFFFFF">
              <a:alpha val="4000"/>
            </a:srgbClr>
          </a:solidFill>
          <a:ln/>
        </p:spPr>
      </p:sp>
      <p:sp>
        <p:nvSpPr>
          <p:cNvPr id="11" name="Text 9"/>
          <p:cNvSpPr/>
          <p:nvPr/>
        </p:nvSpPr>
        <p:spPr>
          <a:xfrm>
            <a:off x="1126093" y="5275659"/>
            <a:ext cx="593848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Grand Total</a:t>
            </a:r>
            <a:endParaRPr lang="en-US" sz="1900" dirty="0"/>
          </a:p>
        </p:txBody>
      </p:sp>
      <p:sp>
        <p:nvSpPr>
          <p:cNvPr id="12" name="Text 10"/>
          <p:cNvSpPr/>
          <p:nvPr/>
        </p:nvSpPr>
        <p:spPr>
          <a:xfrm>
            <a:off x="7565827" y="5275659"/>
            <a:ext cx="593848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4</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64037" y="923092"/>
            <a:ext cx="12902327" cy="1619964"/>
          </a:xfrm>
          <a:prstGeom prst="rect">
            <a:avLst/>
          </a:prstGeom>
          <a:noFill/>
          <a:ln/>
        </p:spPr>
        <p:txBody>
          <a:bodyPr wrap="square" lIns="0" tIns="0" rIns="0" bIns="0" rtlCol="0" anchor="t"/>
          <a:lstStyle/>
          <a:p>
            <a:pPr indent="0">
              <a:lnSpc>
                <a:spcPts val="8800"/>
              </a:lnSpc>
              <a:buNone/>
            </a:pPr>
            <a:r>
              <a:rPr lang="en-US" sz="6000" b="1" kern="0" spc="-141" dirty="0">
                <a:solidFill>
                  <a:srgbClr val="00B0F0"/>
                </a:solidFill>
                <a:latin typeface="Times New Roman" panose="02020603050405020304" pitchFamily="18" charset="0"/>
                <a:cs typeface="Times New Roman" panose="02020603050405020304" pitchFamily="18" charset="0"/>
              </a:rPr>
              <a:t>The less essential category that Nitin may remove to increase his savings</a:t>
            </a:r>
          </a:p>
        </p:txBody>
      </p:sp>
      <p:sp>
        <p:nvSpPr>
          <p:cNvPr id="3" name="Shape 1"/>
          <p:cNvSpPr/>
          <p:nvPr/>
        </p:nvSpPr>
        <p:spPr>
          <a:xfrm>
            <a:off x="864037" y="3036808"/>
            <a:ext cx="12902327" cy="4269581"/>
          </a:xfrm>
          <a:prstGeom prst="roundRect">
            <a:avLst>
              <a:gd name="adj" fmla="val 2429"/>
            </a:avLst>
          </a:prstGeom>
          <a:noFill/>
          <a:ln w="15240">
            <a:solidFill>
              <a:srgbClr val="FFFFFF">
                <a:alpha val="24000"/>
              </a:srgbClr>
            </a:solidFill>
            <a:prstDash val="solid"/>
          </a:ln>
        </p:spPr>
      </p:sp>
      <p:sp>
        <p:nvSpPr>
          <p:cNvPr id="4" name="Shape 2"/>
          <p:cNvSpPr/>
          <p:nvPr/>
        </p:nvSpPr>
        <p:spPr>
          <a:xfrm>
            <a:off x="879277" y="3052048"/>
            <a:ext cx="12871847" cy="706517"/>
          </a:xfrm>
          <a:prstGeom prst="rect">
            <a:avLst/>
          </a:prstGeom>
          <a:solidFill>
            <a:srgbClr val="FFFFFF">
              <a:alpha val="4000"/>
            </a:srgbClr>
          </a:solidFill>
          <a:ln/>
        </p:spPr>
      </p:sp>
      <p:sp>
        <p:nvSpPr>
          <p:cNvPr id="5" name="Text 3"/>
          <p:cNvSpPr/>
          <p:nvPr/>
        </p:nvSpPr>
        <p:spPr>
          <a:xfrm>
            <a:off x="1126093" y="3207782"/>
            <a:ext cx="593848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Items</a:t>
            </a:r>
            <a:endParaRPr lang="en-US" sz="1900" dirty="0"/>
          </a:p>
        </p:txBody>
      </p:sp>
      <p:sp>
        <p:nvSpPr>
          <p:cNvPr id="6" name="Text 4"/>
          <p:cNvSpPr/>
          <p:nvPr/>
        </p:nvSpPr>
        <p:spPr>
          <a:xfrm>
            <a:off x="7565827" y="3207782"/>
            <a:ext cx="593848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Sum of Expense (INR)</a:t>
            </a:r>
            <a:endParaRPr lang="en-US" sz="1900" dirty="0"/>
          </a:p>
        </p:txBody>
      </p:sp>
      <p:sp>
        <p:nvSpPr>
          <p:cNvPr id="7" name="Shape 5"/>
          <p:cNvSpPr/>
          <p:nvPr/>
        </p:nvSpPr>
        <p:spPr>
          <a:xfrm>
            <a:off x="879277" y="3758565"/>
            <a:ext cx="12871847" cy="706517"/>
          </a:xfrm>
          <a:prstGeom prst="rect">
            <a:avLst/>
          </a:prstGeom>
          <a:solidFill>
            <a:srgbClr val="000000">
              <a:alpha val="4000"/>
            </a:srgbClr>
          </a:solidFill>
          <a:ln/>
        </p:spPr>
      </p:sp>
      <p:sp>
        <p:nvSpPr>
          <p:cNvPr id="8" name="Text 6"/>
          <p:cNvSpPr/>
          <p:nvPr/>
        </p:nvSpPr>
        <p:spPr>
          <a:xfrm>
            <a:off x="1126093" y="3914299"/>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Chips and Fries</a:t>
            </a:r>
            <a:endParaRPr lang="en-US" sz="1900" dirty="0"/>
          </a:p>
        </p:txBody>
      </p:sp>
      <p:sp>
        <p:nvSpPr>
          <p:cNvPr id="9" name="Text 7"/>
          <p:cNvSpPr/>
          <p:nvPr/>
        </p:nvSpPr>
        <p:spPr>
          <a:xfrm>
            <a:off x="7565827" y="3914299"/>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250</a:t>
            </a:r>
            <a:endParaRPr lang="en-US" sz="1900" dirty="0"/>
          </a:p>
        </p:txBody>
      </p:sp>
      <p:sp>
        <p:nvSpPr>
          <p:cNvPr id="10" name="Shape 8"/>
          <p:cNvSpPr/>
          <p:nvPr/>
        </p:nvSpPr>
        <p:spPr>
          <a:xfrm>
            <a:off x="879277" y="4465082"/>
            <a:ext cx="12871847" cy="706517"/>
          </a:xfrm>
          <a:prstGeom prst="rect">
            <a:avLst/>
          </a:prstGeom>
          <a:solidFill>
            <a:srgbClr val="FFFFFF">
              <a:alpha val="4000"/>
            </a:srgbClr>
          </a:solidFill>
          <a:ln/>
        </p:spPr>
      </p:sp>
      <p:sp>
        <p:nvSpPr>
          <p:cNvPr id="11" name="Text 9"/>
          <p:cNvSpPr/>
          <p:nvPr/>
        </p:nvSpPr>
        <p:spPr>
          <a:xfrm>
            <a:off x="1126093" y="4620816"/>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Movie</a:t>
            </a:r>
            <a:endParaRPr lang="en-US" sz="1900" dirty="0"/>
          </a:p>
        </p:txBody>
      </p:sp>
      <p:sp>
        <p:nvSpPr>
          <p:cNvPr id="12" name="Text 10"/>
          <p:cNvSpPr/>
          <p:nvPr/>
        </p:nvSpPr>
        <p:spPr>
          <a:xfrm>
            <a:off x="7565827" y="4620816"/>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1000</a:t>
            </a:r>
            <a:endParaRPr lang="en-US" sz="1900" dirty="0"/>
          </a:p>
        </p:txBody>
      </p:sp>
      <p:sp>
        <p:nvSpPr>
          <p:cNvPr id="13" name="Shape 11"/>
          <p:cNvSpPr/>
          <p:nvPr/>
        </p:nvSpPr>
        <p:spPr>
          <a:xfrm>
            <a:off x="879277" y="5171599"/>
            <a:ext cx="12871847" cy="706517"/>
          </a:xfrm>
          <a:prstGeom prst="rect">
            <a:avLst/>
          </a:prstGeom>
          <a:solidFill>
            <a:srgbClr val="000000">
              <a:alpha val="4000"/>
            </a:srgbClr>
          </a:solidFill>
          <a:ln/>
        </p:spPr>
      </p:sp>
      <p:sp>
        <p:nvSpPr>
          <p:cNvPr id="14" name="Text 12"/>
          <p:cNvSpPr/>
          <p:nvPr/>
        </p:nvSpPr>
        <p:spPr>
          <a:xfrm>
            <a:off x="1126093" y="5327332"/>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Online Food Order</a:t>
            </a:r>
            <a:endParaRPr lang="en-US" sz="1900" dirty="0"/>
          </a:p>
        </p:txBody>
      </p:sp>
      <p:sp>
        <p:nvSpPr>
          <p:cNvPr id="15" name="Text 13"/>
          <p:cNvSpPr/>
          <p:nvPr/>
        </p:nvSpPr>
        <p:spPr>
          <a:xfrm>
            <a:off x="7565827" y="5327332"/>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600</a:t>
            </a:r>
            <a:endParaRPr lang="en-US" sz="1900" dirty="0"/>
          </a:p>
        </p:txBody>
      </p:sp>
      <p:sp>
        <p:nvSpPr>
          <p:cNvPr id="16" name="Shape 14"/>
          <p:cNvSpPr/>
          <p:nvPr/>
        </p:nvSpPr>
        <p:spPr>
          <a:xfrm>
            <a:off x="879277" y="5878116"/>
            <a:ext cx="12871847" cy="706517"/>
          </a:xfrm>
          <a:prstGeom prst="rect">
            <a:avLst/>
          </a:prstGeom>
          <a:solidFill>
            <a:srgbClr val="FFFFFF">
              <a:alpha val="4000"/>
            </a:srgbClr>
          </a:solidFill>
          <a:ln/>
        </p:spPr>
      </p:sp>
      <p:sp>
        <p:nvSpPr>
          <p:cNvPr id="17" name="Text 15"/>
          <p:cNvSpPr/>
          <p:nvPr/>
        </p:nvSpPr>
        <p:spPr>
          <a:xfrm>
            <a:off x="1126093" y="6033849"/>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Tshirt and Jeans</a:t>
            </a:r>
            <a:endParaRPr lang="en-US" sz="1900" dirty="0"/>
          </a:p>
        </p:txBody>
      </p:sp>
      <p:sp>
        <p:nvSpPr>
          <p:cNvPr id="18" name="Text 16"/>
          <p:cNvSpPr/>
          <p:nvPr/>
        </p:nvSpPr>
        <p:spPr>
          <a:xfrm>
            <a:off x="7565827" y="6033849"/>
            <a:ext cx="5938480" cy="395049"/>
          </a:xfrm>
          <a:prstGeom prst="rect">
            <a:avLst/>
          </a:prstGeom>
          <a:noFill/>
          <a:ln/>
        </p:spPr>
        <p:txBody>
          <a:bodyPr wrap="none" lIns="0" tIns="0" rIns="0" bIns="0" rtlCol="0" anchor="t"/>
          <a:lstStyle/>
          <a:p>
            <a:pPr marL="0" indent="0">
              <a:lnSpc>
                <a:spcPts val="3100"/>
              </a:lnSpc>
              <a:buNone/>
            </a:pPr>
            <a:r>
              <a:rPr lang="en-US" sz="1900" kern="0" spc="-39" dirty="0">
                <a:solidFill>
                  <a:srgbClr val="E0D6DE"/>
                </a:solidFill>
                <a:latin typeface="Inter" pitchFamily="34" charset="0"/>
                <a:ea typeface="Inter" pitchFamily="34" charset="-122"/>
                <a:cs typeface="Inter" pitchFamily="34" charset="-120"/>
              </a:rPr>
              <a:t>2500</a:t>
            </a:r>
            <a:endParaRPr lang="en-US" sz="1900" dirty="0"/>
          </a:p>
        </p:txBody>
      </p:sp>
      <p:sp>
        <p:nvSpPr>
          <p:cNvPr id="19" name="Shape 17"/>
          <p:cNvSpPr/>
          <p:nvPr/>
        </p:nvSpPr>
        <p:spPr>
          <a:xfrm>
            <a:off x="879277" y="6584633"/>
            <a:ext cx="12871847" cy="706517"/>
          </a:xfrm>
          <a:prstGeom prst="rect">
            <a:avLst/>
          </a:prstGeom>
          <a:solidFill>
            <a:srgbClr val="000000">
              <a:alpha val="4000"/>
            </a:srgbClr>
          </a:solidFill>
          <a:ln/>
        </p:spPr>
      </p:sp>
      <p:sp>
        <p:nvSpPr>
          <p:cNvPr id="20" name="Text 18"/>
          <p:cNvSpPr/>
          <p:nvPr/>
        </p:nvSpPr>
        <p:spPr>
          <a:xfrm>
            <a:off x="1126093" y="6740366"/>
            <a:ext cx="593848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Grand Total</a:t>
            </a:r>
            <a:endParaRPr lang="en-US" sz="1900" dirty="0"/>
          </a:p>
        </p:txBody>
      </p:sp>
      <p:sp>
        <p:nvSpPr>
          <p:cNvPr id="21" name="Text 19"/>
          <p:cNvSpPr/>
          <p:nvPr/>
        </p:nvSpPr>
        <p:spPr>
          <a:xfrm>
            <a:off x="7565827" y="6740366"/>
            <a:ext cx="5938480" cy="395049"/>
          </a:xfrm>
          <a:prstGeom prst="rect">
            <a:avLst/>
          </a:prstGeom>
          <a:noFill/>
          <a:ln/>
        </p:spPr>
        <p:txBody>
          <a:bodyPr wrap="none" lIns="0" tIns="0" rIns="0" bIns="0" rtlCol="0" anchor="t"/>
          <a:lstStyle/>
          <a:p>
            <a:pPr marL="0" indent="0">
              <a:lnSpc>
                <a:spcPts val="3100"/>
              </a:lnSpc>
              <a:buNone/>
            </a:pPr>
            <a:r>
              <a:rPr lang="en-US" sz="1900" b="1" kern="0" spc="-39" dirty="0">
                <a:solidFill>
                  <a:srgbClr val="E0D6DE"/>
                </a:solidFill>
                <a:latin typeface="Inter" pitchFamily="34" charset="0"/>
                <a:ea typeface="Inter" pitchFamily="34" charset="-122"/>
                <a:cs typeface="Inter" pitchFamily="34" charset="-120"/>
              </a:rPr>
              <a:t>4350</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24</TotalTime>
  <Words>606</Words>
  <Application>Microsoft Office PowerPoint</Application>
  <PresentationFormat>Custom</PresentationFormat>
  <Paragraphs>213</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Petrona Bold</vt:lpstr>
      <vt:lpstr>Times New Roman</vt:lpstr>
      <vt:lpstr>Arial</vt:lpstr>
      <vt:lpstr>Inter</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LENOVO</cp:lastModifiedBy>
  <cp:revision>2</cp:revision>
  <dcterms:created xsi:type="dcterms:W3CDTF">2024-10-04T12:20:53Z</dcterms:created>
  <dcterms:modified xsi:type="dcterms:W3CDTF">2024-10-18T09:45:24Z</dcterms:modified>
</cp:coreProperties>
</file>