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9" r:id="rId2"/>
    <p:sldMasterId id="2147483845" r:id="rId3"/>
    <p:sldMasterId id="2147483858" r:id="rId4"/>
    <p:sldMasterId id="2147483871" r:id="rId5"/>
    <p:sldMasterId id="2147483884" r:id="rId6"/>
  </p:sldMasterIdLst>
  <p:notesMasterIdLst>
    <p:notesMasterId r:id="rId28"/>
  </p:notesMasterIdLst>
  <p:sldIdLst>
    <p:sldId id="277" r:id="rId7"/>
    <p:sldId id="280" r:id="rId8"/>
    <p:sldId id="317" r:id="rId9"/>
    <p:sldId id="318" r:id="rId10"/>
    <p:sldId id="321" r:id="rId11"/>
    <p:sldId id="319" r:id="rId12"/>
    <p:sldId id="320" r:id="rId13"/>
    <p:sldId id="322" r:id="rId14"/>
    <p:sldId id="323" r:id="rId15"/>
    <p:sldId id="324" r:id="rId16"/>
    <p:sldId id="325" r:id="rId17"/>
    <p:sldId id="326" r:id="rId18"/>
    <p:sldId id="330" r:id="rId19"/>
    <p:sldId id="332" r:id="rId20"/>
    <p:sldId id="331" r:id="rId21"/>
    <p:sldId id="333" r:id="rId22"/>
    <p:sldId id="334" r:id="rId23"/>
    <p:sldId id="338" r:id="rId24"/>
    <p:sldId id="337" r:id="rId25"/>
    <p:sldId id="289" r:id="rId26"/>
    <p:sldId id="313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0810" autoAdjust="0"/>
  </p:normalViewPr>
  <p:slideViewPr>
    <p:cSldViewPr>
      <p:cViewPr varScale="1">
        <p:scale>
          <a:sx n="72" d="100"/>
          <a:sy n="72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21A9AD-2DAB-4035-8AC2-023929605175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2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Gulim" pitchFamily="34" charset="-127"/>
                <a:cs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A84C3E9-8BF4-4341-95E7-5B31F7EFAE86}" type="slidenum">
              <a:rPr lang="en-US" altLang="en-US" sz="1200">
                <a:latin typeface="Calibri" pitchFamily="34" charset="0"/>
                <a:ea typeface="Arial" pitchFamily="34" charset="0"/>
              </a:rPr>
              <a:t>‹#›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6421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3"/>
          </p:nvPr>
        </p:nvSpPr>
        <p:spPr bwMode="auto">
          <a:xfrm>
            <a:off x="677863" y="4714875"/>
            <a:ext cx="5426075" cy="4467225"/>
          </a:xfrm>
          <a:noFill/>
          <a:ln w="9525">
            <a:noFill/>
            <a:miter lim="800000"/>
          </a:ln>
        </p:spPr>
        <p:txBody>
          <a:bodyPr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5807F4DC-AEE3-43BD-9334-9EB66B9A62DE}" type="slidenum">
              <a:rPr lang="en-US" altLang="en-US" sz="1200">
                <a:latin typeface="Calibri" pitchFamily="34" charset="0"/>
                <a:ea typeface="Arial" pitchFamily="34" charset="0"/>
              </a:rPr>
              <a:t>1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  <p:sp>
        <p:nvSpPr>
          <p:cNvPr id="11269" name="Date Placeholder 4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2F280D18-F95E-4942-9861-04E78D25DB95}" type="datetime1">
              <a:rPr lang="en-US" altLang="en-US" sz="1200">
                <a:latin typeface="Calibri" pitchFamily="34" charset="0"/>
              </a:rPr>
              <a:t>1/8/2023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384F9F-E50A-4509-BD56-AB0048EF92A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09E8C-164D-4EBB-98C4-C95AB695236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A434BF-4780-41DC-8B39-52BE1C85AF9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FB648-3BF6-40B6-B567-0E00ABEA4AB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645C63-F108-474F-A7B4-4B6D211A0E7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DFA0A0-E530-4E44-9035-0C7EF07B5478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F0A092-C247-4685-8D80-9226A3D101E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89AE6F-03C4-4C32-9740-22C01886126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ECC660-FD05-4084-8D8B-B0065B9C100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986949-80F0-4501-8002-C795DA321FF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06E432-5A85-4D0B-A875-46F87C02FF2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FD5BDD9-C058-4529-BEEF-8CACC1FEACF9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3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3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3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System Analysis and Design  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on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Dutch Bangla Bank Ltd. (</a:t>
            </a:r>
            <a:r>
              <a:rPr kumimoji="1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Noapara</a:t>
            </a: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Branch)</a:t>
            </a:r>
            <a:endParaRPr kumimoji="1" 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</p:txBody>
      </p:sp>
      <p:sp>
        <p:nvSpPr>
          <p:cNvPr id="4099" name="Slide Number Placeholder 4"/>
          <p:cNvSpPr txBox="1">
            <a:spLocks noGrp="1"/>
          </p:cNvSpPr>
          <p:nvPr>
            <p:ph type="sldNum" idx="4294967295"/>
          </p:nvPr>
        </p:nvSpPr>
        <p:spPr>
          <a:xfrm>
            <a:off x="4427984" y="6381328"/>
            <a:ext cx="366712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ctr" eaLnBrk="1" hangingPunct="1"/>
            <a:r>
              <a:rPr lang="en-US" altLang="en-US" dirty="0">
                <a:latin typeface="Arial Narrow" pitchFamily="34" charset="0"/>
                <a:ea typeface="Arial" pitchFamily="34" charset="0"/>
              </a:rPr>
              <a:t>1</a:t>
            </a:r>
          </a:p>
        </p:txBody>
      </p:sp>
      <p:sp>
        <p:nvSpPr>
          <p:cNvPr id="4100" name="TextBox 2"/>
          <p:cNvSpPr txBox="1"/>
          <p:nvPr/>
        </p:nvSpPr>
        <p:spPr>
          <a:xfrm>
            <a:off x="539552" y="3311168"/>
            <a:ext cx="2667000" cy="25853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Supervised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Dr. Kaushik Deb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  <a:p>
            <a:pPr marL="0" lvl="0" indent="0" eaLnBrk="1" hangingPunct="1"/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/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Sabiha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Anan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Assistant 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</p:txBody>
      </p:sp>
      <p:sp>
        <p:nvSpPr>
          <p:cNvPr id="4101" name="TextBox 3"/>
          <p:cNvSpPr txBox="1"/>
          <p:nvPr/>
        </p:nvSpPr>
        <p:spPr>
          <a:xfrm>
            <a:off x="5686830" y="3311168"/>
            <a:ext cx="3352800" cy="27238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Submitted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 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Moutushi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Afrin – 1804073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Tabassum Ferdous – 1804082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Ohcitya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Bhattacharjee – 1804086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Sadia Islam Nova – 1804091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Fahmida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Ahmed - 1804095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604001" cy="44445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                   Fig6.  Physical  DFD of Remittance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B0D08-BB8B-48E6-AC5E-7265E9C2A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3280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237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4" y="1412776"/>
            <a:ext cx="8245620" cy="3888431"/>
          </a:xfrm>
        </p:spPr>
      </p:pic>
      <p:sp>
        <p:nvSpPr>
          <p:cNvPr id="5" name="TextBox 4"/>
          <p:cNvSpPr txBox="1"/>
          <p:nvPr/>
        </p:nvSpPr>
        <p:spPr>
          <a:xfrm>
            <a:off x="3059832" y="582533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Fig7.  Physical  DFD of ATM System</a:t>
            </a:r>
          </a:p>
        </p:txBody>
      </p:sp>
    </p:spTree>
    <p:extLst>
      <p:ext uri="{BB962C8B-B14F-4D97-AF65-F5344CB8AC3E}">
        <p14:creationId xmlns:p14="http://schemas.microsoft.com/office/powerpoint/2010/main" val="22320673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5872611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Fig8.  Logical  DFD of Transaction System </a:t>
            </a:r>
            <a:endParaRPr lang="en-US" sz="1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78531"/>
            <a:ext cx="8354318" cy="4626733"/>
          </a:xfrm>
        </p:spPr>
      </p:pic>
    </p:spTree>
    <p:extLst>
      <p:ext uri="{BB962C8B-B14F-4D97-AF65-F5344CB8AC3E}">
        <p14:creationId xmlns:p14="http://schemas.microsoft.com/office/powerpoint/2010/main" val="35907984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587727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Fig9.  Logical  DFD of  General Banking  System</a:t>
            </a:r>
            <a:endParaRPr lang="en-US" sz="1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124744"/>
            <a:ext cx="8642350" cy="4575152"/>
          </a:xfrm>
        </p:spPr>
      </p:pic>
    </p:spTree>
    <p:extLst>
      <p:ext uri="{BB962C8B-B14F-4D97-AF65-F5344CB8AC3E}">
        <p14:creationId xmlns:p14="http://schemas.microsoft.com/office/powerpoint/2010/main" val="14606565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587727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Fig10.  Logical  DFD of Loan System</a:t>
            </a:r>
            <a:endParaRPr lang="en-US" sz="1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642350" cy="4255749"/>
          </a:xfrm>
        </p:spPr>
      </p:pic>
    </p:spTree>
    <p:extLst>
      <p:ext uri="{BB962C8B-B14F-4D97-AF65-F5344CB8AC3E}">
        <p14:creationId xmlns:p14="http://schemas.microsoft.com/office/powerpoint/2010/main" val="27333931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587727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Fig11.  Logical DFD of Remittance System</a:t>
            </a:r>
            <a:endParaRPr lang="en-US" sz="1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2637"/>
            <a:ext cx="8496944" cy="4898417"/>
          </a:xfrm>
        </p:spPr>
      </p:pic>
    </p:spTree>
    <p:extLst>
      <p:ext uri="{BB962C8B-B14F-4D97-AF65-F5344CB8AC3E}">
        <p14:creationId xmlns:p14="http://schemas.microsoft.com/office/powerpoint/2010/main" val="20828089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5853917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Fig12. Logical DFD of ATM System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pic>
        <p:nvPicPr>
          <p:cNvPr id="1026" name="Picture 2" descr="C:\Users\HP\Downloads\atm 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76342"/>
            <a:ext cx="6947446" cy="477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819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fontAlgn="base" hangingPunct="1">
              <a:spcBef>
                <a:spcPct val="20000"/>
              </a:spcBef>
              <a:defRPr/>
            </a:pPr>
            <a:r>
              <a:rPr lang="en-CA" altLang="en-US" b="1" dirty="0">
                <a:solidFill>
                  <a:schemeClr val="accent5">
                    <a:lumMod val="10000"/>
                  </a:schemeClr>
                </a:solidFill>
              </a:rPr>
              <a:t>Validating the 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Rules for DFD (Data Flow Diagram):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u="sng" dirty="0"/>
              <a:t>Data can flow from: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i</a:t>
            </a:r>
            <a:r>
              <a:rPr lang="en-US" altLang="en-US" dirty="0"/>
              <a:t>) External entity to Process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ii) Process to External entity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iii) Process to Store and Back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iv) Process to Process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016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fontAlgn="base" hangingPunct="1">
              <a:spcBef>
                <a:spcPct val="20000"/>
              </a:spcBef>
              <a:defRPr/>
            </a:pPr>
            <a:r>
              <a:rPr lang="en-CA" altLang="en-US" b="1" dirty="0">
                <a:solidFill>
                  <a:schemeClr val="accent5">
                    <a:lumMod val="10000"/>
                  </a:schemeClr>
                </a:solidFill>
              </a:rPr>
              <a:t>Validating the Data Flow Diagram(Contd.)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35293" cy="540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Rules for DFD (Data Flow Diagram):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u="sng" dirty="0"/>
              <a:t>Data cannot flow from: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i</a:t>
            </a:r>
            <a:r>
              <a:rPr lang="en-US" altLang="en-US" dirty="0"/>
              <a:t>) External entity to External entity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    ii) External entity to Store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    iii) Store to External entity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    iv) Store to Store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33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fontAlgn="base" hangingPunct="1">
              <a:spcBef>
                <a:spcPct val="20000"/>
              </a:spcBef>
              <a:defRPr/>
            </a:pPr>
            <a:r>
              <a:rPr lang="en-CA" altLang="en-US" b="1" dirty="0">
                <a:solidFill>
                  <a:schemeClr val="accent5">
                    <a:lumMod val="10000"/>
                  </a:schemeClr>
                </a:solidFill>
              </a:rPr>
              <a:t>Validating the Data Flow Diagram(Contd.)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2" y="836613"/>
            <a:ext cx="9073008" cy="473256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Rules for DFD (Data Flow Diagram):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u="sng" dirty="0"/>
              <a:t>Illegal Constructs in DFD: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i</a:t>
            </a:r>
            <a:r>
              <a:rPr lang="en-US" altLang="en-US" dirty="0"/>
              <a:t>) No loops are allowed in DFD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ii) A single data flow should not be split into many flows                                                                                  </a:t>
            </a:r>
            <a:r>
              <a:rPr lang="en-US" altLang="en-US" dirty="0">
                <a:solidFill>
                  <a:schemeClr val="bg1"/>
                </a:solidFill>
              </a:rPr>
              <a:t>…   </a:t>
            </a:r>
            <a:r>
              <a:rPr lang="en-US" altLang="en-US" dirty="0"/>
              <a:t> with different labels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iii) No data flow allowed between data stores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338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 eaLnBrk="1" hangingPunct="1"/>
            <a:r>
              <a:rPr lang="en-US" altLang="en-US" b="1" dirty="0"/>
              <a:t>Contents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534400" cy="540181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CA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Introduction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SDLC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Data</a:t>
            </a:r>
            <a:r>
              <a:rPr kumimoji="1" lang="en-CA" sz="2800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 Flow Diagram(DFD)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None/>
              <a:defRPr/>
            </a:pPr>
            <a:r>
              <a:rPr lang="en-CA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    </a:t>
            </a:r>
            <a:r>
              <a:rPr lang="en-CA" sz="2400" dirty="0" err="1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i</a:t>
            </a:r>
            <a:r>
              <a:rPr lang="en-CA" sz="2400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)</a:t>
            </a:r>
            <a:r>
              <a:rPr kumimoji="1" lang="en-CA" sz="24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ea typeface="+mn-ea" pitchFamily="34" charset="-127"/>
              </a:rPr>
              <a:t> Context Diagram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None/>
              <a:defRPr/>
            </a:pPr>
            <a:r>
              <a:rPr lang="en-CA" sz="2400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    ii) Logical &amp; Physical DFD</a:t>
            </a:r>
            <a:endParaRPr kumimoji="1" lang="en-CA" sz="24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ea typeface="+mn-ea" pitchFamily="34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Validating</a:t>
            </a:r>
            <a:r>
              <a:rPr kumimoji="1" lang="en-CA" sz="2800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 the Data Flow Diagram</a:t>
            </a:r>
            <a:endParaRPr kumimoji="1" lang="en-CA" sz="28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 pitchFamily="34" charset="-127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Conclusion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CA" sz="2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rPr b="1"/>
              <a:t>Conclusion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7504" y="1066800"/>
            <a:ext cx="9036496" cy="6019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From the study </a:t>
            </a:r>
          </a:p>
          <a:p>
            <a:pPr lvl="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Able to know how the context diagram and DFD work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 pitchFamily="34" charset="-127"/>
              <a:cs typeface="Times New Roman" pitchFamily="18" charset="0"/>
            </a:endParaRPr>
          </a:p>
          <a:p>
            <a:pPr marR="0" lvl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+mn-ea" pitchFamily="34" charset="-127"/>
              </a:rPr>
              <a:t>How data is transferred and system implemented</a:t>
            </a:r>
          </a:p>
          <a:p>
            <a:pPr marR="0" lvl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How the processes are conducted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 eaLnBrk="1" hangingPunct="1"/>
            <a:r>
              <a:rPr lang="en-US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DA6ED-4E7E-DDBE-4B3A-A295B0F9AA90}"/>
              </a:ext>
            </a:extLst>
          </p:cNvPr>
          <p:cNvSpPr txBox="1"/>
          <p:nvPr/>
        </p:nvSpPr>
        <p:spPr>
          <a:xfrm>
            <a:off x="1475656" y="1905506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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Introduction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86" y="980728"/>
            <a:ext cx="8982013" cy="53285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alt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 traditional way to visualize the information flows within a system.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Good communication tool between user and system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analyst.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Purpose is to show the scope and boundaries of a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35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Development Life Cycle(SDLC)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59296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Fig1.  SDLC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776864" cy="4989443"/>
          </a:xfrm>
        </p:spPr>
      </p:pic>
    </p:spTree>
    <p:extLst>
      <p:ext uri="{BB962C8B-B14F-4D97-AF65-F5344CB8AC3E}">
        <p14:creationId xmlns:p14="http://schemas.microsoft.com/office/powerpoint/2010/main" val="57301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8084" y="316545"/>
            <a:ext cx="8642350" cy="54721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7793" y="5881010"/>
            <a:ext cx="269947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Fig2. Context 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1" y="1098243"/>
            <a:ext cx="7560840" cy="46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36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Classified as –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Physical DFD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Logical DFD</a:t>
            </a:r>
          </a:p>
        </p:txBody>
      </p:sp>
    </p:spTree>
    <p:extLst>
      <p:ext uri="{BB962C8B-B14F-4D97-AF65-F5344CB8AC3E}">
        <p14:creationId xmlns:p14="http://schemas.microsoft.com/office/powerpoint/2010/main" val="33539407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95"/>
            <a:ext cx="9144000" cy="836613"/>
          </a:xfrm>
        </p:spPr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</a:t>
            </a:r>
            <a:r>
              <a:rPr lang="en-US" sz="1600" b="1" dirty="0"/>
              <a:t> Fig3.  Physical  DFD of Transaction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" y="1268760"/>
            <a:ext cx="8999537" cy="39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53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635995" cy="47325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                                                 </a:t>
            </a:r>
          </a:p>
          <a:p>
            <a:pPr marL="0" indent="0" algn="ctr">
              <a:buNone/>
            </a:pPr>
            <a:r>
              <a:rPr lang="en-US" sz="1600" b="1" dirty="0"/>
              <a:t>Fig4.  Physical DFD of General Banking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0" y="1268760"/>
            <a:ext cx="8999537" cy="44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81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Diagram(DFD)(contd.)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2817"/>
            <a:ext cx="8064896" cy="4772447"/>
          </a:xfrm>
        </p:spPr>
      </p:pic>
      <p:sp>
        <p:nvSpPr>
          <p:cNvPr id="4" name="TextBox 3"/>
          <p:cNvSpPr txBox="1"/>
          <p:nvPr/>
        </p:nvSpPr>
        <p:spPr>
          <a:xfrm>
            <a:off x="2839508" y="589733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Fig5.  Physical DFD of Loan System</a:t>
            </a:r>
          </a:p>
        </p:txBody>
      </p:sp>
    </p:spTree>
    <p:extLst>
      <p:ext uri="{BB962C8B-B14F-4D97-AF65-F5344CB8AC3E}">
        <p14:creationId xmlns:p14="http://schemas.microsoft.com/office/powerpoint/2010/main" val="421451346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19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525</Words>
  <Application>Microsoft Office PowerPoint</Application>
  <PresentationFormat>On-screen Show (4:3)</PresentationFormat>
  <Paragraphs>143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Narrow</vt:lpstr>
      <vt:lpstr>Calibri</vt:lpstr>
      <vt:lpstr>Constantia</vt:lpstr>
      <vt:lpstr>Tahoma</vt:lpstr>
      <vt:lpstr>Times New Roman</vt:lpstr>
      <vt:lpstr>Wingdings</vt:lpstr>
      <vt:lpstr>Office Theme</vt:lpstr>
      <vt:lpstr>1_islab2006-Eng</vt:lpstr>
      <vt:lpstr>1_islab2006-Eng</vt:lpstr>
      <vt:lpstr>1_islab2006-Eng</vt:lpstr>
      <vt:lpstr>1_islab2006-Eng</vt:lpstr>
      <vt:lpstr>1_islab2006-Eng</vt:lpstr>
      <vt:lpstr>System Analysis and Design   on Dutch Bangla Bank Ltd. (Noapara Branch)</vt:lpstr>
      <vt:lpstr>Contents</vt:lpstr>
      <vt:lpstr> Introduction  </vt:lpstr>
      <vt:lpstr>System Development Life Cycle(SDLC)</vt:lpstr>
      <vt:lpstr>Data Flow Diagram(DFD)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Data Flow Diagram(DFD)(contd.)</vt:lpstr>
      <vt:lpstr>Validating the Data Flow Diagram</vt:lpstr>
      <vt:lpstr>Validating the Data Flow Diagram(Contd.)</vt:lpstr>
      <vt:lpstr>Validating the Data Flow Diagram(Contd.)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 on Dutch Bangla Bank Ltd. (Noapara Branch)</dc:title>
  <dc:creator>USER</dc:creator>
  <cp:lastModifiedBy>Sadia Nova</cp:lastModifiedBy>
  <cp:revision>40</cp:revision>
  <cp:lastPrinted>2022-12-14T16:46:22Z</cp:lastPrinted>
  <dcterms:created xsi:type="dcterms:W3CDTF">2022-12-14T16:46:22Z</dcterms:created>
  <dcterms:modified xsi:type="dcterms:W3CDTF">2023-01-08T04:11:21Z</dcterms:modified>
</cp:coreProperties>
</file>