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9" r:id="rId2"/>
    <p:sldMasterId id="2147483845" r:id="rId3"/>
    <p:sldMasterId id="2147483858" r:id="rId4"/>
    <p:sldMasterId id="2147483871" r:id="rId5"/>
    <p:sldMasterId id="2147483884" r:id="rId6"/>
  </p:sldMasterIdLst>
  <p:notesMasterIdLst>
    <p:notesMasterId r:id="rId20"/>
  </p:notesMasterIdLst>
  <p:sldIdLst>
    <p:sldId id="277" r:id="rId7"/>
    <p:sldId id="280" r:id="rId8"/>
    <p:sldId id="317" r:id="rId9"/>
    <p:sldId id="321" r:id="rId10"/>
    <p:sldId id="319" r:id="rId11"/>
    <p:sldId id="331" r:id="rId12"/>
    <p:sldId id="322" r:id="rId13"/>
    <p:sldId id="323" r:id="rId14"/>
    <p:sldId id="324" r:id="rId15"/>
    <p:sldId id="325" r:id="rId16"/>
    <p:sldId id="326" r:id="rId17"/>
    <p:sldId id="330" r:id="rId18"/>
    <p:sldId id="313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3" autoAdjust="0"/>
    <p:restoredTop sz="90810" autoAdjust="0"/>
  </p:normalViewPr>
  <p:slideViewPr>
    <p:cSldViewPr>
      <p:cViewPr varScale="1">
        <p:scale>
          <a:sx n="54" d="100"/>
          <a:sy n="54" d="100"/>
        </p:scale>
        <p:origin x="6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21A9AD-2DAB-4035-8AC2-023929605175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24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24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Gulim" pitchFamily="34" charset="-127"/>
                <a:cs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0A84C3E9-8BF4-4341-95E7-5B31F7EFAE86}" type="slidenum">
              <a:rPr lang="en-US" altLang="en-US" sz="1200">
                <a:latin typeface="Calibri" pitchFamily="34" charset="0"/>
                <a:ea typeface="Arial" pitchFamily="34" charset="0"/>
              </a:rPr>
              <a:t>‹#›</a:t>
            </a:fld>
            <a:endParaRPr lang="en-US" altLang="en-US" sz="1200">
              <a:latin typeface="Calibri" pitchFamily="34" charset="0"/>
              <a:ea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6421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1267" name="Notes Placeholder 2"/>
          <p:cNvSpPr>
            <a:spLocks noGrp="1"/>
          </p:cNvSpPr>
          <p:nvPr>
            <p:ph type="body" idx="3"/>
          </p:nvPr>
        </p:nvSpPr>
        <p:spPr bwMode="auto">
          <a:xfrm>
            <a:off x="677863" y="4714875"/>
            <a:ext cx="5426075" cy="4467225"/>
          </a:xfrm>
          <a:noFill/>
          <a:ln w="9525">
            <a:noFill/>
            <a:miter lim="800000"/>
          </a:ln>
        </p:spPr>
        <p:txBody>
          <a:bodyPr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5807F4DC-AEE3-43BD-9334-9EB66B9A62DE}" type="slidenum">
              <a:rPr lang="en-US" altLang="en-US" sz="1200">
                <a:latin typeface="Calibri" pitchFamily="34" charset="0"/>
                <a:ea typeface="Arial" pitchFamily="34" charset="0"/>
              </a:rPr>
              <a:t>1</a:t>
            </a:fld>
            <a:endParaRPr lang="en-US" altLang="en-US" sz="1200">
              <a:latin typeface="Calibri" pitchFamily="34" charset="0"/>
              <a:ea typeface="Arial" pitchFamily="34" charset="0"/>
            </a:endParaRPr>
          </a:p>
        </p:txBody>
      </p:sp>
      <p:sp>
        <p:nvSpPr>
          <p:cNvPr id="11269" name="Date Placeholder 4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2F280D18-F95E-4942-9861-04E78D25DB95}" type="datetime1">
              <a:rPr lang="en-US" altLang="en-US" sz="1200">
                <a:latin typeface="Calibri" pitchFamily="34" charset="0"/>
              </a:rPr>
              <a:t>1/22/2023</a:t>
            </a:fld>
            <a:endParaRPr lang="en-US" alt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7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384F9F-E50A-4509-BD56-AB0048EF92A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709E8C-164D-4EBB-98C4-C95AB695236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A434BF-4780-41DC-8B39-52BE1C85AF9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5FB648-3BF6-40B6-B567-0E00ABEA4AB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645C63-F108-474F-A7B4-4B6D211A0E7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DFA0A0-E530-4E44-9035-0C7EF07B547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2F0A092-C247-4685-8D80-9226A3D101E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089AE6F-03C4-4C32-9740-22C01886126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3ECC660-FD05-4084-8D8B-B0065B9C100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986949-80F0-4501-8002-C795DA321FF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06E432-5A85-4D0B-A875-46F87C02FF2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0FD5BDD9-C058-4529-BEEF-8CACC1FEACF9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640087F3-16D2-40C6-BE7F-6F0236136663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640087F3-16D2-40C6-BE7F-6F0236136663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lvl="0" indent="0" algn="r" eaLnBrk="1" hangingPunct="1"/>
            <a:fld id="{B38F79B3-FCAD-41AF-9D2F-8B344F23FF90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3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3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3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lvl="0" indent="0" algn="r" eaLnBrk="1" hangingPunct="1"/>
            <a:fld id="{B38F79B3-FCAD-41AF-9D2F-8B344F23FF90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3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3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3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3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System Analysis and Design  </a:t>
            </a:r>
            <a:b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</a:b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on</a:t>
            </a:r>
            <a:b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</a:b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Dutch Bangla Bank Ltd. (</a:t>
            </a:r>
            <a:r>
              <a:rPr kumimoji="1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Noapara</a:t>
            </a: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 Branch)</a:t>
            </a:r>
            <a:endParaRPr kumimoji="1" lang="en-US" sz="3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휴먼명조" pitchFamily="2" charset="-127"/>
              <a:cs typeface="Times New Roman" pitchFamily="18" charset="0"/>
            </a:endParaRPr>
          </a:p>
        </p:txBody>
      </p:sp>
      <p:sp>
        <p:nvSpPr>
          <p:cNvPr id="4099" name="Slide Number Placeholder 4"/>
          <p:cNvSpPr txBox="1">
            <a:spLocks noGrp="1"/>
          </p:cNvSpPr>
          <p:nvPr>
            <p:ph type="sldNum" idx="4294967295"/>
          </p:nvPr>
        </p:nvSpPr>
        <p:spPr>
          <a:xfrm>
            <a:off x="4427984" y="6381328"/>
            <a:ext cx="366712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ctr" eaLnBrk="1" hangingPunct="1"/>
            <a:r>
              <a:rPr lang="en-US" altLang="en-US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4100" name="TextBox 2"/>
          <p:cNvSpPr txBox="1"/>
          <p:nvPr/>
        </p:nvSpPr>
        <p:spPr>
          <a:xfrm>
            <a:off x="539552" y="3311168"/>
            <a:ext cx="2667000" cy="25853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Supervised By: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 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Dr. Kaushik Deb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Professor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Dept. of CSE, CUET</a:t>
            </a:r>
          </a:p>
          <a:p>
            <a:pPr marL="0" lvl="0" indent="0" eaLnBrk="1" hangingPunct="1"/>
            <a:endParaRPr lang="en-US" altLang="en-US" dirty="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/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Sabiha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Anan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Assistant Professor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Dept. of CSE, CUET</a:t>
            </a:r>
          </a:p>
        </p:txBody>
      </p:sp>
      <p:sp>
        <p:nvSpPr>
          <p:cNvPr id="4101" name="TextBox 3"/>
          <p:cNvSpPr txBox="1"/>
          <p:nvPr/>
        </p:nvSpPr>
        <p:spPr>
          <a:xfrm>
            <a:off x="5686830" y="3311168"/>
            <a:ext cx="3352800" cy="27238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Submitted By: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  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Moutushi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Afrin – 1804073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Tabassum Ferdous – 1804082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Ohcitya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Bhattacharjee – 1804086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Sadia Islam Nova – 1804091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Fahmida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Ahmed - 1804095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Diagrams (contd.)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836722"/>
            <a:ext cx="745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6: Use Case Diagram for Remittance (Beneficiary to Agent)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lh6.googleusercontent.com/a1UnwuIIHIqMYcND2jsaQ-8inBmCBOFtRb1U7D6PKNX80ytTQefwSqvIDq4IgTtO72BZy79IX_PjKRq8rjFMH0uRaFMO_o8FoGEDZj_et7LqXCN96GPvLBimJvE6k57D5eCGIeXDzwWbpiGS8GqdXklGYBVAnsfCFYMJrAayOvD4OQgFoqhJDDrljoZ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5760640" cy="490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673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Diagrams 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594089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7: Use Case Diagram for ATM System</a:t>
            </a:r>
            <a:endParaRPr lang="en-US" sz="16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3F1975-FB54-10E1-9DB9-CC9C06FE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932975"/>
            <a:ext cx="5378921" cy="50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B7B54D-9D7A-AB74-2270-6A284D788CBC}"/>
              </a:ext>
            </a:extLst>
          </p:cNvPr>
          <p:cNvSpPr txBox="1"/>
          <p:nvPr/>
        </p:nvSpPr>
        <p:spPr>
          <a:xfrm>
            <a:off x="179512" y="946674"/>
            <a:ext cx="460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Gulim"/>
                <a:cs typeface="Times New Roman" pitchFamily="18" charset="0"/>
              </a:rPr>
              <a:t>v) ATM:</a:t>
            </a:r>
          </a:p>
        </p:txBody>
      </p:sp>
    </p:spTree>
    <p:extLst>
      <p:ext uri="{BB962C8B-B14F-4D97-AF65-F5344CB8AC3E}">
        <p14:creationId xmlns:p14="http://schemas.microsoft.com/office/powerpoint/2010/main" val="35907984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33C660-EFAF-E2F1-097D-90DFB21B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124744"/>
            <a:ext cx="8642350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UML diagram is used to describe the object and</a:t>
            </a:r>
          </a:p>
          <a:p>
            <a:pPr marL="0" indent="0">
              <a:buNone/>
            </a:pPr>
            <a:r>
              <a:rPr lang="en-US" dirty="0"/>
              <a:t>     the information structure of the system.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shows how the users and the system are</a:t>
            </a:r>
          </a:p>
          <a:p>
            <a:pPr marL="0" indent="0">
              <a:buNone/>
            </a:pPr>
            <a:r>
              <a:rPr lang="en-US" dirty="0"/>
              <a:t>    communicating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helps us to visualize different sections of Dutch</a:t>
            </a:r>
          </a:p>
          <a:p>
            <a:pPr marL="0" indent="0">
              <a:buNone/>
            </a:pPr>
            <a:r>
              <a:rPr lang="en-US" dirty="0"/>
              <a:t>    Bangla Bank Ltd. (</a:t>
            </a:r>
            <a:r>
              <a:rPr lang="en-US" dirty="0" err="1"/>
              <a:t>Noapara</a:t>
            </a:r>
            <a:r>
              <a:rPr lang="en-US" dirty="0"/>
              <a:t> Branch)</a:t>
            </a:r>
          </a:p>
        </p:txBody>
      </p:sp>
    </p:spTree>
    <p:extLst>
      <p:ext uri="{BB962C8B-B14F-4D97-AF65-F5344CB8AC3E}">
        <p14:creationId xmlns:p14="http://schemas.microsoft.com/office/powerpoint/2010/main" val="14606565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</a:gradFill>
          <a:ln>
            <a:miter lim="800000"/>
          </a:ln>
        </p:spPr>
        <p:txBody>
          <a:bodyPr wrap="square"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 eaLnBrk="1" hangingPunct="1"/>
            <a:r>
              <a:rPr lang="en-US" alt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DA6ED-4E7E-DDBE-4B3A-A295B0F9AA90}"/>
              </a:ext>
            </a:extLst>
          </p:cNvPr>
          <p:cNvSpPr txBox="1"/>
          <p:nvPr/>
        </p:nvSpPr>
        <p:spPr>
          <a:xfrm>
            <a:off x="1475656" y="1905506"/>
            <a:ext cx="6048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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</a:gradFill>
          <a:ln>
            <a:miter lim="800000"/>
          </a:ln>
        </p:spPr>
        <p:txBody>
          <a:bodyPr wrap="square"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 eaLnBrk="1" hangingPunct="1"/>
            <a:r>
              <a:rPr lang="en-US" altLang="en-US" b="1" dirty="0"/>
              <a:t>Contents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34400" cy="42496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1" lang="en-CA" sz="280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Introduction</a:t>
            </a: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CA" dirty="0">
                <a:solidFill>
                  <a:schemeClr val="accent5">
                    <a:lumMod val="10000"/>
                  </a:schemeClr>
                </a:solidFill>
                <a:ea typeface="+mn-ea" pitchFamily="34" charset="-127"/>
              </a:rPr>
              <a:t>UML Diagram</a:t>
            </a:r>
            <a:endParaRPr kumimoji="1" lang="en-CA" sz="2800" i="0" u="none" strike="noStrike" kern="0" cap="none" spc="0" normalizeH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 pitchFamily="34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None/>
              <a:defRPr/>
            </a:pPr>
            <a:r>
              <a:rPr lang="en-CA" dirty="0">
                <a:solidFill>
                  <a:schemeClr val="accent5">
                    <a:lumMod val="10000"/>
                  </a:schemeClr>
                </a:solidFill>
                <a:ea typeface="+mn-ea" pitchFamily="34" charset="-127"/>
              </a:rPr>
              <a:t>    </a:t>
            </a:r>
            <a:r>
              <a:rPr lang="en-CA" sz="2400" dirty="0" err="1">
                <a:solidFill>
                  <a:schemeClr val="accent5">
                    <a:lumMod val="10000"/>
                  </a:schemeClr>
                </a:solidFill>
                <a:ea typeface="+mn-ea" pitchFamily="34" charset="-127"/>
              </a:rPr>
              <a:t>i</a:t>
            </a:r>
            <a:r>
              <a:rPr lang="en-CA" sz="2400" dirty="0">
                <a:solidFill>
                  <a:schemeClr val="accent5">
                    <a:lumMod val="10000"/>
                  </a:schemeClr>
                </a:solidFill>
                <a:ea typeface="+mn-ea" pitchFamily="34" charset="-127"/>
              </a:rPr>
              <a:t>)</a:t>
            </a:r>
            <a:r>
              <a:rPr kumimoji="1" lang="en-CA" sz="240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ea typeface="+mn-ea" pitchFamily="34" charset="-127"/>
              </a:rPr>
              <a:t> </a:t>
            </a:r>
            <a:r>
              <a:rPr lang="en-CA" sz="2400" dirty="0">
                <a:solidFill>
                  <a:schemeClr val="accent5">
                    <a:lumMod val="10000"/>
                  </a:schemeClr>
                </a:solidFill>
                <a:ea typeface="+mn-ea" pitchFamily="34" charset="-127"/>
              </a:rPr>
              <a:t>Use Case Diagram</a:t>
            </a:r>
            <a:endParaRPr kumimoji="1" lang="en-CA" sz="240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ea typeface="+mn-ea" pitchFamily="34" charset="-127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1" lang="en-CA" sz="280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 pitchFamily="34" charset="-127"/>
                <a:cs typeface="Times New Roman" pitchFamily="18" charset="0"/>
              </a:rPr>
              <a:t>Conclusion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1" lang="en-CA" sz="2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None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/>
              <a:t>Introduction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82013" cy="532859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To analyze and visualize, the system needed to be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  designed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For Object Oriented Analysis and design, UML is 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    modest approach</a:t>
            </a:r>
          </a:p>
        </p:txBody>
      </p:sp>
    </p:spTree>
    <p:extLst>
      <p:ext uri="{BB962C8B-B14F-4D97-AF65-F5344CB8AC3E}">
        <p14:creationId xmlns:p14="http://schemas.microsoft.com/office/powerpoint/2010/main" val="26238352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8084" y="316545"/>
            <a:ext cx="8642350" cy="54721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E1050-941F-416C-6795-4CE48F51C945}"/>
              </a:ext>
            </a:extLst>
          </p:cNvPr>
          <p:cNvSpPr txBox="1"/>
          <p:nvPr/>
        </p:nvSpPr>
        <p:spPr>
          <a:xfrm>
            <a:off x="539552" y="1268759"/>
            <a:ext cx="7924714" cy="4323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Gulim"/>
                <a:cs typeface="Times New Roman" pitchFamily="18" charset="0"/>
              </a:rPr>
              <a:t>UML – Unified Modeling Language</a:t>
            </a:r>
          </a:p>
          <a:p>
            <a:pPr marL="457200" marR="0" lvl="0" indent="-457200" algn="just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en-US" sz="2800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uLnTx/>
                <a:uFillTx/>
                <a:latin typeface="Times New Roman" panose="02020603050405020304" pitchFamily="18" charset="0"/>
                <a:ea typeface="Gulim"/>
                <a:cs typeface="Times New Roman" pitchFamily="18" charset="0"/>
              </a:rPr>
              <a:t>UML is a language for Visualizing, Specifying,</a:t>
            </a:r>
            <a:endParaRPr kumimoji="1" lang="en-US" altLang="en-US" sz="2800" kern="0" dirty="0">
              <a:solidFill>
                <a:srgbClr val="222222"/>
              </a:solidFill>
              <a:latin typeface="Times New Roman" panose="02020603050405020304" pitchFamily="18" charset="0"/>
              <a:ea typeface="Gulim"/>
              <a:cs typeface="Times New Roman" pitchFamily="18" charset="0"/>
            </a:endParaRPr>
          </a:p>
          <a:p>
            <a:pPr marR="0" lvl="0" algn="just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r>
              <a:rPr kumimoji="1" lang="en-US" altLang="en-US" sz="2800" kern="0" dirty="0">
                <a:solidFill>
                  <a:srgbClr val="222222"/>
                </a:solidFill>
                <a:latin typeface="Times New Roman" panose="02020603050405020304" pitchFamily="18" charset="0"/>
                <a:ea typeface="Gulim"/>
                <a:cs typeface="Times New Roman" pitchFamily="18" charset="0"/>
              </a:rPr>
              <a:t>    </a:t>
            </a:r>
            <a:r>
              <a:rPr kumimoji="1" lang="en-US" altLang="en-US" sz="2800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uLnTx/>
                <a:uFillTx/>
                <a:latin typeface="Times New Roman" panose="02020603050405020304" pitchFamily="18" charset="0"/>
                <a:ea typeface="Gulim"/>
                <a:cs typeface="Times New Roman" pitchFamily="18" charset="0"/>
              </a:rPr>
              <a:t>Constructing, Documenting</a:t>
            </a:r>
          </a:p>
          <a:p>
            <a:pPr marL="342900" marR="0" lvl="0" indent="-342900" algn="just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The main components of UML are things,</a:t>
            </a:r>
          </a:p>
          <a:p>
            <a:pPr marR="0" lvl="0" algn="just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</a:rPr>
              <a:t>    </a:t>
            </a: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relationships, and diagrams.</a:t>
            </a:r>
          </a:p>
          <a:p>
            <a:pPr marR="0" lvl="0" algn="just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Gulim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636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/>
              <a:t>i</a:t>
            </a:r>
            <a:r>
              <a:rPr lang="en-US" sz="1800" b="1" dirty="0"/>
              <a:t>) General Banking: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D5455-8179-00B5-E3AD-2299E8B4F459}"/>
              </a:ext>
            </a:extLst>
          </p:cNvPr>
          <p:cNvSpPr txBox="1"/>
          <p:nvPr/>
        </p:nvSpPr>
        <p:spPr>
          <a:xfrm>
            <a:off x="1259632" y="5877272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1: Use Case Diagram for General Banking (Opening Account)</a:t>
            </a:r>
            <a:endParaRPr lang="en-US" dirty="0"/>
          </a:p>
        </p:txBody>
      </p:sp>
      <p:pic>
        <p:nvPicPr>
          <p:cNvPr id="1026" name="Picture 2" descr="https://lh3.googleusercontent.com/UMQMx17mjbaQnpvLEszPbyR8rgTpB1PfIh2FEt7i7IiesdNLW3zung7wO9iU30CvKfVMExa87-nvTo2GfI0w45HGpVGxMgvH20s2XeDsFPlOUQrmCqnjnnjyt0JRH41djN6w3dcRSV1TXD1MskqjuBYMlYEtEkw1_Nfs95BB_U3YdwBLlDq8kWomHS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82269"/>
            <a:ext cx="6552728" cy="471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407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D5455-8179-00B5-E3AD-2299E8B4F459}"/>
              </a:ext>
            </a:extLst>
          </p:cNvPr>
          <p:cNvSpPr txBox="1"/>
          <p:nvPr/>
        </p:nvSpPr>
        <p:spPr>
          <a:xfrm>
            <a:off x="1259632" y="5877272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1: Use Case Diagram for General Banking (Closing Account)</a:t>
            </a:r>
            <a:endParaRPr lang="en-US" dirty="0"/>
          </a:p>
        </p:txBody>
      </p:sp>
      <p:pic>
        <p:nvPicPr>
          <p:cNvPr id="2050" name="Picture 2" descr="https://lh6.googleusercontent.com/2l1li9C7Mx06aE7YrUILoSO9n5ToxRjVPXFdagYm3dehRsXQjz-IXiczabmMs9QjXNoq-M6wAkoyQ5go3Fv8Lgh1gYw6SM7cPzQ8GD2-lr3czaVQY23KRnjhNgCII0EIr0vCHTJHILEwKulDfk1vSOsskVPVF3kyUIwP2o4NWncReENO_ca_nbp0nC8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02" y="980728"/>
            <a:ext cx="635716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972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928688"/>
            <a:ext cx="8676009" cy="5236616"/>
          </a:xfrm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lang="en-US" altLang="en-US" sz="1800" b="1" dirty="0">
                <a:solidFill>
                  <a:srgbClr val="000000"/>
                </a:solidFill>
                <a:ea typeface="Gulim"/>
              </a:rPr>
              <a:t>ii) Cash:</a:t>
            </a: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Gulim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                                         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3: Use Case Diagram for Cash section</a:t>
            </a:r>
            <a:endParaRPr lang="en-US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700EDC-B1EE-93BA-56A6-935BF72E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16732"/>
            <a:ext cx="612695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6881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Diagrams 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595136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4: Use Case Diagram for Loan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02FD2E-A39F-E39A-F83F-FA99EE7D3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"/>
          <a:stretch/>
        </p:blipFill>
        <p:spPr bwMode="auto">
          <a:xfrm>
            <a:off x="1979712" y="1012737"/>
            <a:ext cx="5184576" cy="49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B863C2-7479-0923-CDAD-4378F7F85715}"/>
              </a:ext>
            </a:extLst>
          </p:cNvPr>
          <p:cNvSpPr txBox="1"/>
          <p:nvPr/>
        </p:nvSpPr>
        <p:spPr>
          <a:xfrm>
            <a:off x="177924" y="1021042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Gulim"/>
                <a:cs typeface="Times New Roman" pitchFamily="18" charset="0"/>
              </a:rPr>
              <a:t>iii) Loan:</a:t>
            </a:r>
          </a:p>
        </p:txBody>
      </p:sp>
    </p:spTree>
    <p:extLst>
      <p:ext uri="{BB962C8B-B14F-4D97-AF65-F5344CB8AC3E}">
        <p14:creationId xmlns:p14="http://schemas.microsoft.com/office/powerpoint/2010/main" val="4214513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3" y="782658"/>
            <a:ext cx="8888531" cy="4590558"/>
          </a:xfr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5: Use Case Diagram for Remittance (Sender to Agent)</a:t>
            </a:r>
            <a:endParaRPr lang="en-US" sz="1800" b="0" dirty="0">
              <a:effectLst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49CC72-6B5F-740F-F92B-12ED1FFF7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1634" r="5864" b="4838"/>
          <a:stretch/>
        </p:blipFill>
        <p:spPr bwMode="auto">
          <a:xfrm>
            <a:off x="1259632" y="976778"/>
            <a:ext cx="6368112" cy="4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007EE-9240-E8C3-329C-BC4721C973F1}"/>
              </a:ext>
            </a:extLst>
          </p:cNvPr>
          <p:cNvSpPr txBox="1"/>
          <p:nvPr/>
        </p:nvSpPr>
        <p:spPr>
          <a:xfrm>
            <a:off x="144463" y="900938"/>
            <a:ext cx="461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Gulim"/>
                <a:cs typeface="Times New Roman" pitchFamily="18" charset="0"/>
              </a:rPr>
              <a:t>iv) Remittance:</a:t>
            </a:r>
          </a:p>
        </p:txBody>
      </p:sp>
    </p:spTree>
    <p:extLst>
      <p:ext uri="{BB962C8B-B14F-4D97-AF65-F5344CB8AC3E}">
        <p14:creationId xmlns:p14="http://schemas.microsoft.com/office/powerpoint/2010/main" val="53712373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5.0.1019"/>
  <p:tag name="AS_RELEASE_DATE" val="2022.10.14"/>
  <p:tag name="AS_TITLE" val="Aspose.Slides for .NET5"/>
  <p:tag name="AS_VERSION" val="22.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anchor="ctr"/>
      <a:lstStyle>
        <a:defPPr algn="ctr" eaLnBrk="1" hangingPunct="1">
          <a:defRPr sz="135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anchor="ctr"/>
      <a:lstStyle>
        <a:defPPr algn="ctr" eaLnBrk="1" hangingPunct="1">
          <a:defRPr sz="135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339</Words>
  <Application>Microsoft Office PowerPoint</Application>
  <PresentationFormat>On-screen Show (4:3)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Narrow</vt:lpstr>
      <vt:lpstr>Calibri</vt:lpstr>
      <vt:lpstr>Constantia</vt:lpstr>
      <vt:lpstr>Tahoma</vt:lpstr>
      <vt:lpstr>Times New Roman</vt:lpstr>
      <vt:lpstr>Wingdings</vt:lpstr>
      <vt:lpstr>Office Theme</vt:lpstr>
      <vt:lpstr>1_islab2006-Eng</vt:lpstr>
      <vt:lpstr>1_islab2006-Eng</vt:lpstr>
      <vt:lpstr>1_islab2006-Eng</vt:lpstr>
      <vt:lpstr>1_islab2006-Eng</vt:lpstr>
      <vt:lpstr>1_islab2006-Eng</vt:lpstr>
      <vt:lpstr>System Analysis and Design   on Dutch Bangla Bank Ltd. (Noapara Branch)</vt:lpstr>
      <vt:lpstr>Contents</vt:lpstr>
      <vt:lpstr> Introduction  </vt:lpstr>
      <vt:lpstr>UML Diagram</vt:lpstr>
      <vt:lpstr>Use Case Diagrams</vt:lpstr>
      <vt:lpstr>Use Case Diagrams (contd.)</vt:lpstr>
      <vt:lpstr>Use Case Diagrams (contd.)</vt:lpstr>
      <vt:lpstr>Use Case Diagrams (contd.)</vt:lpstr>
      <vt:lpstr>Use Case Diagrams (contd.)</vt:lpstr>
      <vt:lpstr>Use Case Diagrams (contd.)</vt:lpstr>
      <vt:lpstr>Use Case Diagrams (contd.)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   on Dutch Bangla Bank Ltd. (Noapara Branch)</dc:title>
  <dc:creator>USER</dc:creator>
  <cp:lastModifiedBy>Tabassum Ferdous</cp:lastModifiedBy>
  <cp:revision>49</cp:revision>
  <cp:lastPrinted>2022-12-14T16:46:22Z</cp:lastPrinted>
  <dcterms:created xsi:type="dcterms:W3CDTF">2022-12-14T16:46:22Z</dcterms:created>
  <dcterms:modified xsi:type="dcterms:W3CDTF">2023-01-22T05:21:44Z</dcterms:modified>
</cp:coreProperties>
</file>