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9" r:id="rId2"/>
    <p:sldMasterId id="2147483845" r:id="rId3"/>
    <p:sldMasterId id="2147483858" r:id="rId4"/>
    <p:sldMasterId id="2147483871" r:id="rId5"/>
    <p:sldMasterId id="2147483884" r:id="rId6"/>
  </p:sldMasterIdLst>
  <p:notesMasterIdLst>
    <p:notesMasterId r:id="rId26"/>
  </p:notesMasterIdLst>
  <p:sldIdLst>
    <p:sldId id="277" r:id="rId7"/>
    <p:sldId id="333" r:id="rId8"/>
    <p:sldId id="334" r:id="rId9"/>
    <p:sldId id="332" r:id="rId10"/>
    <p:sldId id="318" r:id="rId11"/>
    <p:sldId id="336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9" r:id="rId21"/>
    <p:sldId id="328" r:id="rId22"/>
    <p:sldId id="330" r:id="rId23"/>
    <p:sldId id="331" r:id="rId24"/>
    <p:sldId id="313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0810" autoAdjust="0"/>
  </p:normalViewPr>
  <p:slideViewPr>
    <p:cSldViewPr>
      <p:cViewPr>
        <p:scale>
          <a:sx n="75" d="100"/>
          <a:sy n="75" d="100"/>
        </p:scale>
        <p:origin x="-1814" y="-36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Date Placeholder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21A9AD-2DAB-4035-8AC2-023929605175}" type="hfDateTime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96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24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7863" y="4714875"/>
            <a:ext cx="54260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384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indent="0" algn="r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Gulim" pitchFamily="34" charset="-127"/>
                <a:cs typeface="Arial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A84C3E9-8BF4-4341-95E7-5B31F7EFAE86}" type="slidenum">
              <a:rPr lang="en-US" altLang="en-US" sz="1200">
                <a:latin typeface="Calibri" pitchFamily="34" charset="0"/>
                <a:ea typeface="Arial" pitchFamily="34" charset="0"/>
              </a:rPr>
              <a:t>‹#›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96421"/>
      </p:ext>
    </p:extLst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909638" y="744538"/>
            <a:ext cx="4962525" cy="3722687"/>
          </a:xfr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11267" name="Notes Placeholder 2"/>
          <p:cNvSpPr>
            <a:spLocks noGrp="1"/>
          </p:cNvSpPr>
          <p:nvPr>
            <p:ph type="body" idx="3"/>
          </p:nvPr>
        </p:nvSpPr>
        <p:spPr bwMode="auto">
          <a:xfrm>
            <a:off x="677863" y="4714875"/>
            <a:ext cx="5426075" cy="4467225"/>
          </a:xfrm>
          <a:noFill/>
          <a:ln w="9525">
            <a:noFill/>
            <a:miter lim="800000"/>
          </a:ln>
        </p:spPr>
        <p:txBody>
          <a:bodyPr wrap="square" lIns="91440" tIns="45720" rIns="91440" bIns="4572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1268" name="Slide Number Placeholder 3"/>
          <p:cNvSpPr txBox="1">
            <a:spLocks noGrp="1"/>
          </p:cNvSpPr>
          <p:nvPr>
            <p:ph type="sldNum"/>
          </p:nvPr>
        </p:nvSpPr>
        <p:spPr>
          <a:xfrm>
            <a:off x="3841750" y="9428163"/>
            <a:ext cx="2938463" cy="496887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5807F4DC-AEE3-43BD-9334-9EB66B9A62DE}" type="slidenum">
              <a:rPr lang="en-US" altLang="en-US" sz="1200">
                <a:latin typeface="Calibri" pitchFamily="34" charset="0"/>
                <a:ea typeface="Arial" pitchFamily="34" charset="0"/>
              </a:rPr>
              <a:t>1</a:t>
            </a:fld>
            <a:endParaRPr lang="en-US" altLang="en-US" sz="1200">
              <a:latin typeface="Calibri" pitchFamily="34" charset="0"/>
              <a:ea typeface="Arial" pitchFamily="34" charset="0"/>
            </a:endParaRPr>
          </a:p>
        </p:txBody>
      </p:sp>
      <p:sp>
        <p:nvSpPr>
          <p:cNvPr id="11269" name="Date Placeholder 4"/>
          <p:cNvSpPr txBox="1">
            <a:spLocks noGrp="1"/>
          </p:cNvSpPr>
          <p:nvPr>
            <p:ph type="dt" idx="10"/>
          </p:nvPr>
        </p:nvSpPr>
        <p:spPr>
          <a:xfrm>
            <a:off x="3841750" y="0"/>
            <a:ext cx="2938463" cy="496888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2F280D18-F95E-4942-9861-04E78D25DB95}" type="datetime1">
              <a:rPr lang="en-US" altLang="en-US" sz="1200">
                <a:latin typeface="Calibri" pitchFamily="34" charset="0"/>
              </a:rPr>
              <a:t>05-Feb-23</a:t>
            </a:fld>
            <a:endParaRPr lang="en-US" alt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97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D384F9F-E50A-4509-BD56-AB0048EF92A3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709E8C-164D-4EBB-98C4-C95AB6952363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A434BF-4780-41DC-8B39-52BE1C85AF99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65FB648-3BF6-40B6-B567-0E00ABEA4ABA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645C63-F108-474F-A7B4-4B6D211A0E73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BDFA0A0-E530-4E44-9035-0C7EF07B5478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ChangeArrowheads="1"/>
          </p:cNvSpPr>
          <p:nvPr/>
        </p:nvSpPr>
        <p:spPr bwMode="auto">
          <a:xfrm>
            <a:off x="495300" y="3933825"/>
            <a:ext cx="8153400" cy="9350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5" name="Rectangle 7"/>
          <p:cNvSpPr/>
          <p:nvPr/>
        </p:nvSpPr>
        <p:spPr bwMode="gray">
          <a:xfrm>
            <a:off x="0" y="2636838"/>
            <a:ext cx="9144000" cy="71437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FFDE53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3076" name="Picture 8" descr="neomail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075" y="3429000"/>
            <a:ext cx="1685925" cy="1981200"/>
          </a:xfrm>
          <a:prstGeom prst="rect">
            <a:avLst/>
          </a:prstGeom>
          <a:noFill/>
          <a:ln>
            <a:noFill/>
            <a:miter lim="800000"/>
          </a:ln>
        </p:spPr>
      </p:pic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4625" y="981075"/>
            <a:ext cx="8718550" cy="1466850"/>
          </a:xfrm>
          <a:noFill/>
        </p:spPr>
        <p:txBody>
          <a:bodyPr lIns="91440" tIns="45720" rIns="91440" bIns="45720" anchor="b" anchorCtr="0"/>
          <a:lstStyle>
            <a:lvl1pPr>
              <a:defRPr sz="3600" b="1">
                <a:latin typeface="Times New Roman" pitchFamily="18" charset="0"/>
                <a:ea typeface="휴먼명조" pitchFamily="2" charset="-127"/>
                <a:cs typeface="Times New Roman" pitchFamily="18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2F0A092-C247-4685-8D80-9226A3D101E7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089AE6F-03C4-4C32-9740-22C01886126A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28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47688"/>
            <a:ext cx="4244975" cy="57610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kumimoji="1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3ECC660-FD05-4084-8D8B-B0065B9C1007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B986949-80F0-4501-8002-C795DA321FFA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06E432-5A85-4D0B-A875-46F87C02FF2E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05-Feb-23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0FD5BDD9-C058-4529-BEEF-8CACC1FEACF9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/>
          <p:nvPr/>
        </p:nvSpPr>
        <p:spPr>
          <a:xfrm>
            <a:off x="2857500" y="6400800"/>
            <a:ext cx="19050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r" eaLnBrk="1" hangingPunct="1"/>
            <a:fld id="{640087F3-16D2-40C6-BE7F-6F0236136663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4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4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4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4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4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4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4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prstGeom prst="rect">
            <a:avLst/>
          </a:prstGeo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>
            <a:noFill/>
            <a:miter lim="800000"/>
          </a:ln>
        </p:spPr>
        <p:txBody>
          <a:bodyPr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/>
            <a:r>
              <a:t>Title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44463" y="928688"/>
            <a:ext cx="8642350" cy="54721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Blip>
                <a:blip r:embed="rId13"/>
              </a:buBlip>
              <a:defRPr kumimoji="1" lang="en-US" altLang="en-US" sz="28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4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Blip>
                <a:blip r:embed="rId13"/>
              </a:buBlip>
              <a:defRPr kumimoji="1" lang="en-US" altLang="en-US" sz="20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 b="0" i="0" u="none" baseline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Blip>
                <a:blip r:embed="rId13"/>
              </a:buBlip>
              <a:defRPr kumimoji="1" lang="en-US" altLang="en-US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/>
            <a:r>
              <a:t>Master </a:t>
            </a:r>
          </a:p>
          <a:p>
            <a:pPr lvl="1"/>
            <a:r>
              <a:t>Master </a:t>
            </a:r>
          </a:p>
          <a:p>
            <a:pPr lvl="2"/>
            <a:r>
              <a:t>Master</a:t>
            </a:r>
          </a:p>
          <a:p>
            <a:pPr lvl="3"/>
            <a:r>
              <a:t>Master</a:t>
            </a:r>
          </a:p>
          <a:p>
            <a:pPr lvl="4"/>
            <a:r>
              <a:t>Master</a:t>
            </a:r>
          </a:p>
        </p:txBody>
      </p:sp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28575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en-US" altLang="en-US"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lvl="0" indent="0" algn="r" eaLnBrk="1" hangingPunct="1"/>
            <a:fld id="{B38F79B3-FCAD-41AF-9D2F-8B344F23FF90}" type="slidenum">
              <a:rPr lang="ko-KR" altLang="en-US" sz="1400">
                <a:latin typeface="Tahoma" pitchFamily="34" charset="0"/>
                <a:ea typeface="Arial" pitchFamily="34" charset="0"/>
              </a:rPr>
              <a:t>‹#›</a:t>
            </a:fld>
            <a:endParaRPr lang="en-US" altLang="ko-KR" sz="1400">
              <a:latin typeface="Tahoma" pitchFamily="34" charset="0"/>
              <a:ea typeface="Arial" pitchFamily="34" charset="0"/>
            </a:endParaRPr>
          </a:p>
        </p:txBody>
      </p:sp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6072188" y="6215063"/>
            <a:ext cx="3143250" cy="5715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lim" pitchFamily="34" charset="-127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Constantia" pitchFamily="18" charset="0"/>
                <a:ea typeface="Gulim" pitchFamily="34" charset="-127"/>
                <a:cs typeface="Times New Roman" pitchFamily="18" charset="0"/>
              </a:rPr>
              <a:t>Department of CSE, CUET</a:t>
            </a:r>
          </a:p>
        </p:txBody>
      </p:sp>
      <p:sp>
        <p:nvSpPr>
          <p:cNvPr id="1030" name="Rectangle 4"/>
          <p:cNvSpPr/>
          <p:nvPr/>
        </p:nvSpPr>
        <p:spPr bwMode="gray">
          <a:xfrm>
            <a:off x="0" y="6351588"/>
            <a:ext cx="9144000" cy="6985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rgbClr val="D0D0D0"/>
              </a:gs>
            </a:gsLst>
            <a:lin ang="0" scaled="1"/>
          </a:gradFill>
          <a:ln w="3175">
            <a:solidFill>
              <a:srgbClr val="ABABAB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sp>
        <p:nvSpPr>
          <p:cNvPr id="1031" name="Rectangle 8"/>
          <p:cNvSpPr/>
          <p:nvPr/>
        </p:nvSpPr>
        <p:spPr bwMode="gray">
          <a:xfrm>
            <a:off x="0" y="857250"/>
            <a:ext cx="9144000" cy="71438"/>
          </a:xfrm>
          <a:prstGeom prst="rect">
            <a:avLst/>
          </a:prstGeom>
          <a:gradFill rotWithShape="1">
            <a:gsLst>
              <a:gs pos="0">
                <a:srgbClr val="766000"/>
              </a:gs>
              <a:gs pos="100000">
                <a:srgbClr val="FFDE53"/>
              </a:gs>
            </a:gsLst>
            <a:lin ang="0" scaled="1"/>
          </a:gradFill>
          <a:ln w="3175">
            <a:solidFill>
              <a:srgbClr val="E8BC00"/>
            </a:solidFill>
            <a:miter lim="800000"/>
          </a:ln>
        </p:spPr>
        <p:txBody>
          <a:bodyPr wrap="none" anchor="ctr" anchorCtr="0"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endParaRPr kumimoji="1" lang="ko-KR" altLang="en-US" sz="2400">
              <a:latin typeface="Tahoma" pitchFamily="34" charset="0"/>
            </a:endParaRPr>
          </a:p>
        </p:txBody>
      </p:sp>
      <p:pic>
        <p:nvPicPr>
          <p:cNvPr id="1032" name="Picture 8" descr="Picture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8" y="6215063"/>
            <a:ext cx="500062" cy="614362"/>
          </a:xfrm>
          <a:prstGeom prst="rect">
            <a:avLst/>
          </a:prstGeom>
          <a:noFill/>
          <a:ln>
            <a:noFill/>
            <a:miter lim="8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/>
  <p:txStyles>
    <p:titleStyle>
      <a:lvl1pPr marL="0" indent="0" algn="ctr" defTabSz="914400" rtl="0" eaLnBrk="0" fontAlgn="ctr" latinLnBrk="1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1" sz="3200" b="0" i="0" u="none" baseline="0">
          <a:solidFill>
            <a:schemeClr val="bg2"/>
          </a:solidFill>
          <a:effectLst/>
          <a:latin typeface="Times New Roman" pitchFamily="18" charset="0"/>
          <a:ea typeface="Gulim" pitchFamily="34" charset="-127"/>
          <a:cs typeface="Times New Roman" pitchFamily="18" charset="0"/>
        </a:defRPr>
      </a:lvl1pPr>
    </p:titleStyle>
    <p:bodyStyle>
      <a:lvl1pPr marL="342900" indent="-3429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3"/>
        </a:buBlip>
        <a:defRPr kumimoji="1" sz="28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Blip>
          <a:blip r:embed="rId13"/>
        </a:buBlip>
        <a:defRPr kumimoji="1" sz="24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Blip>
          <a:blip r:embed="rId13"/>
        </a:buBlip>
        <a:defRPr kumimoji="1" sz="20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0" fontAlgn="base" latinLnBrk="1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 b="0" i="0" u="none" baseline="0">
          <a:solidFill>
            <a:schemeClr val="tx1"/>
          </a:solidFill>
          <a:effectLst/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Blip>
          <a:blip r:embed="rId13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System Analysis and Design  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on</a:t>
            </a:r>
            <a:b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</a:b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Dutch Bangla Bank Ltd. (</a:t>
            </a:r>
            <a:r>
              <a:rPr kumimoji="1" lang="en-US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Noapara</a:t>
            </a:r>
            <a:r>
              <a:rPr kumimoji="1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휴먼명조" pitchFamily="2" charset="-127"/>
                <a:cs typeface="Times New Roman" pitchFamily="18" charset="0"/>
              </a:rPr>
              <a:t> Branch)</a:t>
            </a:r>
            <a:endParaRPr kumimoji="1" lang="en-US" sz="360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itchFamily="18" charset="0"/>
              <a:ea typeface="휴먼명조" pitchFamily="2" charset="-127"/>
              <a:cs typeface="Times New Roman" pitchFamily="18" charset="0"/>
            </a:endParaRPr>
          </a:p>
        </p:txBody>
      </p:sp>
      <p:sp>
        <p:nvSpPr>
          <p:cNvPr id="4099" name="Slide Number Placeholder 4"/>
          <p:cNvSpPr txBox="1">
            <a:spLocks noGrp="1"/>
          </p:cNvSpPr>
          <p:nvPr>
            <p:ph type="sldNum" idx="4294967295"/>
          </p:nvPr>
        </p:nvSpPr>
        <p:spPr>
          <a:xfrm>
            <a:off x="4427984" y="6381328"/>
            <a:ext cx="366712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algn="ctr" eaLnBrk="1" hangingPunct="1"/>
            <a:r>
              <a:rPr lang="en-US" altLang="en-US" dirty="0">
                <a:latin typeface="Times New Roman" pitchFamily="18" charset="0"/>
                <a:ea typeface="Arial" pitchFamily="34" charset="0"/>
                <a:cs typeface="Times New Roman" pitchFamily="18" charset="0"/>
              </a:rPr>
              <a:t>1</a:t>
            </a:r>
          </a:p>
        </p:txBody>
      </p:sp>
      <p:sp>
        <p:nvSpPr>
          <p:cNvPr id="4100" name="TextBox 2"/>
          <p:cNvSpPr txBox="1"/>
          <p:nvPr/>
        </p:nvSpPr>
        <p:spPr>
          <a:xfrm>
            <a:off x="539552" y="3311168"/>
            <a:ext cx="2667000" cy="25853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Supervised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Dr. Kaushik Deb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  <a:p>
            <a:pPr marL="0" lvl="0" indent="0" eaLnBrk="1" hangingPunct="1"/>
            <a:endParaRPr lang="en-US" altLang="en-US" dirty="0">
              <a:latin typeface="Times New Roman" pitchFamily="18" charset="0"/>
              <a:ea typeface="Times New Roman" pitchFamily="18" charset="0"/>
            </a:endParaRPr>
          </a:p>
          <a:p>
            <a:pPr marL="0" lvl="0" indent="0" eaLnBrk="1" hangingPunct="1"/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Sabiha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Anan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Assistant Professor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Dept. of CSE, CUET</a:t>
            </a:r>
          </a:p>
        </p:txBody>
      </p:sp>
      <p:sp>
        <p:nvSpPr>
          <p:cNvPr id="4101" name="TextBox 3"/>
          <p:cNvSpPr txBox="1"/>
          <p:nvPr/>
        </p:nvSpPr>
        <p:spPr>
          <a:xfrm>
            <a:off x="5686830" y="3311168"/>
            <a:ext cx="3352800" cy="272382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en-US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Gulim" pitchFamily="34" charset="-127"/>
              </a:defRPr>
            </a:lvl5pPr>
          </a:lstStyle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Submitted By:</a:t>
            </a:r>
          </a:p>
          <a:p>
            <a:pPr marL="0" lvl="0" indent="0" eaLnBrk="1" hangingPunct="1"/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  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Moutushi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Afrin – 1804073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Tabassum Ferdous – 1804082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Ohcitya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Bhattacharjee – 1804086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Sadia Islam Nova – 1804091</a:t>
            </a:r>
          </a:p>
          <a:p>
            <a:pPr marL="0" lvl="0" indent="0" eaLnBrk="1" hangingPunct="1">
              <a:lnSpc>
                <a:spcPct val="150000"/>
              </a:lnSpc>
            </a:pPr>
            <a:r>
              <a:rPr lang="en-US" altLang="en-US" dirty="0" err="1">
                <a:latin typeface="Times New Roman" pitchFamily="18" charset="0"/>
                <a:ea typeface="Times New Roman" pitchFamily="18" charset="0"/>
              </a:rPr>
              <a:t>Fahmida</a:t>
            </a:r>
            <a:r>
              <a:rPr lang="en-US" altLang="en-US" dirty="0">
                <a:latin typeface="Times New Roman" pitchFamily="18" charset="0"/>
                <a:ea typeface="Times New Roman" pitchFamily="18" charset="0"/>
              </a:rPr>
              <a:t> Ahmed - 1804095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DCDA87-94E5-6196-AFD4-7561DF44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A: </a:t>
            </a:r>
            <a:r>
              <a:rPr lang="en-US" b="1" dirty="0" smtClean="0"/>
              <a:t>Economic </a:t>
            </a:r>
            <a:r>
              <a:rPr lang="en-US" b="1" dirty="0"/>
              <a:t>Feasibility(Contd.)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6269B6-6350-417C-8D0B-DBFE78FA3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196752"/>
            <a:ext cx="8642350" cy="5204048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ii) Cost per year:</a:t>
            </a:r>
          </a:p>
          <a:p>
            <a:pPr marL="0" indent="0">
              <a:buNone/>
            </a:pPr>
            <a:r>
              <a:rPr lang="en-US" dirty="0"/>
              <a:t> Salary			= 1,50,000 TK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Refreshment</a:t>
            </a:r>
            <a:r>
              <a:rPr lang="en-US" dirty="0"/>
              <a:t>		= </a:t>
            </a:r>
            <a:r>
              <a:rPr lang="en-US" dirty="0" smtClean="0"/>
              <a:t>   30,000 </a:t>
            </a:r>
            <a:r>
              <a:rPr lang="en-US" dirty="0"/>
              <a:t>TK</a:t>
            </a:r>
          </a:p>
          <a:p>
            <a:pPr marL="0" indent="0">
              <a:buNone/>
            </a:pPr>
            <a:r>
              <a:rPr lang="en-US" dirty="0"/>
              <a:t> ------------------------------------------------------- </a:t>
            </a:r>
          </a:p>
          <a:p>
            <a:pPr marL="0" indent="0">
              <a:buNone/>
            </a:pPr>
            <a:r>
              <a:rPr lang="en-US" dirty="0"/>
              <a:t> Total			          = 1,80,000 TK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73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C8F28C-09E7-40CD-8A05-34517CAB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A: </a:t>
            </a:r>
            <a:r>
              <a:rPr lang="en-US" b="1" dirty="0" smtClean="0"/>
              <a:t>Economic </a:t>
            </a:r>
            <a:r>
              <a:rPr lang="en-US" b="1" dirty="0"/>
              <a:t>Feasibility(Contd.)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1ED929-7FAC-F0F6-EC74-353D46D00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196752"/>
            <a:ext cx="8642350" cy="525658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iii) Payback period:</a:t>
            </a:r>
          </a:p>
          <a:p>
            <a:pPr marL="0" indent="0">
              <a:buNone/>
            </a:pPr>
            <a:r>
              <a:rPr lang="en-US" dirty="0"/>
              <a:t> Total savings = 4,00,000 TK (per year)</a:t>
            </a:r>
          </a:p>
          <a:p>
            <a:pPr marL="0" indent="0">
              <a:buNone/>
            </a:pPr>
            <a:r>
              <a:rPr lang="en-US" dirty="0"/>
              <a:t> Recurring cost = 1,80,000 (per year)</a:t>
            </a:r>
          </a:p>
          <a:p>
            <a:pPr marL="0" indent="0">
              <a:buNone/>
            </a:pPr>
            <a:r>
              <a:rPr lang="en-US" dirty="0"/>
              <a:t> Net benefit = Total savings - Recurring cost </a:t>
            </a:r>
          </a:p>
          <a:p>
            <a:pPr marL="0" indent="0">
              <a:buNone/>
            </a:pPr>
            <a:r>
              <a:rPr lang="en-US" dirty="0"/>
              <a:t>                    = 4,00,000 - 1,80,000 </a:t>
            </a:r>
          </a:p>
          <a:p>
            <a:pPr marL="0" indent="0">
              <a:buNone/>
            </a:pPr>
            <a:r>
              <a:rPr lang="en-US" dirty="0"/>
              <a:t>                    = 2,20,000 TK (Per year)</a:t>
            </a:r>
          </a:p>
          <a:p>
            <a:pPr marL="0" indent="0">
              <a:buNone/>
            </a:pPr>
            <a:r>
              <a:rPr lang="en-US" dirty="0"/>
              <a:t> Payback period = Investment / Net benefit</a:t>
            </a:r>
          </a:p>
          <a:p>
            <a:pPr marL="0" indent="0">
              <a:buNone/>
            </a:pPr>
            <a:r>
              <a:rPr lang="en-US" dirty="0"/>
              <a:t>                           = 8,50,000 / 2,,20,000</a:t>
            </a:r>
          </a:p>
          <a:p>
            <a:pPr marL="0" indent="0">
              <a:buNone/>
            </a:pPr>
            <a:r>
              <a:rPr lang="en-US" dirty="0"/>
              <a:t>                           = 3.86 years ~ 3  years 10 months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647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BB879F-8A7D-4332-AB9D-9343F52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B: 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45C1AE-45B3-F463-5610-7E36B68F5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496944" cy="388843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This solution is technically feasible because of</a:t>
            </a:r>
            <a:r>
              <a:rPr lang="en-US" dirty="0" smtClean="0"/>
              <a:t>,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Security </a:t>
            </a:r>
            <a:r>
              <a:rPr lang="en-US" dirty="0"/>
              <a:t>Metal Detector Door available in Bangladesh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Fingerprint </a:t>
            </a:r>
            <a:r>
              <a:rPr lang="en-US" dirty="0"/>
              <a:t>scanner and Face reader </a:t>
            </a:r>
            <a:r>
              <a:rPr lang="en-US" dirty="0" smtClean="0"/>
              <a:t>available.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Availability of Cash </a:t>
            </a:r>
            <a:r>
              <a:rPr lang="en-US" dirty="0"/>
              <a:t>counting </a:t>
            </a:r>
            <a:r>
              <a:rPr lang="en-US" dirty="0" smtClean="0"/>
              <a:t>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993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B7CD14-83C9-C603-9DEF-3825319F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B: 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FB325E-D93B-1717-0025-C5797A39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052736"/>
            <a:ext cx="9016821" cy="5040560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This solution is operationally feasible because of</a:t>
            </a:r>
            <a:r>
              <a:rPr lang="en-US" dirty="0" smtClean="0"/>
              <a:t>,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Customers </a:t>
            </a:r>
            <a:r>
              <a:rPr lang="en-US" dirty="0"/>
              <a:t>can access information in a more secure </a:t>
            </a:r>
            <a:r>
              <a:rPr lang="en-US" dirty="0" smtClean="0"/>
              <a:t>way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 smtClean="0"/>
              <a:t>Provide </a:t>
            </a:r>
            <a:r>
              <a:rPr lang="en-US" dirty="0"/>
              <a:t>hassle free experience to customers and </a:t>
            </a:r>
            <a:r>
              <a:rPr lang="en-US" dirty="0" smtClean="0"/>
              <a:t>employees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6179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3D50DB-86A5-AA9E-7781-4F0A7F5C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B: </a:t>
            </a:r>
            <a:r>
              <a:rPr lang="en-US" b="1" dirty="0" smtClean="0"/>
              <a:t>Economic </a:t>
            </a:r>
            <a:r>
              <a:rPr lang="en-US" b="1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67FA2D-F47D-965F-7F26-61DD673B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628800"/>
            <a:ext cx="8642350" cy="47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solution is economically feasible because of,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) Investment:</a:t>
            </a:r>
          </a:p>
          <a:p>
            <a:pPr marL="0" indent="0">
              <a:buNone/>
            </a:pPr>
            <a:r>
              <a:rPr lang="en-US" dirty="0"/>
              <a:t> Hardware Cost		   = 11, 80,000 TK</a:t>
            </a:r>
          </a:p>
          <a:p>
            <a:pPr marL="0" indent="0">
              <a:buNone/>
            </a:pPr>
            <a:r>
              <a:rPr lang="en-US" dirty="0" smtClean="0"/>
              <a:t> Software </a:t>
            </a:r>
            <a:r>
              <a:rPr lang="en-US" dirty="0"/>
              <a:t>Cost	</a:t>
            </a:r>
            <a:r>
              <a:rPr lang="en-US" dirty="0" smtClean="0"/>
              <a:t> </a:t>
            </a:r>
            <a:r>
              <a:rPr lang="en-US" dirty="0"/>
              <a:t>	 </a:t>
            </a:r>
            <a:r>
              <a:rPr lang="en-US" dirty="0" smtClean="0"/>
              <a:t>  = </a:t>
            </a:r>
            <a:r>
              <a:rPr lang="en-US" dirty="0"/>
              <a:t>5, 00,000 TK</a:t>
            </a:r>
          </a:p>
          <a:p>
            <a:pPr marL="0" indent="0">
              <a:buNone/>
            </a:pPr>
            <a:r>
              <a:rPr lang="en-US" dirty="0" smtClean="0"/>
              <a:t> Training </a:t>
            </a:r>
            <a:r>
              <a:rPr lang="en-US" dirty="0"/>
              <a:t>Cost		   = 4, 50,000 TK</a:t>
            </a:r>
          </a:p>
          <a:p>
            <a:pPr marL="0" indent="0">
              <a:buNone/>
            </a:pPr>
            <a:r>
              <a:rPr lang="en-US" dirty="0" smtClean="0"/>
              <a:t> Transportation</a:t>
            </a:r>
            <a:r>
              <a:rPr lang="en-US" dirty="0"/>
              <a:t>, Food     </a:t>
            </a:r>
            <a:r>
              <a:rPr lang="en-US" dirty="0" smtClean="0"/>
              <a:t>     </a:t>
            </a:r>
            <a:r>
              <a:rPr lang="en-US" dirty="0"/>
              <a:t>=  1,00,000 TK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</a:t>
            </a:r>
          </a:p>
          <a:p>
            <a:pPr marL="0" indent="0">
              <a:buNone/>
            </a:pPr>
            <a:r>
              <a:rPr lang="en-US" dirty="0" smtClean="0"/>
              <a:t>  Total </a:t>
            </a:r>
            <a:r>
              <a:rPr lang="en-US" dirty="0"/>
              <a:t>Investment 	 	   = 22, 30,000 TK</a:t>
            </a:r>
          </a:p>
        </p:txBody>
      </p:sp>
    </p:spTree>
    <p:extLst>
      <p:ext uri="{BB962C8B-B14F-4D97-AF65-F5344CB8AC3E}">
        <p14:creationId xmlns:p14="http://schemas.microsoft.com/office/powerpoint/2010/main" val="13707298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8CC769-09C5-799D-8D8C-40F201E3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B: </a:t>
            </a:r>
            <a:r>
              <a:rPr lang="en-US" b="1" dirty="0" smtClean="0"/>
              <a:t>Economic </a:t>
            </a:r>
            <a:r>
              <a:rPr lang="en-US" b="1" dirty="0"/>
              <a:t>Feasibility(Contd.)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7575B0-F82C-A458-3909-224A1820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124744"/>
            <a:ext cx="8642350" cy="527605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ii) Cost per year:</a:t>
            </a:r>
          </a:p>
          <a:p>
            <a:pPr marL="0" indent="0">
              <a:buNone/>
            </a:pPr>
            <a:r>
              <a:rPr lang="en-US" dirty="0"/>
              <a:t> Software Maintenance Cost </a:t>
            </a:r>
            <a:r>
              <a:rPr lang="en-US" dirty="0" smtClean="0"/>
              <a:t> 	     =   1</a:t>
            </a:r>
            <a:r>
              <a:rPr lang="en-US" dirty="0"/>
              <a:t>, 50,000 TK</a:t>
            </a:r>
          </a:p>
          <a:p>
            <a:pPr marL="0" indent="0">
              <a:buNone/>
            </a:pPr>
            <a:r>
              <a:rPr lang="en-US" dirty="0"/>
              <a:t> Salary of Developer, programmer </a:t>
            </a:r>
            <a:r>
              <a:rPr lang="en-US" dirty="0" smtClean="0"/>
              <a:t> = </a:t>
            </a:r>
            <a:r>
              <a:rPr lang="en-US" dirty="0"/>
              <a:t>11, 40,000 </a:t>
            </a:r>
            <a:r>
              <a:rPr lang="en-US" dirty="0" smtClean="0"/>
              <a:t>TK</a:t>
            </a:r>
          </a:p>
          <a:p>
            <a:pPr marL="0" indent="0">
              <a:buNone/>
            </a:pPr>
            <a:r>
              <a:rPr lang="en-US" dirty="0" smtClean="0"/>
              <a:t> ----------------------------------------------------------------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Total Cost                             </a:t>
            </a:r>
            <a:r>
              <a:rPr lang="en-US" dirty="0" smtClean="0"/>
              <a:t>           = </a:t>
            </a:r>
            <a:r>
              <a:rPr lang="en-US" dirty="0"/>
              <a:t>12, 90,000 TK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737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57A009-CC21-2DBB-2EBA-E58E2AD1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B: </a:t>
            </a:r>
            <a:r>
              <a:rPr lang="en-US" b="1" dirty="0" smtClean="0"/>
              <a:t>Economic </a:t>
            </a:r>
            <a:r>
              <a:rPr lang="en-US" b="1" dirty="0"/>
              <a:t>Feasibility(Contd.)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25AAB2-3359-78EC-AE02-22994FE6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642350" cy="527605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iii) Payback period:</a:t>
            </a:r>
          </a:p>
          <a:p>
            <a:pPr marL="0" indent="0">
              <a:buNone/>
            </a:pPr>
            <a:r>
              <a:rPr lang="en-US" dirty="0"/>
              <a:t> Investment = 22, 30,000 TK</a:t>
            </a:r>
          </a:p>
          <a:p>
            <a:pPr marL="0" indent="0">
              <a:buNone/>
            </a:pPr>
            <a:r>
              <a:rPr lang="en-US" dirty="0"/>
              <a:t> Total Cost = 12, 90,000 TK</a:t>
            </a:r>
          </a:p>
          <a:p>
            <a:pPr marL="0" indent="0">
              <a:buNone/>
            </a:pPr>
            <a:r>
              <a:rPr lang="en-US" dirty="0"/>
              <a:t> Total expected income = 20, 00,000 TK (per year)</a:t>
            </a:r>
          </a:p>
          <a:p>
            <a:pPr marL="0" indent="0">
              <a:buNone/>
            </a:pPr>
            <a:r>
              <a:rPr lang="en-US" dirty="0"/>
              <a:t> Net benefit = Total income - Total Cost </a:t>
            </a:r>
          </a:p>
          <a:p>
            <a:pPr marL="0" indent="0">
              <a:buNone/>
            </a:pPr>
            <a:r>
              <a:rPr lang="en-US" dirty="0"/>
              <a:t>                   = 20, 00,000 – 12, 90,000 </a:t>
            </a:r>
          </a:p>
          <a:p>
            <a:pPr marL="0" indent="0">
              <a:buNone/>
            </a:pPr>
            <a:r>
              <a:rPr lang="en-US" dirty="0"/>
              <a:t>                   = 7, 10,000 TK</a:t>
            </a:r>
          </a:p>
          <a:p>
            <a:pPr marL="0" indent="0">
              <a:buNone/>
            </a:pPr>
            <a:r>
              <a:rPr lang="en-US" dirty="0"/>
              <a:t> Payback period = Investment / Net benefit</a:t>
            </a:r>
          </a:p>
          <a:p>
            <a:pPr marL="0" indent="0">
              <a:buNone/>
            </a:pPr>
            <a:r>
              <a:rPr lang="en-US" dirty="0"/>
              <a:t>                          = 22, 30,000 / 7, 10,000 </a:t>
            </a:r>
          </a:p>
          <a:p>
            <a:pPr marL="0" indent="0">
              <a:buNone/>
            </a:pPr>
            <a:r>
              <a:rPr lang="en-US" dirty="0"/>
              <a:t>                          = 3.14 years ~ 3 years 2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86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E8AC8-C9B2-E513-10B0-873A0D31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371"/>
            <a:ext cx="9144000" cy="836613"/>
          </a:xfrm>
        </p:spPr>
        <p:txBody>
          <a:bodyPr/>
          <a:lstStyle/>
          <a:p>
            <a:r>
              <a:rPr lang="en-US" b="1" dirty="0" smtClean="0"/>
              <a:t>Finding </a:t>
            </a:r>
            <a:r>
              <a:rPr lang="en-US" b="1" dirty="0"/>
              <a:t>Optimal Solution: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252396F-71E3-11C2-E1AB-053D85656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018397"/>
              </p:ext>
            </p:extLst>
          </p:nvPr>
        </p:nvGraphicFramePr>
        <p:xfrm>
          <a:off x="251520" y="1556792"/>
          <a:ext cx="8208913" cy="2016224"/>
        </p:xfrm>
        <a:graphic>
          <a:graphicData uri="http://schemas.openxmlformats.org/drawingml/2006/table">
            <a:tbl>
              <a:tblPr/>
              <a:tblGrid>
                <a:gridCol w="2109984">
                  <a:extLst>
                    <a:ext uri="{9D8B030D-6E8A-4147-A177-3AD203B41FA5}">
                      <a16:colId xmlns="" xmlns:a16="http://schemas.microsoft.com/office/drawing/2014/main" val="1435734809"/>
                    </a:ext>
                  </a:extLst>
                </a:gridCol>
                <a:gridCol w="1986772">
                  <a:extLst>
                    <a:ext uri="{9D8B030D-6E8A-4147-A177-3AD203B41FA5}">
                      <a16:colId xmlns="" xmlns:a16="http://schemas.microsoft.com/office/drawing/2014/main" val="4243832779"/>
                    </a:ext>
                  </a:extLst>
                </a:gridCol>
                <a:gridCol w="2125385">
                  <a:extLst>
                    <a:ext uri="{9D8B030D-6E8A-4147-A177-3AD203B41FA5}">
                      <a16:colId xmlns="" xmlns:a16="http://schemas.microsoft.com/office/drawing/2014/main" val="3166096468"/>
                    </a:ext>
                  </a:extLst>
                </a:gridCol>
                <a:gridCol w="1986772">
                  <a:extLst>
                    <a:ext uri="{9D8B030D-6E8A-4147-A177-3AD203B41FA5}">
                      <a16:colId xmlns="" xmlns:a16="http://schemas.microsoft.com/office/drawing/2014/main" val="1287277944"/>
                    </a:ext>
                  </a:extLst>
                </a:gridCol>
              </a:tblGrid>
              <a:tr h="89303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Proposals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Technical Feasibility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Operational 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Feasibility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Economic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Feasibility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3824984"/>
                  </a:ext>
                </a:extLst>
              </a:tr>
              <a:tr h="5615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A</a:t>
                      </a:r>
                      <a:endParaRPr lang="en-US" sz="20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2102303"/>
                  </a:ext>
                </a:extLst>
              </a:tr>
              <a:tr h="5615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B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itchFamily="18" charset="0"/>
                        </a:rPr>
                        <a:t>Feasible</a:t>
                      </a:r>
                      <a:endParaRPr lang="en-US" sz="2000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87311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1F804C-1EF4-8E5A-FEEE-8F794D426AEF}"/>
              </a:ext>
            </a:extLst>
          </p:cNvPr>
          <p:cNvSpPr txBox="1"/>
          <p:nvPr/>
        </p:nvSpPr>
        <p:spPr>
          <a:xfrm>
            <a:off x="251520" y="3933056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longer payback period than solution B which indicates  Solution B is more optimal. So, Solution B is accepted.</a:t>
            </a:r>
          </a:p>
        </p:txBody>
      </p:sp>
    </p:spTree>
    <p:extLst>
      <p:ext uri="{BB962C8B-B14F-4D97-AF65-F5344CB8AC3E}">
        <p14:creationId xmlns:p14="http://schemas.microsoft.com/office/powerpoint/2010/main" val="121512569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658AE5-A923-AF60-9A71-8FAA94FD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D6E65F-7FD7-D4EB-9EDA-5D124AFBE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" y="1340768"/>
            <a:ext cx="8999538" cy="4483968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We proposed some alternative solutions based on </a:t>
            </a:r>
            <a:r>
              <a:rPr lang="en-US" dirty="0" smtClean="0"/>
              <a:t>gathered </a:t>
            </a:r>
            <a:r>
              <a:rPr lang="en-US" dirty="0"/>
              <a:t>information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payback period of  solution B is less and also satisfies three feasibilities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879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  <a:gradFill rotWithShape="0">
            <a:gsLst>
              <a:gs pos="0">
                <a:srgbClr val="D0D0D0"/>
              </a:gs>
              <a:gs pos="100000">
                <a:schemeClr val="bg1">
                  <a:alpha val="0"/>
                </a:schemeClr>
              </a:gs>
            </a:gsLst>
          </a:gradFill>
          <a:ln>
            <a:miter lim="800000"/>
          </a:ln>
        </p:spPr>
        <p:txBody>
          <a:bodyPr wrap="square" lIns="18000" tIns="10800" rIns="18000" bIns="10800" anchor="ctr" anchorCtr="1">
            <a:noAutofit/>
          </a:bodyPr>
          <a:lstStyle>
            <a:lvl1pPr marL="0" indent="0" algn="ctr" defTabSz="914400" rtl="0" eaLnBrk="0" fontAlgn="ctr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1" lang="en-US" altLang="en-US" sz="3200" b="0" i="0" u="none" baseline="0">
                <a:solidFill>
                  <a:schemeClr val="bg2"/>
                </a:solidFill>
                <a:latin typeface="Times New Roman" pitchFamily="18" charset="0"/>
                <a:ea typeface="Gulim" pitchFamily="34" charset="-127"/>
                <a:cs typeface="Times New Roman" pitchFamily="18" charset="0"/>
              </a:defRPr>
            </a:lvl1pPr>
          </a:lstStyle>
          <a:p>
            <a:pPr lvl="0" eaLnBrk="1" hangingPunct="1"/>
            <a:r>
              <a:rPr lang="en-US" alt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98DA6ED-4E7E-DDBE-4B3A-A295B0F9AA90}"/>
              </a:ext>
            </a:extLst>
          </p:cNvPr>
          <p:cNvSpPr txBox="1"/>
          <p:nvPr/>
        </p:nvSpPr>
        <p:spPr>
          <a:xfrm>
            <a:off x="1475656" y="1905506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  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63878" cy="836712"/>
          </a:xfrm>
        </p:spPr>
        <p:txBody>
          <a:bodyPr/>
          <a:lstStyle/>
          <a:p>
            <a:r>
              <a:rPr lang="en-US" altLang="en-US" b="1" dirty="0"/>
              <a:t>List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412776"/>
            <a:ext cx="8679309" cy="48245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Technical Feasibility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Economical Feasibility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Operational Feasibility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Conclusion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649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62" y="1628800"/>
            <a:ext cx="8999537" cy="477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To </a:t>
            </a:r>
            <a:r>
              <a:rPr lang="en-US" altLang="en-US" dirty="0"/>
              <a:t>understand the purpose of feasibility </a:t>
            </a:r>
            <a:r>
              <a:rPr lang="en-US" altLang="en-US" dirty="0" smtClean="0"/>
              <a:t>study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To analyze whether it is possible to meet the organizational </a:t>
            </a:r>
            <a:r>
              <a:rPr lang="en-US" altLang="en-US" dirty="0" smtClean="0"/>
              <a:t>requirements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To provide possible alternative solutions</a:t>
            </a:r>
          </a:p>
          <a:p>
            <a:pPr marL="0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8756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36A82-68C9-AB31-6364-90B64133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/>
          <a:lstStyle/>
          <a:p>
            <a:r>
              <a:rPr lang="en-US" b="1" dirty="0"/>
              <a:t>Shortcomings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77FE12E3-E4B9-9491-E705-23CE08C8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820025" cy="42484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Lack of security guards in the </a:t>
            </a:r>
            <a:r>
              <a:rPr lang="en-US" dirty="0" smtClean="0"/>
              <a:t>entrance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Door frame metal </a:t>
            </a:r>
            <a:r>
              <a:rPr lang="en-US" dirty="0" smtClean="0"/>
              <a:t>detector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Cash counting </a:t>
            </a:r>
            <a:r>
              <a:rPr lang="en-US" dirty="0" smtClean="0"/>
              <a:t>machine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Account verification of clients is done </a:t>
            </a:r>
            <a:r>
              <a:rPr lang="en-US" dirty="0" smtClean="0"/>
              <a:t>manually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104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13D129-7741-B2E6-3F46-523E502E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FECAA4-8A87-92FE-A1F0-409A5548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928688"/>
            <a:ext cx="8820026" cy="547211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Manual Banking System with </a:t>
            </a:r>
            <a:r>
              <a:rPr lang="en-US" b="1" dirty="0" smtClean="0"/>
              <a:t>improved security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Recruiting </a:t>
            </a:r>
            <a:r>
              <a:rPr lang="en-US" dirty="0"/>
              <a:t>new employees to ensure a more secure banking system.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4495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6936A-3C01-7CCB-049D-C8B6A4CD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/>
          <a:lstStyle/>
          <a:p>
            <a:r>
              <a:rPr lang="en-US" b="1" dirty="0"/>
              <a:t>Solution </a:t>
            </a:r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F563A937-8736-96E8-33E5-B09C21C6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8892480" cy="52760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smtClean="0"/>
              <a:t>An improved</a:t>
            </a:r>
            <a:r>
              <a:rPr lang="en-US" b="1" dirty="0"/>
              <a:t>, completely automated, </a:t>
            </a:r>
            <a:r>
              <a:rPr lang="en-US" b="1" dirty="0" smtClean="0"/>
              <a:t>AI </a:t>
            </a:r>
            <a:r>
              <a:rPr lang="en-US" b="1" dirty="0"/>
              <a:t>Based </a:t>
            </a:r>
            <a:r>
              <a:rPr lang="en-US" b="1" dirty="0" smtClean="0"/>
              <a:t>System:</a:t>
            </a:r>
            <a:endParaRPr lang="en-US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AI </a:t>
            </a:r>
            <a:r>
              <a:rPr lang="en-US" dirty="0"/>
              <a:t>based security </a:t>
            </a:r>
            <a:r>
              <a:rPr lang="en-US" dirty="0" smtClean="0"/>
              <a:t>system  to </a:t>
            </a:r>
            <a:r>
              <a:rPr lang="en-US" dirty="0"/>
              <a:t>identify malicious </a:t>
            </a:r>
            <a:r>
              <a:rPr lang="en-US" dirty="0" smtClean="0"/>
              <a:t>behaviors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1014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CDA7F8-3C75-828D-8C2E-95F847D4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A: 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B8A57C-3B46-22DF-A50F-E02BFBE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268760"/>
            <a:ext cx="8642350" cy="51320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solution is technically feasible because of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need for hardware and software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No </a:t>
            </a:r>
            <a:r>
              <a:rPr lang="en-US" dirty="0"/>
              <a:t>extra technology needed for manual verification.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322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2C5A0F-FFA2-D3F6-206A-DEB2EF55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43"/>
            <a:ext cx="9144000" cy="836613"/>
          </a:xfrm>
        </p:spPr>
        <p:txBody>
          <a:bodyPr/>
          <a:lstStyle/>
          <a:p>
            <a:r>
              <a:rPr lang="en-US" b="1" dirty="0"/>
              <a:t>Solution A: 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873697-9715-A97A-3171-60EC45FAC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484784"/>
            <a:ext cx="8642350" cy="491601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solution is operationally feasible because of</a:t>
            </a:r>
            <a:r>
              <a:rPr lang="en-US" dirty="0" smtClean="0"/>
              <a:t>,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Provide reliable service to the </a:t>
            </a:r>
            <a:r>
              <a:rPr lang="en-US" dirty="0" smtClean="0"/>
              <a:t>customers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Efficient </a:t>
            </a:r>
            <a:r>
              <a:rPr lang="en-US" dirty="0"/>
              <a:t>human support to satisfy different queries of </a:t>
            </a:r>
            <a:r>
              <a:rPr lang="en-US" dirty="0" smtClean="0"/>
              <a:t>    the customers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It </a:t>
            </a:r>
            <a:r>
              <a:rPr lang="en-US" dirty="0"/>
              <a:t>is beneficial to rural people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135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03C681-CAF3-9B67-AB9C-5265FBAC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 A: </a:t>
            </a:r>
            <a:r>
              <a:rPr lang="en-US" b="1" dirty="0" smtClean="0"/>
              <a:t>Economic </a:t>
            </a:r>
            <a:r>
              <a:rPr lang="en-US" b="1" dirty="0"/>
              <a:t>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A5C4EC1-B3C7-7E95-A946-12110C668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3" y="1772816"/>
            <a:ext cx="8642350" cy="46279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solution is economically feasible because of,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) Investment :</a:t>
            </a:r>
          </a:p>
          <a:p>
            <a:pPr marL="0" indent="0">
              <a:buNone/>
            </a:pPr>
            <a:r>
              <a:rPr lang="en-US" dirty="0"/>
              <a:t> Cost of workshop	</a:t>
            </a:r>
            <a:r>
              <a:rPr lang="en-US" dirty="0" smtClean="0"/>
              <a:t>          = </a:t>
            </a:r>
            <a:r>
              <a:rPr lang="en-US" dirty="0"/>
              <a:t>2,00,000 TK</a:t>
            </a:r>
          </a:p>
          <a:p>
            <a:pPr marL="0" indent="0">
              <a:buNone/>
            </a:pPr>
            <a:r>
              <a:rPr lang="en-US" dirty="0" smtClean="0"/>
              <a:t> Accommodation </a:t>
            </a:r>
            <a:r>
              <a:rPr lang="en-US" dirty="0"/>
              <a:t>cost	= 5,00,000 TK</a:t>
            </a:r>
          </a:p>
          <a:p>
            <a:pPr marL="0" indent="0">
              <a:buNone/>
            </a:pPr>
            <a:r>
              <a:rPr lang="en-US" dirty="0" smtClean="0"/>
              <a:t> Food, Transportation</a:t>
            </a: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1,10,000 TK</a:t>
            </a:r>
          </a:p>
          <a:p>
            <a:pPr marL="0" indent="0">
              <a:buNone/>
            </a:pPr>
            <a:r>
              <a:rPr lang="en-US" dirty="0" smtClean="0"/>
              <a:t> Others </a:t>
            </a:r>
            <a:r>
              <a:rPr lang="en-US" dirty="0"/>
              <a:t>			</a:t>
            </a:r>
            <a:r>
              <a:rPr lang="en-US" dirty="0" smtClean="0"/>
              <a:t>=    </a:t>
            </a:r>
            <a:r>
              <a:rPr lang="en-US" dirty="0"/>
              <a:t>40,000 TK</a:t>
            </a:r>
          </a:p>
          <a:p>
            <a:pPr marL="0" indent="0">
              <a:buNone/>
            </a:pPr>
            <a:r>
              <a:rPr lang="en-US" dirty="0" smtClean="0"/>
              <a:t>-------------------------------------------------------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Total</a:t>
            </a:r>
            <a:r>
              <a:rPr lang="en-US" dirty="0"/>
              <a:t>			</a:t>
            </a:r>
            <a:r>
              <a:rPr lang="en-US" dirty="0" smtClean="0"/>
              <a:t>	= </a:t>
            </a:r>
            <a:r>
              <a:rPr lang="en-US" dirty="0"/>
              <a:t>8,50,000 TK</a:t>
            </a:r>
          </a:p>
        </p:txBody>
      </p:sp>
    </p:spTree>
    <p:extLst>
      <p:ext uri="{BB962C8B-B14F-4D97-AF65-F5344CB8AC3E}">
        <p14:creationId xmlns:p14="http://schemas.microsoft.com/office/powerpoint/2010/main" val="125763405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5.0.1019"/>
  <p:tag name="AS_RELEASE_DATE" val="2022.10.14"/>
  <p:tag name="AS_TITLE" val="Aspose.Slides for .NET5"/>
  <p:tag name="AS_VERSION" val="22.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islab2006-Eng">
  <a:themeElements>
    <a:clrScheme name="1_islab2006-Eng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islab2006-Eng">
      <a:majorFont>
        <a:latin typeface="Arial Narrow"/>
        <a:ea typeface="Gulim"/>
        <a:cs typeface="Arial"/>
      </a:majorFont>
      <a:minorFont>
        <a:latin typeface="Arial Narrow"/>
        <a:ea typeface="Guli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1">
              <a:lumMod val="60000"/>
              <a:lumOff val="40000"/>
            </a:schemeClr>
          </a:solidFill>
        </a:ln>
      </a:spPr>
      <a:bodyPr anchor="ctr"/>
      <a:lstStyle>
        <a:defPPr algn="ctr" eaLnBrk="1" hangingPunct="1">
          <a:defRPr sz="135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MS PGothic" pitchFamily="34" charset="-128"/>
          </a:defRPr>
        </a:defPPr>
      </a:lstStyle>
    </a:lnDef>
  </a:objectDefaults>
  <a:extraClrSchemeLst>
    <a:extraClrScheme>
      <a:clrScheme name="1_islab2006-Eng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slab2006-Eng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slab2006-Eng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593</Words>
  <Application>Microsoft Office PowerPoint</Application>
  <PresentationFormat>On-screen Show (4:3)</PresentationFormat>
  <Paragraphs>146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Office Theme</vt:lpstr>
      <vt:lpstr>1_islab2006-Eng</vt:lpstr>
      <vt:lpstr>1_islab2006-Eng</vt:lpstr>
      <vt:lpstr>1_islab2006-Eng</vt:lpstr>
      <vt:lpstr>1_islab2006-Eng</vt:lpstr>
      <vt:lpstr>1_islab2006-Eng</vt:lpstr>
      <vt:lpstr>System Analysis and Design   on Dutch Bangla Bank Ltd. (Noapara Branch)</vt:lpstr>
      <vt:lpstr>List of Contents</vt:lpstr>
      <vt:lpstr>Introduction</vt:lpstr>
      <vt:lpstr>Shortcomings</vt:lpstr>
      <vt:lpstr>Solution A</vt:lpstr>
      <vt:lpstr>Solution B</vt:lpstr>
      <vt:lpstr>Solution A: Technical Feasibility</vt:lpstr>
      <vt:lpstr>Solution A: Operational Feasibility</vt:lpstr>
      <vt:lpstr>Solution A: Economic Feasibility</vt:lpstr>
      <vt:lpstr>Solution A: Economic Feasibility(Contd.)</vt:lpstr>
      <vt:lpstr>Solution A: Economic Feasibility(Contd.)</vt:lpstr>
      <vt:lpstr>Solution B: Technical Feasibility</vt:lpstr>
      <vt:lpstr>Solution B: Operational Feasibility</vt:lpstr>
      <vt:lpstr>Solution B: Economic Feasibility</vt:lpstr>
      <vt:lpstr>Solution B: Economic Feasibility(Contd.)</vt:lpstr>
      <vt:lpstr>Solution B: Economic Feasibility(Contd.)</vt:lpstr>
      <vt:lpstr>Finding Optimal Solution: </vt:lpstr>
      <vt:lpstr>Conclusion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   on Dutch Bangla Bank Ltd. (Noapara Branch)</dc:title>
  <dc:creator>USER</dc:creator>
  <cp:lastModifiedBy>HP</cp:lastModifiedBy>
  <cp:revision>70</cp:revision>
  <cp:lastPrinted>2022-12-14T16:46:22Z</cp:lastPrinted>
  <dcterms:created xsi:type="dcterms:W3CDTF">2022-12-14T16:46:22Z</dcterms:created>
  <dcterms:modified xsi:type="dcterms:W3CDTF">2023-02-05T07:50:07Z</dcterms:modified>
</cp:coreProperties>
</file>