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257" r:id="rId2"/>
    <p:sldId id="281" r:id="rId3"/>
    <p:sldId id="274" r:id="rId4"/>
    <p:sldId id="280" r:id="rId5"/>
    <p:sldId id="258" r:id="rId6"/>
    <p:sldId id="289" r:id="rId7"/>
    <p:sldId id="283" r:id="rId8"/>
    <p:sldId id="284" r:id="rId9"/>
    <p:sldId id="285" r:id="rId10"/>
    <p:sldId id="286" r:id="rId11"/>
    <p:sldId id="288" r:id="rId12"/>
    <p:sldId id="287" r:id="rId13"/>
    <p:sldId id="279" r:id="rId14"/>
    <p:sldId id="290" r:id="rId15"/>
    <p:sldId id="278"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182" autoAdjust="0"/>
  </p:normalViewPr>
  <p:slideViewPr>
    <p:cSldViewPr>
      <p:cViewPr varScale="1">
        <p:scale>
          <a:sx n="68" d="100"/>
          <a:sy n="68" d="100"/>
        </p:scale>
        <p:origin x="-1410"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307327B-D7FB-4646-9E63-662B3FFA4BB4}" type="datetimeFigureOut">
              <a:rPr lang="en-IN" smtClean="0"/>
              <a:pPr/>
              <a:t>14-02-2019</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E8D7B28-4774-4710-B032-FB8C6D42483E}"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BE8D7B28-4774-4710-B032-FB8C6D42483E}" type="slidenum">
              <a:rPr lang="en-IN" smtClean="0"/>
              <a:pPr/>
              <a:t>3</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BE8D7B28-4774-4710-B032-FB8C6D42483E}" type="slidenum">
              <a:rPr lang="en-IN" smtClean="0"/>
              <a:pPr/>
              <a:t>7</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7"/>
          <p:cNvSpPr>
            <a:spLocks noChangeArrowheads="1"/>
          </p:cNvSpPr>
          <p:nvPr/>
        </p:nvSpPr>
        <p:spPr bwMode="auto">
          <a:xfrm>
            <a:off x="609600" y="1219200"/>
            <a:ext cx="7924800" cy="9144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p:spPr>
        <p:txBody>
          <a:bodyPr/>
          <a:lstStyle/>
          <a:p>
            <a:pPr>
              <a:defRPr/>
            </a:pPr>
            <a:endParaRPr lang="en-US" dirty="0"/>
          </a:p>
        </p:txBody>
      </p:sp>
      <p:sp>
        <p:nvSpPr>
          <p:cNvPr id="5" name="Line 8"/>
          <p:cNvSpPr>
            <a:spLocks noChangeShapeType="1"/>
          </p:cNvSpPr>
          <p:nvPr/>
        </p:nvSpPr>
        <p:spPr bwMode="auto">
          <a:xfrm>
            <a:off x="1981200" y="3962400"/>
            <a:ext cx="6511925" cy="0"/>
          </a:xfrm>
          <a:prstGeom prst="line">
            <a:avLst/>
          </a:prstGeom>
          <a:noFill/>
          <a:ln w="19050">
            <a:solidFill>
              <a:schemeClr val="accent1"/>
            </a:solidFill>
            <a:round/>
            <a:headEnd/>
            <a:tailEnd/>
          </a:ln>
          <a:effectLst/>
        </p:spPr>
        <p:txBody>
          <a:bodyPr/>
          <a:lstStyle/>
          <a:p>
            <a:pPr>
              <a:defRPr/>
            </a:pPr>
            <a:endParaRPr lang="en-US" dirty="0"/>
          </a:p>
        </p:txBody>
      </p:sp>
      <p:sp>
        <p:nvSpPr>
          <p:cNvPr id="7170" name="Rectangle 2"/>
          <p:cNvSpPr>
            <a:spLocks noGrp="1" noChangeArrowheads="1"/>
          </p:cNvSpPr>
          <p:nvPr>
            <p:ph type="ctrTitle"/>
          </p:nvPr>
        </p:nvSpPr>
        <p:spPr>
          <a:xfrm>
            <a:off x="914400" y="1524000"/>
            <a:ext cx="7623175" cy="1752600"/>
          </a:xfrm>
        </p:spPr>
        <p:txBody>
          <a:bodyPr/>
          <a:lstStyle>
            <a:lvl1pPr>
              <a:defRPr sz="5000"/>
            </a:lvl1pPr>
          </a:lstStyle>
          <a:p>
            <a:r>
              <a:rPr lang="en-US" altLang="en-US" smtClean="0"/>
              <a:t>Click to edit Master title style</a:t>
            </a:r>
            <a:endParaRPr lang="en-US" altLang="en-US"/>
          </a:p>
        </p:txBody>
      </p:sp>
      <p:sp>
        <p:nvSpPr>
          <p:cNvPr id="7171" name="Rectangle 3"/>
          <p:cNvSpPr>
            <a:spLocks noGrp="1" noChangeArrowheads="1"/>
          </p:cNvSpPr>
          <p:nvPr>
            <p:ph type="subTitle" idx="1"/>
          </p:nvPr>
        </p:nvSpPr>
        <p:spPr>
          <a:xfrm>
            <a:off x="1981200" y="3962400"/>
            <a:ext cx="6553200" cy="1752600"/>
          </a:xfrm>
        </p:spPr>
        <p:txBody>
          <a:bodyPr/>
          <a:lstStyle>
            <a:lvl1pPr marL="0" indent="0">
              <a:buFont typeface="Wingdings" pitchFamily="2" charset="2"/>
              <a:buNone/>
              <a:defRPr sz="2800"/>
            </a:lvl1pPr>
          </a:lstStyle>
          <a:p>
            <a:r>
              <a:rPr lang="en-US" altLang="en-US" smtClean="0"/>
              <a:t>Click to edit Master subtitle style</a:t>
            </a:r>
            <a:endParaRPr lang="en-US" altLang="en-US"/>
          </a:p>
        </p:txBody>
      </p:sp>
      <p:sp>
        <p:nvSpPr>
          <p:cNvPr id="6" name="Rectangle 4"/>
          <p:cNvSpPr>
            <a:spLocks noGrp="1" noChangeArrowheads="1"/>
          </p:cNvSpPr>
          <p:nvPr>
            <p:ph type="dt" sz="half" idx="10"/>
          </p:nvPr>
        </p:nvSpPr>
        <p:spPr/>
        <p:txBody>
          <a:bodyPr/>
          <a:lstStyle>
            <a:lvl1pPr>
              <a:defRPr smtClean="0"/>
            </a:lvl1pPr>
          </a:lstStyle>
          <a:p>
            <a:fld id="{1D8BD707-D9CF-40AE-B4C6-C98DA3205C09}" type="datetimeFigureOut">
              <a:rPr lang="en-US" smtClean="0"/>
              <a:pPr/>
              <a:t>2/14/2019</a:t>
            </a:fld>
            <a:endParaRPr lang="en-US" dirty="0"/>
          </a:p>
        </p:txBody>
      </p:sp>
      <p:sp>
        <p:nvSpPr>
          <p:cNvPr id="7" name="Rectangle 5"/>
          <p:cNvSpPr>
            <a:spLocks noGrp="1" noChangeArrowheads="1"/>
          </p:cNvSpPr>
          <p:nvPr>
            <p:ph type="ftr" sz="quarter" idx="11"/>
          </p:nvPr>
        </p:nvSpPr>
        <p:spPr>
          <a:xfrm>
            <a:off x="3124200" y="6243638"/>
            <a:ext cx="2895600" cy="457200"/>
          </a:xfrm>
        </p:spPr>
        <p:txBody>
          <a:bodyPr/>
          <a:lstStyle>
            <a:lvl1pPr>
              <a:defRPr smtClean="0"/>
            </a:lvl1pPr>
          </a:lstStyle>
          <a:p>
            <a:endParaRPr lang="en-US" dirty="0"/>
          </a:p>
        </p:txBody>
      </p:sp>
      <p:sp>
        <p:nvSpPr>
          <p:cNvPr id="8" name="Rectangle 6"/>
          <p:cNvSpPr>
            <a:spLocks noGrp="1" noChangeArrowheads="1"/>
          </p:cNvSpPr>
          <p:nvPr>
            <p:ph type="sldNum" sz="quarter" idx="12"/>
          </p:nvPr>
        </p:nvSpPr>
        <p:spPr/>
        <p:txBody>
          <a:bodyPr/>
          <a:lstStyle>
            <a:lvl1pPr>
              <a:defRPr smtClean="0"/>
            </a:lvl1pPr>
          </a:lstStyle>
          <a:p>
            <a:fld id="{B6F15528-21DE-4FAA-801E-634DDDAF4B2B}"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fld id="{1D8BD707-D9CF-40AE-B4C6-C98DA3205C09}" type="datetimeFigureOut">
              <a:rPr lang="en-US" smtClean="0"/>
              <a:pPr/>
              <a:t>2/14/2019</a:t>
            </a:fld>
            <a:endParaRPr lang="en-US" dirty="0"/>
          </a:p>
        </p:txBody>
      </p:sp>
      <p:sp>
        <p:nvSpPr>
          <p:cNvPr id="5" name="Rectangle 5"/>
          <p:cNvSpPr>
            <a:spLocks noGrp="1" noChangeArrowheads="1"/>
          </p:cNvSpPr>
          <p:nvPr>
            <p:ph type="ftr" sz="quarter" idx="11"/>
          </p:nvPr>
        </p:nvSpPr>
        <p:spPr>
          <a:ln/>
        </p:spPr>
        <p:txBody>
          <a:bodyPr/>
          <a:lstStyle>
            <a:lvl1pPr>
              <a:defRPr/>
            </a:lvl1pPr>
          </a:lstStyle>
          <a:p>
            <a:endParaRPr lang="en-US" dirty="0"/>
          </a:p>
        </p:txBody>
      </p:sp>
      <p:sp>
        <p:nvSpPr>
          <p:cNvPr id="6"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7813"/>
            <a:ext cx="6019800" cy="58531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fld id="{1D8BD707-D9CF-40AE-B4C6-C98DA3205C09}" type="datetimeFigureOut">
              <a:rPr lang="en-US" smtClean="0"/>
              <a:pPr/>
              <a:t>2/14/2019</a:t>
            </a:fld>
            <a:endParaRPr lang="en-US" dirty="0"/>
          </a:p>
        </p:txBody>
      </p:sp>
      <p:sp>
        <p:nvSpPr>
          <p:cNvPr id="5" name="Rectangle 5"/>
          <p:cNvSpPr>
            <a:spLocks noGrp="1" noChangeArrowheads="1"/>
          </p:cNvSpPr>
          <p:nvPr>
            <p:ph type="ftr" sz="quarter" idx="11"/>
          </p:nvPr>
        </p:nvSpPr>
        <p:spPr>
          <a:ln/>
        </p:spPr>
        <p:txBody>
          <a:bodyPr/>
          <a:lstStyle>
            <a:lvl1pPr>
              <a:defRPr/>
            </a:lvl1pPr>
          </a:lstStyle>
          <a:p>
            <a:endParaRPr lang="en-US" dirty="0"/>
          </a:p>
        </p:txBody>
      </p:sp>
      <p:sp>
        <p:nvSpPr>
          <p:cNvPr id="6"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600200"/>
            <a:ext cx="8229600" cy="4530725"/>
          </a:xfrm>
        </p:spPr>
        <p:txBody>
          <a:bodyPr/>
          <a:lstStyle/>
          <a:p>
            <a:pPr lvl="0"/>
            <a:r>
              <a:rPr lang="en-US" noProof="0" dirty="0" smtClean="0"/>
              <a:t>Click icon to add table</a:t>
            </a:r>
            <a:endParaRPr lang="en-US" noProof="0" dirty="0"/>
          </a:p>
        </p:txBody>
      </p:sp>
      <p:sp>
        <p:nvSpPr>
          <p:cNvPr id="4" name="Rectangle 4"/>
          <p:cNvSpPr>
            <a:spLocks noGrp="1" noChangeArrowheads="1"/>
          </p:cNvSpPr>
          <p:nvPr>
            <p:ph type="dt" sz="half" idx="10"/>
          </p:nvPr>
        </p:nvSpPr>
        <p:spPr>
          <a:ln/>
        </p:spPr>
        <p:txBody>
          <a:bodyPr/>
          <a:lstStyle>
            <a:lvl1pPr>
              <a:defRPr/>
            </a:lvl1pPr>
          </a:lstStyle>
          <a:p>
            <a:fld id="{1D8BD707-D9CF-40AE-B4C6-C98DA3205C09}" type="datetimeFigureOut">
              <a:rPr lang="en-US" smtClean="0"/>
              <a:pPr/>
              <a:t>2/14/2019</a:t>
            </a:fld>
            <a:endParaRPr lang="en-US" dirty="0"/>
          </a:p>
        </p:txBody>
      </p:sp>
      <p:sp>
        <p:nvSpPr>
          <p:cNvPr id="5" name="Rectangle 5"/>
          <p:cNvSpPr>
            <a:spLocks noGrp="1" noChangeArrowheads="1"/>
          </p:cNvSpPr>
          <p:nvPr>
            <p:ph type="ftr" sz="quarter" idx="11"/>
          </p:nvPr>
        </p:nvSpPr>
        <p:spPr>
          <a:ln/>
        </p:spPr>
        <p:txBody>
          <a:bodyPr/>
          <a:lstStyle>
            <a:lvl1pPr>
              <a:defRPr/>
            </a:lvl1pPr>
          </a:lstStyle>
          <a:p>
            <a:endParaRPr lang="en-US" dirty="0"/>
          </a:p>
        </p:txBody>
      </p:sp>
      <p:sp>
        <p:nvSpPr>
          <p:cNvPr id="6"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600200"/>
            <a:ext cx="4038600" cy="21891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3941763"/>
            <a:ext cx="4038600" cy="21891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4"/>
          <p:cNvSpPr>
            <a:spLocks noGrp="1" noChangeArrowheads="1"/>
          </p:cNvSpPr>
          <p:nvPr>
            <p:ph type="dt" sz="half" idx="10"/>
          </p:nvPr>
        </p:nvSpPr>
        <p:spPr>
          <a:ln/>
        </p:spPr>
        <p:txBody>
          <a:bodyPr/>
          <a:lstStyle>
            <a:lvl1pPr>
              <a:defRPr/>
            </a:lvl1pPr>
          </a:lstStyle>
          <a:p>
            <a:fld id="{1D8BD707-D9CF-40AE-B4C6-C98DA3205C09}" type="datetimeFigureOut">
              <a:rPr lang="en-US" smtClean="0"/>
              <a:pPr/>
              <a:t>2/14/2019</a:t>
            </a:fld>
            <a:endParaRPr lang="en-US" dirty="0"/>
          </a:p>
        </p:txBody>
      </p:sp>
      <p:sp>
        <p:nvSpPr>
          <p:cNvPr id="7" name="Rectangle 5"/>
          <p:cNvSpPr>
            <a:spLocks noGrp="1" noChangeArrowheads="1"/>
          </p:cNvSpPr>
          <p:nvPr>
            <p:ph type="ftr" sz="quarter" idx="11"/>
          </p:nvPr>
        </p:nvSpPr>
        <p:spPr>
          <a:ln/>
        </p:spPr>
        <p:txBody>
          <a:bodyPr/>
          <a:lstStyle>
            <a:lvl1pPr>
              <a:defRPr/>
            </a:lvl1pPr>
          </a:lstStyle>
          <a:p>
            <a:endParaRPr lang="en-US" dirty="0"/>
          </a:p>
        </p:txBody>
      </p:sp>
      <p:sp>
        <p:nvSpPr>
          <p:cNvPr id="8"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Chart" preserve="1">
  <p:cSld name="Title, Text and Char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hart Placeholder 3"/>
          <p:cNvSpPr>
            <a:spLocks noGrp="1"/>
          </p:cNvSpPr>
          <p:nvPr>
            <p:ph type="chart" sz="half" idx="2"/>
          </p:nvPr>
        </p:nvSpPr>
        <p:spPr>
          <a:xfrm>
            <a:off x="4648200" y="1600200"/>
            <a:ext cx="4038600" cy="4530725"/>
          </a:xfrm>
        </p:spPr>
        <p:txBody>
          <a:bodyPr/>
          <a:lstStyle/>
          <a:p>
            <a:pPr lvl="0"/>
            <a:r>
              <a:rPr lang="en-US" noProof="0" dirty="0" smtClean="0"/>
              <a:t>Click icon to add chart</a:t>
            </a:r>
            <a:endParaRPr lang="en-US" noProof="0" dirty="0"/>
          </a:p>
        </p:txBody>
      </p:sp>
      <p:sp>
        <p:nvSpPr>
          <p:cNvPr id="5" name="Rectangle 4"/>
          <p:cNvSpPr>
            <a:spLocks noGrp="1" noChangeArrowheads="1"/>
          </p:cNvSpPr>
          <p:nvPr>
            <p:ph type="dt" sz="half" idx="10"/>
          </p:nvPr>
        </p:nvSpPr>
        <p:spPr>
          <a:ln/>
        </p:spPr>
        <p:txBody>
          <a:bodyPr/>
          <a:lstStyle>
            <a:lvl1pPr>
              <a:defRPr/>
            </a:lvl1pPr>
          </a:lstStyle>
          <a:p>
            <a:fld id="{1D8BD707-D9CF-40AE-B4C6-C98DA3205C09}" type="datetimeFigureOut">
              <a:rPr lang="en-US" smtClean="0"/>
              <a:pPr/>
              <a:t>2/14/2019</a:t>
            </a:fld>
            <a:endParaRPr lang="en-US" dirty="0"/>
          </a:p>
        </p:txBody>
      </p:sp>
      <p:sp>
        <p:nvSpPr>
          <p:cNvPr id="6" name="Rectangle 5"/>
          <p:cNvSpPr>
            <a:spLocks noGrp="1" noChangeArrowheads="1"/>
          </p:cNvSpPr>
          <p:nvPr>
            <p:ph type="ftr" sz="quarter" idx="11"/>
          </p:nvPr>
        </p:nvSpPr>
        <p:spPr>
          <a:ln/>
        </p:spPr>
        <p:txBody>
          <a:bodyPr/>
          <a:lstStyle>
            <a:lvl1pPr>
              <a:defRPr/>
            </a:lvl1pPr>
          </a:lstStyle>
          <a:p>
            <a:endParaRPr lang="en-US" dirty="0"/>
          </a:p>
        </p:txBody>
      </p:sp>
      <p:sp>
        <p:nvSpPr>
          <p:cNvPr id="7"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fld id="{1D8BD707-D9CF-40AE-B4C6-C98DA3205C09}" type="datetimeFigureOut">
              <a:rPr lang="en-US" smtClean="0"/>
              <a:pPr/>
              <a:t>2/14/2019</a:t>
            </a:fld>
            <a:endParaRPr lang="en-US" dirty="0"/>
          </a:p>
        </p:txBody>
      </p:sp>
      <p:sp>
        <p:nvSpPr>
          <p:cNvPr id="5" name="Rectangle 5"/>
          <p:cNvSpPr>
            <a:spLocks noGrp="1" noChangeArrowheads="1"/>
          </p:cNvSpPr>
          <p:nvPr>
            <p:ph type="ftr" sz="quarter" idx="11"/>
          </p:nvPr>
        </p:nvSpPr>
        <p:spPr>
          <a:ln/>
        </p:spPr>
        <p:txBody>
          <a:bodyPr/>
          <a:lstStyle>
            <a:lvl1pPr>
              <a:defRPr/>
            </a:lvl1pPr>
          </a:lstStyle>
          <a:p>
            <a:endParaRPr lang="en-US" dirty="0"/>
          </a:p>
        </p:txBody>
      </p:sp>
      <p:sp>
        <p:nvSpPr>
          <p:cNvPr id="6"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dirty="0"/>
          </a:p>
        </p:txBody>
      </p:sp>
      <p:pic>
        <p:nvPicPr>
          <p:cNvPr id="7" name="Picture 6" descr="image001.png"/>
          <p:cNvPicPr>
            <a:picLocks noChangeAspect="1"/>
          </p:cNvPicPr>
          <p:nvPr/>
        </p:nvPicPr>
        <p:blipFill>
          <a:blip r:embed="rId2" cstate="print"/>
          <a:stretch>
            <a:fillRect/>
          </a:stretch>
        </p:blipFill>
        <p:spPr>
          <a:xfrm>
            <a:off x="8229600" y="228600"/>
            <a:ext cx="774259" cy="774259"/>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fld id="{1D8BD707-D9CF-40AE-B4C6-C98DA3205C09}" type="datetimeFigureOut">
              <a:rPr lang="en-US" smtClean="0"/>
              <a:pPr/>
              <a:t>2/14/2019</a:t>
            </a:fld>
            <a:endParaRPr lang="en-US" dirty="0"/>
          </a:p>
        </p:txBody>
      </p:sp>
      <p:sp>
        <p:nvSpPr>
          <p:cNvPr id="5" name="Rectangle 5"/>
          <p:cNvSpPr>
            <a:spLocks noGrp="1" noChangeArrowheads="1"/>
          </p:cNvSpPr>
          <p:nvPr>
            <p:ph type="ftr" sz="quarter" idx="11"/>
          </p:nvPr>
        </p:nvSpPr>
        <p:spPr>
          <a:ln/>
        </p:spPr>
        <p:txBody>
          <a:bodyPr/>
          <a:lstStyle>
            <a:lvl1pPr>
              <a:defRPr/>
            </a:lvl1pPr>
          </a:lstStyle>
          <a:p>
            <a:endParaRPr lang="en-US" dirty="0"/>
          </a:p>
        </p:txBody>
      </p:sp>
      <p:sp>
        <p:nvSpPr>
          <p:cNvPr id="6"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fld id="{1D8BD707-D9CF-40AE-B4C6-C98DA3205C09}" type="datetimeFigureOut">
              <a:rPr lang="en-US" smtClean="0"/>
              <a:pPr/>
              <a:t>2/14/2019</a:t>
            </a:fld>
            <a:endParaRPr lang="en-US" dirty="0"/>
          </a:p>
        </p:txBody>
      </p:sp>
      <p:sp>
        <p:nvSpPr>
          <p:cNvPr id="6" name="Rectangle 5"/>
          <p:cNvSpPr>
            <a:spLocks noGrp="1" noChangeArrowheads="1"/>
          </p:cNvSpPr>
          <p:nvPr>
            <p:ph type="ftr" sz="quarter" idx="11"/>
          </p:nvPr>
        </p:nvSpPr>
        <p:spPr>
          <a:ln/>
        </p:spPr>
        <p:txBody>
          <a:bodyPr/>
          <a:lstStyle>
            <a:lvl1pPr>
              <a:defRPr/>
            </a:lvl1pPr>
          </a:lstStyle>
          <a:p>
            <a:endParaRPr lang="en-US" dirty="0"/>
          </a:p>
        </p:txBody>
      </p:sp>
      <p:sp>
        <p:nvSpPr>
          <p:cNvPr id="7"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fld id="{1D8BD707-D9CF-40AE-B4C6-C98DA3205C09}" type="datetimeFigureOut">
              <a:rPr lang="en-US" smtClean="0"/>
              <a:pPr/>
              <a:t>2/14/2019</a:t>
            </a:fld>
            <a:endParaRPr lang="en-US" dirty="0"/>
          </a:p>
        </p:txBody>
      </p:sp>
      <p:sp>
        <p:nvSpPr>
          <p:cNvPr id="8" name="Rectangle 5"/>
          <p:cNvSpPr>
            <a:spLocks noGrp="1" noChangeArrowheads="1"/>
          </p:cNvSpPr>
          <p:nvPr>
            <p:ph type="ftr" sz="quarter" idx="11"/>
          </p:nvPr>
        </p:nvSpPr>
        <p:spPr>
          <a:ln/>
        </p:spPr>
        <p:txBody>
          <a:bodyPr/>
          <a:lstStyle>
            <a:lvl1pPr>
              <a:defRPr/>
            </a:lvl1pPr>
          </a:lstStyle>
          <a:p>
            <a:endParaRPr lang="en-US" dirty="0"/>
          </a:p>
        </p:txBody>
      </p:sp>
      <p:sp>
        <p:nvSpPr>
          <p:cNvPr id="9"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fld id="{1D8BD707-D9CF-40AE-B4C6-C98DA3205C09}" type="datetimeFigureOut">
              <a:rPr lang="en-US" smtClean="0"/>
              <a:pPr/>
              <a:t>2/14/2019</a:t>
            </a:fld>
            <a:endParaRPr lang="en-US" dirty="0"/>
          </a:p>
        </p:txBody>
      </p:sp>
      <p:sp>
        <p:nvSpPr>
          <p:cNvPr id="4" name="Rectangle 5"/>
          <p:cNvSpPr>
            <a:spLocks noGrp="1" noChangeArrowheads="1"/>
          </p:cNvSpPr>
          <p:nvPr>
            <p:ph type="ftr" sz="quarter" idx="11"/>
          </p:nvPr>
        </p:nvSpPr>
        <p:spPr>
          <a:ln/>
        </p:spPr>
        <p:txBody>
          <a:bodyPr/>
          <a:lstStyle>
            <a:lvl1pPr>
              <a:defRPr/>
            </a:lvl1pPr>
          </a:lstStyle>
          <a:p>
            <a:endParaRPr lang="en-US" dirty="0"/>
          </a:p>
        </p:txBody>
      </p:sp>
      <p:sp>
        <p:nvSpPr>
          <p:cNvPr id="5"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dirty="0"/>
          </a:p>
        </p:txBody>
      </p:sp>
    </p:spTree>
  </p:cSld>
  <p:clrMapOvr>
    <a:masterClrMapping/>
  </p:clrMapOvr>
  <p:transition>
    <p:zoom/>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fld id="{1D8BD707-D9CF-40AE-B4C6-C98DA3205C09}" type="datetimeFigureOut">
              <a:rPr lang="en-US" smtClean="0"/>
              <a:pPr/>
              <a:t>2/14/2019</a:t>
            </a:fld>
            <a:endParaRPr lang="en-US" dirty="0"/>
          </a:p>
        </p:txBody>
      </p:sp>
      <p:sp>
        <p:nvSpPr>
          <p:cNvPr id="3" name="Rectangle 5"/>
          <p:cNvSpPr>
            <a:spLocks noGrp="1" noChangeArrowheads="1"/>
          </p:cNvSpPr>
          <p:nvPr>
            <p:ph type="ftr" sz="quarter" idx="11"/>
          </p:nvPr>
        </p:nvSpPr>
        <p:spPr>
          <a:ln/>
        </p:spPr>
        <p:txBody>
          <a:bodyPr/>
          <a:lstStyle>
            <a:lvl1pPr>
              <a:defRPr/>
            </a:lvl1pPr>
          </a:lstStyle>
          <a:p>
            <a:endParaRPr lang="en-US" dirty="0"/>
          </a:p>
        </p:txBody>
      </p:sp>
      <p:sp>
        <p:nvSpPr>
          <p:cNvPr id="4"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dirty="0"/>
          </a:p>
        </p:txBody>
      </p:sp>
      <p:pic>
        <p:nvPicPr>
          <p:cNvPr id="5" name="Picture 4" descr="image001.png"/>
          <p:cNvPicPr>
            <a:picLocks noChangeAspect="1"/>
          </p:cNvPicPr>
          <p:nvPr/>
        </p:nvPicPr>
        <p:blipFill>
          <a:blip r:embed="rId2" cstate="print"/>
          <a:stretch>
            <a:fillRect/>
          </a:stretch>
        </p:blipFill>
        <p:spPr>
          <a:xfrm>
            <a:off x="8293541" y="76200"/>
            <a:ext cx="774259" cy="774259"/>
          </a:xfrm>
          <a:prstGeom prst="rect">
            <a:avLst/>
          </a:prstGeom>
        </p:spPr>
      </p:pic>
    </p:spTree>
  </p:cSld>
  <p:clrMapOvr>
    <a:masterClrMapping/>
  </p:clrMapOvr>
  <p:transition>
    <p:zoom/>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fld id="{1D8BD707-D9CF-40AE-B4C6-C98DA3205C09}" type="datetimeFigureOut">
              <a:rPr lang="en-US" smtClean="0"/>
              <a:pPr/>
              <a:t>2/14/2019</a:t>
            </a:fld>
            <a:endParaRPr lang="en-US" dirty="0"/>
          </a:p>
        </p:txBody>
      </p:sp>
      <p:sp>
        <p:nvSpPr>
          <p:cNvPr id="6" name="Rectangle 5"/>
          <p:cNvSpPr>
            <a:spLocks noGrp="1" noChangeArrowheads="1"/>
          </p:cNvSpPr>
          <p:nvPr>
            <p:ph type="ftr" sz="quarter" idx="11"/>
          </p:nvPr>
        </p:nvSpPr>
        <p:spPr>
          <a:ln/>
        </p:spPr>
        <p:txBody>
          <a:bodyPr/>
          <a:lstStyle>
            <a:lvl1pPr>
              <a:defRPr/>
            </a:lvl1pPr>
          </a:lstStyle>
          <a:p>
            <a:endParaRPr lang="en-US" dirty="0"/>
          </a:p>
        </p:txBody>
      </p:sp>
      <p:sp>
        <p:nvSpPr>
          <p:cNvPr id="7"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fld id="{1D8BD707-D9CF-40AE-B4C6-C98DA3205C09}" type="datetimeFigureOut">
              <a:rPr lang="en-US" smtClean="0"/>
              <a:pPr/>
              <a:t>2/14/2019</a:t>
            </a:fld>
            <a:endParaRPr lang="en-US" dirty="0"/>
          </a:p>
        </p:txBody>
      </p:sp>
      <p:sp>
        <p:nvSpPr>
          <p:cNvPr id="6" name="Rectangle 5"/>
          <p:cNvSpPr>
            <a:spLocks noGrp="1" noChangeArrowheads="1"/>
          </p:cNvSpPr>
          <p:nvPr>
            <p:ph type="ftr" sz="quarter" idx="11"/>
          </p:nvPr>
        </p:nvSpPr>
        <p:spPr>
          <a:ln/>
        </p:spPr>
        <p:txBody>
          <a:bodyPr/>
          <a:lstStyle>
            <a:lvl1pPr>
              <a:defRPr/>
            </a:lvl1pPr>
          </a:lstStyle>
          <a:p>
            <a:endParaRPr lang="en-US" dirty="0"/>
          </a:p>
        </p:txBody>
      </p:sp>
      <p:sp>
        <p:nvSpPr>
          <p:cNvPr id="7"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457200" y="277813"/>
            <a:ext cx="8229600" cy="11398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smtClean="0"/>
              <a:t>Click to edit Master title style</a:t>
            </a:r>
          </a:p>
        </p:txBody>
      </p:sp>
      <p:sp>
        <p:nvSpPr>
          <p:cNvPr id="4099" name="Rectangle 3"/>
          <p:cNvSpPr>
            <a:spLocks noGrp="1" noChangeArrowheads="1"/>
          </p:cNvSpPr>
          <p:nvPr>
            <p:ph type="body" idx="1"/>
          </p:nvPr>
        </p:nvSpPr>
        <p:spPr bwMode="auto">
          <a:xfrm>
            <a:off x="457200" y="1600200"/>
            <a:ext cx="8229600" cy="45307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6148" name="Rectangle 4"/>
          <p:cNvSpPr>
            <a:spLocks noGrp="1" noChangeArrowheads="1"/>
          </p:cNvSpPr>
          <p:nvPr>
            <p:ph type="dt" sz="half" idx="2"/>
          </p:nvPr>
        </p:nvSpPr>
        <p:spPr bwMode="auto">
          <a:xfrm>
            <a:off x="457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atin typeface="+mj-lt"/>
              </a:defRPr>
            </a:lvl1pPr>
          </a:lstStyle>
          <a:p>
            <a:fld id="{1D8BD707-D9CF-40AE-B4C6-C98DA3205C09}" type="datetimeFigureOut">
              <a:rPr lang="en-US" smtClean="0"/>
              <a:pPr/>
              <a:t>2/14/2019</a:t>
            </a:fld>
            <a:endParaRPr lang="en-US" dirty="0"/>
          </a:p>
        </p:txBody>
      </p:sp>
      <p:sp>
        <p:nvSpPr>
          <p:cNvPr id="614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200" smtClean="0">
                <a:latin typeface="+mj-lt"/>
              </a:defRPr>
            </a:lvl1pPr>
          </a:lstStyle>
          <a:p>
            <a:endParaRPr lang="en-US" dirty="0"/>
          </a:p>
        </p:txBody>
      </p:sp>
      <p:sp>
        <p:nvSpPr>
          <p:cNvPr id="6150" name="Rectangle 6"/>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latin typeface="+mj-lt"/>
              </a:defRPr>
            </a:lvl1pPr>
          </a:lstStyle>
          <a:p>
            <a:fld id="{B6F15528-21DE-4FAA-801E-634DDDAF4B2B}" type="slidenum">
              <a:rPr lang="en-US" smtClean="0"/>
              <a:pPr/>
              <a:t>‹#›</a:t>
            </a:fld>
            <a:endParaRPr lang="en-US" dirty="0"/>
          </a:p>
        </p:txBody>
      </p:sp>
      <p:sp>
        <p:nvSpPr>
          <p:cNvPr id="6151" name="Freeform 7"/>
          <p:cNvSpPr>
            <a:spLocks noChangeArrowheads="1"/>
          </p:cNvSpPr>
          <p:nvPr/>
        </p:nvSpPr>
        <p:spPr bwMode="auto">
          <a:xfrm>
            <a:off x="381000" y="228600"/>
            <a:ext cx="8229600" cy="6096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19050" cap="flat" cmpd="sng">
            <a:solidFill>
              <a:schemeClr val="accent1"/>
            </a:solidFill>
            <a:prstDash val="solid"/>
            <a:miter lim="800000"/>
            <a:headEnd/>
            <a:tailEnd/>
          </a:ln>
        </p:spPr>
        <p:txBody>
          <a:bodyPr/>
          <a:lstStyle/>
          <a:p>
            <a:pPr>
              <a:defRPr/>
            </a:pPr>
            <a:endParaRPr lang="en-US" dirty="0"/>
          </a:p>
        </p:txBody>
      </p:sp>
      <p:sp>
        <p:nvSpPr>
          <p:cNvPr id="6152" name="Line 8"/>
          <p:cNvSpPr>
            <a:spLocks noChangeShapeType="1"/>
          </p:cNvSpPr>
          <p:nvPr/>
        </p:nvSpPr>
        <p:spPr bwMode="auto">
          <a:xfrm>
            <a:off x="457200" y="6172200"/>
            <a:ext cx="8229600" cy="0"/>
          </a:xfrm>
          <a:prstGeom prst="line">
            <a:avLst/>
          </a:prstGeom>
          <a:noFill/>
          <a:ln w="19050">
            <a:solidFill>
              <a:schemeClr val="accent1"/>
            </a:solidFill>
            <a:round/>
            <a:headEnd/>
            <a:tailEnd/>
          </a:ln>
          <a:effectLst/>
        </p:spPr>
        <p:txBody>
          <a:bodyPr/>
          <a:lstStyle/>
          <a:p>
            <a:pPr>
              <a:defRPr/>
            </a:pPr>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Effect transition="in" filter="wipe(left)">
                                      <p:cBhvr>
                                        <p:cTn id="7" dur="500"/>
                                        <p:tgtEl>
                                          <p:spTgt spid="409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099">
                                            <p:txEl>
                                              <p:pRg st="1" end="1"/>
                                            </p:txEl>
                                          </p:spTgt>
                                        </p:tgtEl>
                                        <p:attrNameLst>
                                          <p:attrName>style.visibility</p:attrName>
                                        </p:attrNameLst>
                                      </p:cBhvr>
                                      <p:to>
                                        <p:strVal val="visible"/>
                                      </p:to>
                                    </p:set>
                                    <p:animEffect transition="in" filter="wipe(left)">
                                      <p:cBhvr>
                                        <p:cTn id="12" dur="500"/>
                                        <p:tgtEl>
                                          <p:spTgt spid="4099">
                                            <p:txEl>
                                              <p:pRg st="1" end="1"/>
                                            </p:txEl>
                                          </p:spTgt>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4099">
                                            <p:txEl>
                                              <p:pRg st="2" end="2"/>
                                            </p:txEl>
                                          </p:spTgt>
                                        </p:tgtEl>
                                        <p:attrNameLst>
                                          <p:attrName>style.visibility</p:attrName>
                                        </p:attrNameLst>
                                      </p:cBhvr>
                                      <p:to>
                                        <p:strVal val="visible"/>
                                      </p:to>
                                    </p:set>
                                    <p:animEffect transition="in" filter="wipe(left)">
                                      <p:cBhvr>
                                        <p:cTn id="15" dur="500"/>
                                        <p:tgtEl>
                                          <p:spTgt spid="4099">
                                            <p:txEl>
                                              <p:pRg st="2" end="2"/>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4099">
                                            <p:txEl>
                                              <p:pRg st="3" end="3"/>
                                            </p:txEl>
                                          </p:spTgt>
                                        </p:tgtEl>
                                        <p:attrNameLst>
                                          <p:attrName>style.visibility</p:attrName>
                                        </p:attrNameLst>
                                      </p:cBhvr>
                                      <p:to>
                                        <p:strVal val="visible"/>
                                      </p:to>
                                    </p:set>
                                    <p:animEffect transition="in" filter="wipe(left)">
                                      <p:cBhvr>
                                        <p:cTn id="18" dur="500"/>
                                        <p:tgtEl>
                                          <p:spTgt spid="4099">
                                            <p:txEl>
                                              <p:pRg st="3" end="3"/>
                                            </p:txEl>
                                          </p:spTgt>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4099">
                                            <p:txEl>
                                              <p:pRg st="4" end="4"/>
                                            </p:txEl>
                                          </p:spTgt>
                                        </p:tgtEl>
                                        <p:attrNameLst>
                                          <p:attrName>style.visibility</p:attrName>
                                        </p:attrNameLst>
                                      </p:cBhvr>
                                      <p:to>
                                        <p:strVal val="visible"/>
                                      </p:to>
                                    </p:set>
                                    <p:animEffect transition="in" filter="wipe(left)">
                                      <p:cBhvr>
                                        <p:cTn id="21" dur="500"/>
                                        <p:tgtEl>
                                          <p:spTgt spid="409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build="p" bldLvl="5" autoUpdateAnimBg="0"/>
    </p:bldLst>
  </p:timing>
  <p:txStyles>
    <p:titleStyle>
      <a:lvl1pPr algn="l" rtl="0" eaLnBrk="1" fontAlgn="base" hangingPunct="1">
        <a:spcBef>
          <a:spcPct val="0"/>
        </a:spcBef>
        <a:spcAft>
          <a:spcPct val="0"/>
        </a:spcAft>
        <a:defRPr sz="4200">
          <a:solidFill>
            <a:schemeClr val="tx2"/>
          </a:solidFill>
          <a:latin typeface="+mj-lt"/>
          <a:ea typeface="+mj-ea"/>
          <a:cs typeface="+mj-cs"/>
        </a:defRPr>
      </a:lvl1pPr>
      <a:lvl2pPr algn="l" rtl="0" eaLnBrk="1" fontAlgn="base" hangingPunct="1">
        <a:spcBef>
          <a:spcPct val="0"/>
        </a:spcBef>
        <a:spcAft>
          <a:spcPct val="0"/>
        </a:spcAft>
        <a:defRPr sz="4200">
          <a:solidFill>
            <a:schemeClr val="tx2"/>
          </a:solidFill>
          <a:latin typeface="Garamond" pitchFamily="18" charset="0"/>
        </a:defRPr>
      </a:lvl2pPr>
      <a:lvl3pPr algn="l" rtl="0" eaLnBrk="1" fontAlgn="base" hangingPunct="1">
        <a:spcBef>
          <a:spcPct val="0"/>
        </a:spcBef>
        <a:spcAft>
          <a:spcPct val="0"/>
        </a:spcAft>
        <a:defRPr sz="4200">
          <a:solidFill>
            <a:schemeClr val="tx2"/>
          </a:solidFill>
          <a:latin typeface="Garamond" pitchFamily="18" charset="0"/>
        </a:defRPr>
      </a:lvl3pPr>
      <a:lvl4pPr algn="l" rtl="0" eaLnBrk="1" fontAlgn="base" hangingPunct="1">
        <a:spcBef>
          <a:spcPct val="0"/>
        </a:spcBef>
        <a:spcAft>
          <a:spcPct val="0"/>
        </a:spcAft>
        <a:defRPr sz="4200">
          <a:solidFill>
            <a:schemeClr val="tx2"/>
          </a:solidFill>
          <a:latin typeface="Garamond" pitchFamily="18" charset="0"/>
        </a:defRPr>
      </a:lvl4pPr>
      <a:lvl5pPr algn="l" rtl="0" eaLnBrk="1" fontAlgn="base" hangingPunct="1">
        <a:spcBef>
          <a:spcPct val="0"/>
        </a:spcBef>
        <a:spcAft>
          <a:spcPct val="0"/>
        </a:spcAft>
        <a:defRPr sz="4200">
          <a:solidFill>
            <a:schemeClr val="tx2"/>
          </a:solidFill>
          <a:latin typeface="Garamond" pitchFamily="18" charset="0"/>
        </a:defRPr>
      </a:lvl5pPr>
      <a:lvl6pPr marL="457200" algn="l" rtl="0" eaLnBrk="1" fontAlgn="base" hangingPunct="1">
        <a:spcBef>
          <a:spcPct val="0"/>
        </a:spcBef>
        <a:spcAft>
          <a:spcPct val="0"/>
        </a:spcAft>
        <a:defRPr sz="4200">
          <a:solidFill>
            <a:schemeClr val="tx2"/>
          </a:solidFill>
          <a:latin typeface="Garamond" pitchFamily="18" charset="0"/>
        </a:defRPr>
      </a:lvl6pPr>
      <a:lvl7pPr marL="914400" algn="l" rtl="0" eaLnBrk="1" fontAlgn="base" hangingPunct="1">
        <a:spcBef>
          <a:spcPct val="0"/>
        </a:spcBef>
        <a:spcAft>
          <a:spcPct val="0"/>
        </a:spcAft>
        <a:defRPr sz="4200">
          <a:solidFill>
            <a:schemeClr val="tx2"/>
          </a:solidFill>
          <a:latin typeface="Garamond" pitchFamily="18" charset="0"/>
        </a:defRPr>
      </a:lvl7pPr>
      <a:lvl8pPr marL="1371600" algn="l" rtl="0" eaLnBrk="1" fontAlgn="base" hangingPunct="1">
        <a:spcBef>
          <a:spcPct val="0"/>
        </a:spcBef>
        <a:spcAft>
          <a:spcPct val="0"/>
        </a:spcAft>
        <a:defRPr sz="4200">
          <a:solidFill>
            <a:schemeClr val="tx2"/>
          </a:solidFill>
          <a:latin typeface="Garamond" pitchFamily="18" charset="0"/>
        </a:defRPr>
      </a:lvl8pPr>
      <a:lvl9pPr marL="1828800" algn="l" rtl="0" eaLnBrk="1" fontAlgn="base" hangingPunct="1">
        <a:spcBef>
          <a:spcPct val="0"/>
        </a:spcBef>
        <a:spcAft>
          <a:spcPct val="0"/>
        </a:spcAft>
        <a:defRPr sz="4200">
          <a:solidFill>
            <a:schemeClr val="tx2"/>
          </a:solidFill>
          <a:latin typeface="Garamond" pitchFamily="18" charset="0"/>
        </a:defRPr>
      </a:lvl9pPr>
    </p:titleStyle>
    <p:bodyStyle>
      <a:lvl1pPr marL="342900" indent="-342900" algn="l" rtl="0" eaLnBrk="1" fontAlgn="base" hangingPunct="1">
        <a:spcBef>
          <a:spcPct val="20000"/>
        </a:spcBef>
        <a:spcAft>
          <a:spcPct val="0"/>
        </a:spcAft>
        <a:buClr>
          <a:schemeClr val="accent1"/>
        </a:buClr>
        <a:buSzPct val="65000"/>
        <a:buFont typeface="Wingdings" pitchFamily="2" charset="2"/>
        <a:buChar char="n"/>
        <a:defRPr sz="3000">
          <a:solidFill>
            <a:schemeClr val="tx1"/>
          </a:solidFill>
          <a:latin typeface="+mn-lt"/>
          <a:ea typeface="+mn-ea"/>
          <a:cs typeface="+mn-cs"/>
        </a:defRPr>
      </a:lvl1pPr>
      <a:lvl2pPr marL="669925" indent="-325438" algn="l" rtl="0" eaLnBrk="1" fontAlgn="base" hangingPunct="1">
        <a:spcBef>
          <a:spcPct val="20000"/>
        </a:spcBef>
        <a:spcAft>
          <a:spcPct val="0"/>
        </a:spcAft>
        <a:buClr>
          <a:schemeClr val="accent2"/>
        </a:buClr>
        <a:buSzPct val="60000"/>
        <a:buFont typeface="Wingdings" pitchFamily="2" charset="2"/>
        <a:buChar char="q"/>
        <a:defRPr sz="2600">
          <a:solidFill>
            <a:schemeClr val="tx1"/>
          </a:solidFill>
          <a:latin typeface="+mn-lt"/>
        </a:defRPr>
      </a:lvl2pPr>
      <a:lvl3pPr marL="1022350" indent="-350838" algn="l" rtl="0" eaLnBrk="1" fontAlgn="base" hangingPunct="1">
        <a:spcBef>
          <a:spcPct val="20000"/>
        </a:spcBef>
        <a:spcAft>
          <a:spcPct val="0"/>
        </a:spcAft>
        <a:buClr>
          <a:schemeClr val="accent1"/>
        </a:buClr>
        <a:buSzPct val="65000"/>
        <a:buFont typeface="Wingdings" pitchFamily="2" charset="2"/>
        <a:buChar char="n"/>
        <a:defRPr sz="2200">
          <a:solidFill>
            <a:schemeClr val="tx1"/>
          </a:solidFill>
          <a:latin typeface="+mn-lt"/>
        </a:defRPr>
      </a:lvl3pPr>
      <a:lvl4pPr marL="1339850" indent="-315913" algn="l" rtl="0" eaLnBrk="1" fontAlgn="base" hangingPunct="1">
        <a:spcBef>
          <a:spcPct val="20000"/>
        </a:spcBef>
        <a:spcAft>
          <a:spcPct val="0"/>
        </a:spcAft>
        <a:buClr>
          <a:schemeClr val="accent2"/>
        </a:buClr>
        <a:buSzPct val="70000"/>
        <a:buFont typeface="Wingdings" pitchFamily="2" charset="2"/>
        <a:buChar char="q"/>
        <a:defRPr sz="2000">
          <a:solidFill>
            <a:schemeClr val="tx1"/>
          </a:solidFill>
          <a:latin typeface="+mn-lt"/>
        </a:defRPr>
      </a:lvl4pPr>
      <a:lvl5pPr marL="16811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5pPr>
      <a:lvl6pPr marL="21383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6pPr>
      <a:lvl7pPr marL="25955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7pPr>
      <a:lvl8pPr marL="30527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8pPr>
      <a:lvl9pPr marL="35099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ieeexplore.ieee.org/document/8289256" TargetMode="External"/><Relationship Id="rId2" Type="http://schemas.openxmlformats.org/officeDocument/2006/relationships/hyperlink" Target="https://ieeexplore.ieee.org/document/8393574" TargetMode="External"/><Relationship Id="rId1" Type="http://schemas.openxmlformats.org/officeDocument/2006/relationships/slideLayout" Target="../slideLayouts/slideLayout2.xml"/><Relationship Id="rId4" Type="http://schemas.openxmlformats.org/officeDocument/2006/relationships/hyperlink" Target="https://ac.els-cdn.com/S1877705814019067/1-s2.0-S1877705814019067-main.pdf?_tid=fb25c7cc-a676-4468-9e84-730d5406c959&amp;acdnat=1550049247_de1a6dc7135685d607eaa2041318408b"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1219200"/>
            <a:ext cx="7927975" cy="1803737"/>
          </a:xfrm>
        </p:spPr>
        <p:txBody>
          <a:bodyPr/>
          <a:lstStyle/>
          <a:p>
            <a:pPr algn="ctr"/>
            <a:r>
              <a:rPr lang="en-US" sz="4800" b="1" dirty="0" smtClean="0">
                <a:latin typeface="Times New Roman" pitchFamily="18" charset="0"/>
                <a:cs typeface="Times New Roman" pitchFamily="18" charset="0"/>
              </a:rPr>
              <a:t>Mobile Application for     Building Future Homes</a:t>
            </a:r>
            <a:endParaRPr lang="en-IN" sz="4800" dirty="0">
              <a:latin typeface="Times New Roman" pitchFamily="18" charset="0"/>
              <a:cs typeface="Times New Roman" pitchFamily="18" charset="0"/>
            </a:endParaRPr>
          </a:p>
        </p:txBody>
      </p:sp>
      <p:sp>
        <p:nvSpPr>
          <p:cNvPr id="5" name="Subtitle 4"/>
          <p:cNvSpPr>
            <a:spLocks noGrp="1"/>
          </p:cNvSpPr>
          <p:nvPr>
            <p:ph type="subTitle" idx="1"/>
          </p:nvPr>
        </p:nvSpPr>
        <p:spPr>
          <a:xfrm>
            <a:off x="838200" y="4038600"/>
            <a:ext cx="4038600" cy="1981200"/>
          </a:xfrm>
        </p:spPr>
        <p:txBody>
          <a:bodyPr/>
          <a:lstStyle/>
          <a:p>
            <a:r>
              <a:rPr lang="en-US" sz="1700" b="1" dirty="0">
                <a:latin typeface="Times New Roman" pitchFamily="18" charset="0"/>
                <a:cs typeface="Times New Roman" pitchFamily="18" charset="0"/>
              </a:rPr>
              <a:t>BATCH NO:  </a:t>
            </a:r>
            <a:r>
              <a:rPr lang="en-US" sz="1700" dirty="0">
                <a:latin typeface="Times New Roman" pitchFamily="18" charset="0"/>
                <a:cs typeface="Times New Roman" pitchFamily="18" charset="0"/>
              </a:rPr>
              <a:t>A12</a:t>
            </a:r>
          </a:p>
          <a:p>
            <a:r>
              <a:rPr lang="en-US" sz="1700" dirty="0" smtClean="0">
                <a:latin typeface="Times New Roman" pitchFamily="18" charset="0"/>
                <a:cs typeface="Times New Roman" pitchFamily="18" charset="0"/>
              </a:rPr>
              <a:t>R.</a:t>
            </a:r>
            <a:r>
              <a:rPr lang="en-US" sz="1700" dirty="0">
                <a:latin typeface="Times New Roman" pitchFamily="18" charset="0"/>
                <a:cs typeface="Times New Roman" pitchFamily="18" charset="0"/>
              </a:rPr>
              <a:t> NEEMA TABASSUM(154G1A0558</a:t>
            </a:r>
            <a:r>
              <a:rPr lang="en-US" sz="1700" dirty="0" smtClean="0">
                <a:latin typeface="Times New Roman" pitchFamily="18" charset="0"/>
                <a:cs typeface="Times New Roman" pitchFamily="18" charset="0"/>
              </a:rPr>
              <a:t>)</a:t>
            </a:r>
          </a:p>
          <a:p>
            <a:r>
              <a:rPr lang="en-US" sz="1700" dirty="0" smtClean="0">
                <a:latin typeface="Times New Roman" pitchFamily="18" charset="0"/>
                <a:cs typeface="Times New Roman" pitchFamily="18" charset="0"/>
              </a:rPr>
              <a:t>D. GAYATHRI  </a:t>
            </a:r>
            <a:r>
              <a:rPr lang="en-US" sz="1700" dirty="0">
                <a:latin typeface="Times New Roman" pitchFamily="18" charset="0"/>
                <a:cs typeface="Times New Roman" pitchFamily="18" charset="0"/>
              </a:rPr>
              <a:t>(154G1A0526) </a:t>
            </a:r>
            <a:endParaRPr lang="en-US" sz="1700" dirty="0" smtClean="0">
              <a:latin typeface="Times New Roman" pitchFamily="18" charset="0"/>
              <a:cs typeface="Times New Roman" pitchFamily="18" charset="0"/>
            </a:endParaRPr>
          </a:p>
          <a:p>
            <a:r>
              <a:rPr lang="en-US" sz="1700" dirty="0" smtClean="0">
                <a:latin typeface="Times New Roman" pitchFamily="18" charset="0"/>
                <a:cs typeface="Times New Roman" pitchFamily="18" charset="0"/>
              </a:rPr>
              <a:t>S.</a:t>
            </a:r>
            <a:r>
              <a:rPr lang="en-US" sz="1700" dirty="0">
                <a:latin typeface="Times New Roman" pitchFamily="18" charset="0"/>
                <a:cs typeface="Times New Roman" pitchFamily="18" charset="0"/>
              </a:rPr>
              <a:t> </a:t>
            </a:r>
            <a:r>
              <a:rPr lang="en-US" sz="1700" dirty="0" smtClean="0">
                <a:latin typeface="Times New Roman" pitchFamily="18" charset="0"/>
                <a:cs typeface="Times New Roman" pitchFamily="18" charset="0"/>
              </a:rPr>
              <a:t>BHAVANA  </a:t>
            </a:r>
            <a:r>
              <a:rPr lang="en-US" sz="1700" dirty="0">
                <a:latin typeface="Times New Roman" pitchFamily="18" charset="0"/>
                <a:cs typeface="Times New Roman" pitchFamily="18" charset="0"/>
              </a:rPr>
              <a:t>(154G1A0513) </a:t>
            </a:r>
            <a:endParaRPr lang="en-US" sz="1700" dirty="0" smtClean="0">
              <a:latin typeface="Times New Roman" pitchFamily="18" charset="0"/>
              <a:cs typeface="Times New Roman" pitchFamily="18" charset="0"/>
            </a:endParaRPr>
          </a:p>
          <a:p>
            <a:r>
              <a:rPr lang="en-US" sz="1700" dirty="0" smtClean="0">
                <a:latin typeface="Times New Roman" pitchFamily="18" charset="0"/>
                <a:cs typeface="Times New Roman" pitchFamily="18" charset="0"/>
              </a:rPr>
              <a:t>K. </a:t>
            </a:r>
            <a:r>
              <a:rPr lang="en-US" sz="1700" dirty="0">
                <a:latin typeface="Times New Roman" pitchFamily="18" charset="0"/>
                <a:cs typeface="Times New Roman" pitchFamily="18" charset="0"/>
              </a:rPr>
              <a:t>JAGADEESH(154G1A0534</a:t>
            </a:r>
            <a:r>
              <a:rPr lang="en-US" sz="1700" dirty="0" smtClean="0">
                <a:latin typeface="Times New Roman" pitchFamily="18" charset="0"/>
                <a:cs typeface="Times New Roman" pitchFamily="18" charset="0"/>
              </a:rPr>
              <a:t>)</a:t>
            </a:r>
          </a:p>
          <a:p>
            <a:r>
              <a:rPr lang="en-US" sz="1700" dirty="0" smtClean="0">
                <a:latin typeface="Times New Roman" pitchFamily="18" charset="0"/>
                <a:cs typeface="Times New Roman" pitchFamily="18" charset="0"/>
              </a:rPr>
              <a:t>C. ANUSHA </a:t>
            </a:r>
            <a:r>
              <a:rPr lang="en-US" sz="1700" dirty="0">
                <a:latin typeface="Times New Roman" pitchFamily="18" charset="0"/>
                <a:cs typeface="Times New Roman" pitchFamily="18" charset="0"/>
              </a:rPr>
              <a:t>(</a:t>
            </a:r>
            <a:r>
              <a:rPr lang="en-US" sz="1700" dirty="0" smtClean="0">
                <a:latin typeface="Times New Roman" pitchFamily="18" charset="0"/>
                <a:cs typeface="Times New Roman" pitchFamily="18" charset="0"/>
              </a:rPr>
              <a:t>154G1A0506)</a:t>
            </a:r>
            <a:endParaRPr lang="en-US" sz="1700" dirty="0">
              <a:latin typeface="Times New Roman" pitchFamily="18" charset="0"/>
              <a:cs typeface="Times New Roman" pitchFamily="18" charset="0"/>
            </a:endParaRPr>
          </a:p>
        </p:txBody>
      </p:sp>
      <p:sp>
        <p:nvSpPr>
          <p:cNvPr id="6" name="TextBox 5"/>
          <p:cNvSpPr txBox="1"/>
          <p:nvPr/>
        </p:nvSpPr>
        <p:spPr>
          <a:xfrm>
            <a:off x="1676400" y="6019800"/>
            <a:ext cx="7086600" cy="1015663"/>
          </a:xfrm>
          <a:prstGeom prst="rect">
            <a:avLst/>
          </a:prstGeom>
          <a:noFill/>
        </p:spPr>
        <p:txBody>
          <a:bodyPr wrap="square" rtlCol="0">
            <a:spAutoFit/>
          </a:bodyPr>
          <a:lstStyle/>
          <a:p>
            <a:pPr algn="ctr"/>
            <a:r>
              <a:rPr lang="en-US" sz="2400" b="1" dirty="0" smtClean="0"/>
              <a:t>Srinivasa Ramanujan Institute of Technology</a:t>
            </a:r>
          </a:p>
          <a:p>
            <a:pPr algn="ctr"/>
            <a:r>
              <a:rPr lang="en-US" b="1" dirty="0" smtClean="0"/>
              <a:t>Department of Computer Science &amp; Engineering</a:t>
            </a:r>
          </a:p>
          <a:p>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685800" y="6043612"/>
            <a:ext cx="958103" cy="814388"/>
          </a:xfrm>
          <a:prstGeom prst="rect">
            <a:avLst/>
          </a:prstGeom>
          <a:noFill/>
          <a:ln w="9525">
            <a:noFill/>
            <a:miter lim="800000"/>
            <a:headEnd/>
            <a:tailEnd/>
          </a:ln>
          <a:effectLst/>
        </p:spPr>
      </p:pic>
      <p:sp>
        <p:nvSpPr>
          <p:cNvPr id="2" name="TextBox 1"/>
          <p:cNvSpPr txBox="1"/>
          <p:nvPr/>
        </p:nvSpPr>
        <p:spPr>
          <a:xfrm>
            <a:off x="4572000" y="4191000"/>
            <a:ext cx="4419600" cy="1138773"/>
          </a:xfrm>
          <a:prstGeom prst="rect">
            <a:avLst/>
          </a:prstGeom>
          <a:noFill/>
        </p:spPr>
        <p:txBody>
          <a:bodyPr wrap="square" rtlCol="0">
            <a:spAutoFit/>
          </a:bodyPr>
          <a:lstStyle/>
          <a:p>
            <a:pPr algn="ctr"/>
            <a:r>
              <a:rPr lang="en-US" b="1" dirty="0">
                <a:latin typeface="Times New Roman" pitchFamily="18" charset="0"/>
                <a:cs typeface="Times New Roman" pitchFamily="18" charset="0"/>
              </a:rPr>
              <a:t>Project Guide</a:t>
            </a:r>
            <a:r>
              <a:rPr lang="en-US" b="1" dirty="0" smtClean="0">
                <a:latin typeface="Times New Roman" pitchFamily="18" charset="0"/>
                <a:cs typeface="Times New Roman" pitchFamily="18" charset="0"/>
              </a:rPr>
              <a:t>:</a:t>
            </a:r>
          </a:p>
          <a:p>
            <a:pPr algn="ctr"/>
            <a:r>
              <a:rPr lang="en-US" sz="1600" dirty="0">
                <a:latin typeface="Times New Roman" pitchFamily="18" charset="0"/>
                <a:cs typeface="Times New Roman" pitchFamily="18" charset="0"/>
              </a:rPr>
              <a:t>T.V.NAGA JAYUDU </a:t>
            </a:r>
            <a:r>
              <a:rPr lang="en-US" sz="1600" dirty="0" smtClean="0">
                <a:latin typeface="Times New Roman" pitchFamily="18" charset="0"/>
                <a:cs typeface="Times New Roman" pitchFamily="18" charset="0"/>
              </a:rPr>
              <a:t>M.Tech.(</a:t>
            </a:r>
            <a:r>
              <a:rPr lang="en-US" sz="1600" dirty="0">
                <a:latin typeface="Times New Roman" pitchFamily="18" charset="0"/>
                <a:cs typeface="Times New Roman" pitchFamily="18" charset="0"/>
              </a:rPr>
              <a:t>Ph.D.)</a:t>
            </a:r>
          </a:p>
          <a:p>
            <a:pPr algn="ctr"/>
            <a:r>
              <a:rPr lang="en-US" sz="1600" dirty="0" smtClean="0">
                <a:latin typeface="Times New Roman" pitchFamily="18" charset="0"/>
                <a:cs typeface="Times New Roman" pitchFamily="18" charset="0"/>
              </a:rPr>
              <a:t>Assistant Professor</a:t>
            </a:r>
            <a:endParaRPr lang="en-US" sz="1600" dirty="0">
              <a:latin typeface="Times New Roman" pitchFamily="18" charset="0"/>
              <a:cs typeface="Times New Roman" pitchFamily="18" charset="0"/>
            </a:endParaRPr>
          </a:p>
          <a:p>
            <a:pPr algn="ctr"/>
            <a:endParaRPr lang="en-US" sz="1600" dirty="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Contd</a:t>
            </a:r>
            <a:r>
              <a:rPr lang="en-IN" dirty="0" smtClean="0"/>
              <a:t>….</a:t>
            </a:r>
            <a:endParaRPr lang="en-IN" dirty="0"/>
          </a:p>
        </p:txBody>
      </p:sp>
      <p:sp>
        <p:nvSpPr>
          <p:cNvPr id="3" name="Content Placeholder 2"/>
          <p:cNvSpPr>
            <a:spLocks noGrp="1"/>
          </p:cNvSpPr>
          <p:nvPr>
            <p:ph idx="1"/>
          </p:nvPr>
        </p:nvSpPr>
        <p:spPr>
          <a:xfrm>
            <a:off x="457200" y="1219200"/>
            <a:ext cx="8229600" cy="4911725"/>
          </a:xfrm>
        </p:spPr>
        <p:txBody>
          <a:bodyPr/>
          <a:lstStyle/>
          <a:p>
            <a:pPr algn="just">
              <a:lnSpc>
                <a:spcPct val="150000"/>
              </a:lnSpc>
              <a:buNone/>
            </a:pPr>
            <a:r>
              <a:rPr lang="en-IN" b="1" dirty="0" smtClean="0">
                <a:latin typeface="Times New Roman" pitchFamily="18" charset="0"/>
                <a:cs typeface="Times New Roman" pitchFamily="18" charset="0"/>
              </a:rPr>
              <a:t>b. Limitations of Existing Systems</a:t>
            </a:r>
            <a:endParaRPr lang="en-IN" sz="2600" b="1" dirty="0" smtClean="0">
              <a:latin typeface="Times New Roman" pitchFamily="18" charset="0"/>
              <a:cs typeface="Times New Roman" pitchFamily="18" charset="0"/>
            </a:endParaRPr>
          </a:p>
          <a:p>
            <a:pPr algn="just">
              <a:buFont typeface="Wingdings" pitchFamily="2" charset="2"/>
              <a:buChar char="Ø"/>
            </a:pPr>
            <a:r>
              <a:rPr lang="en-IN" sz="2600" dirty="0" smtClean="0">
                <a:latin typeface="Times New Roman" pitchFamily="18" charset="0"/>
                <a:cs typeface="Times New Roman" pitchFamily="18" charset="0"/>
              </a:rPr>
              <a:t>The existing system don’t give all the information regarding the land and total construction process at one place.</a:t>
            </a:r>
          </a:p>
          <a:p>
            <a:pPr algn="just">
              <a:buFont typeface="Wingdings" pitchFamily="2" charset="2"/>
              <a:buChar char="Ø"/>
            </a:pPr>
            <a:r>
              <a:rPr lang="en-IN" sz="2600" dirty="0" smtClean="0">
                <a:latin typeface="Times New Roman" pitchFamily="18" charset="0"/>
                <a:cs typeface="Times New Roman" pitchFamily="18" charset="0"/>
              </a:rPr>
              <a:t>Doesn’t provide details about contractors.</a:t>
            </a:r>
          </a:p>
          <a:p>
            <a:pPr algn="just">
              <a:buFont typeface="Wingdings" pitchFamily="2" charset="2"/>
              <a:buChar char="Ø"/>
            </a:pPr>
            <a:r>
              <a:rPr lang="en-IN" sz="2600" dirty="0" smtClean="0">
                <a:latin typeface="Times New Roman" pitchFamily="18" charset="0"/>
                <a:cs typeface="Times New Roman" pitchFamily="18" charset="0"/>
              </a:rPr>
              <a:t>Time taking process to consult many people  at different  stages  involved in construction.</a:t>
            </a:r>
          </a:p>
          <a:p>
            <a:pPr algn="just">
              <a:buFont typeface="Wingdings" pitchFamily="2" charset="2"/>
              <a:buChar char="Ø"/>
            </a:pPr>
            <a:endParaRPr lang="en-IN" sz="2600" dirty="0" smtClean="0">
              <a:latin typeface="Times New Roman" pitchFamily="18" charset="0"/>
              <a:cs typeface="Times New Roman" pitchFamily="18" charset="0"/>
            </a:endParaRPr>
          </a:p>
          <a:p>
            <a:pPr algn="just">
              <a:buNone/>
            </a:pPr>
            <a:endParaRPr lang="en-IN" dirty="0" smtClean="0">
              <a:latin typeface="Times New Roman" pitchFamily="18" charset="0"/>
              <a:cs typeface="Times New Roman" pitchFamily="18" charset="0"/>
            </a:endParaRPr>
          </a:p>
          <a:p>
            <a:pPr algn="just">
              <a:buFont typeface="Wingdings" pitchFamily="2" charset="2"/>
              <a:buChar char="§"/>
            </a:pPr>
            <a:endParaRPr lang="en-IN" dirty="0" smtClean="0">
              <a:latin typeface="Times New Roman" pitchFamily="18"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Proposed System</a:t>
            </a:r>
            <a:endParaRPr lang="en-IN" dirty="0"/>
          </a:p>
        </p:txBody>
      </p:sp>
      <p:sp>
        <p:nvSpPr>
          <p:cNvPr id="3" name="Content Placeholder 2"/>
          <p:cNvSpPr>
            <a:spLocks noGrp="1"/>
          </p:cNvSpPr>
          <p:nvPr>
            <p:ph idx="1"/>
          </p:nvPr>
        </p:nvSpPr>
        <p:spPr>
          <a:xfrm>
            <a:off x="457200" y="1143000"/>
            <a:ext cx="8229600" cy="4800600"/>
          </a:xfrm>
        </p:spPr>
        <p:txBody>
          <a:bodyPr/>
          <a:lstStyle/>
          <a:p>
            <a:pPr algn="just"/>
            <a:r>
              <a:rPr lang="en-IN" sz="2600" dirty="0" smtClean="0">
                <a:latin typeface="Times New Roman" pitchFamily="18" charset="0"/>
                <a:cs typeface="Times New Roman" pitchFamily="18" charset="0"/>
              </a:rPr>
              <a:t>This project was about the implications of mobile application system in sustainable construction project management.</a:t>
            </a:r>
          </a:p>
          <a:p>
            <a:pPr algn="just"/>
            <a:r>
              <a:rPr lang="en-IN" sz="2600" dirty="0" smtClean="0">
                <a:latin typeface="Times New Roman" pitchFamily="18" charset="0"/>
                <a:cs typeface="Times New Roman" pitchFamily="18" charset="0"/>
              </a:rPr>
              <a:t>This mobile application provides users with valuable features like information about sites, send request for interpretations and retrieve information about construction projects.</a:t>
            </a:r>
          </a:p>
          <a:p>
            <a:pPr algn="just"/>
            <a:endParaRPr lang="en-IN" sz="2600" dirty="0" smtClean="0"/>
          </a:p>
          <a:p>
            <a:pPr algn="just">
              <a:buNone/>
            </a:pPr>
            <a:endParaRPr lang="en-IN" sz="2600" dirty="0" smtClean="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Benefits of proposed system</a:t>
            </a:r>
            <a:endParaRPr lang="en-IN" dirty="0"/>
          </a:p>
        </p:txBody>
      </p:sp>
      <p:sp>
        <p:nvSpPr>
          <p:cNvPr id="3" name="Content Placeholder 2"/>
          <p:cNvSpPr>
            <a:spLocks noGrp="1"/>
          </p:cNvSpPr>
          <p:nvPr>
            <p:ph idx="1"/>
          </p:nvPr>
        </p:nvSpPr>
        <p:spPr>
          <a:xfrm>
            <a:off x="457200" y="1295400"/>
            <a:ext cx="8229600" cy="4572000"/>
          </a:xfrm>
        </p:spPr>
        <p:txBody>
          <a:bodyPr/>
          <a:lstStyle/>
          <a:p>
            <a:pPr algn="just"/>
            <a:r>
              <a:rPr lang="en-IN" sz="2400" dirty="0" smtClean="0">
                <a:latin typeface="Times New Roman" pitchFamily="18" charset="0"/>
                <a:cs typeface="Times New Roman" pitchFamily="18" charset="0"/>
              </a:rPr>
              <a:t>This mobile application creates a single interface between the home officers and mobile users.</a:t>
            </a:r>
          </a:p>
          <a:p>
            <a:pPr algn="just"/>
            <a:r>
              <a:rPr lang="en-IN" sz="2400" dirty="0" smtClean="0">
                <a:latin typeface="Times New Roman" pitchFamily="18" charset="0"/>
                <a:cs typeface="Times New Roman" pitchFamily="18" charset="0"/>
              </a:rPr>
              <a:t>It  suggests and provides suitable  land details to the user for purchasing within their budget and desired location.</a:t>
            </a:r>
          </a:p>
          <a:p>
            <a:pPr algn="just"/>
            <a:r>
              <a:rPr lang="en-IN" sz="2400" dirty="0" smtClean="0">
                <a:latin typeface="Times New Roman" pitchFamily="18" charset="0"/>
                <a:cs typeface="Times New Roman" pitchFamily="18" charset="0"/>
              </a:rPr>
              <a:t>Effective user interface allows user to choose all requirements like flooring, room design models, pop(Plaster Of Paris), wood work easily using their mobile.</a:t>
            </a:r>
          </a:p>
          <a:p>
            <a:pPr algn="just"/>
            <a:r>
              <a:rPr lang="en-IN" sz="2400" dirty="0" smtClean="0">
                <a:latin typeface="Times New Roman" pitchFamily="18" charset="0"/>
                <a:cs typeface="Times New Roman" pitchFamily="18" charset="0"/>
              </a:rPr>
              <a:t>Based on user requirements it suggests the best contractor details.</a:t>
            </a:r>
            <a:endParaRPr lang="en-US" sz="2400" dirty="0" smtClean="0"/>
          </a:p>
          <a:p>
            <a:pPr algn="just"/>
            <a:endParaRPr lang="en-IN" sz="2400" dirty="0" smtClean="0"/>
          </a:p>
          <a:p>
            <a:pPr algn="just"/>
            <a:endParaRPr lang="en-IN" sz="24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800" dirty="0" smtClean="0"/>
              <a:t>Requirements</a:t>
            </a:r>
            <a:endParaRPr lang="en-IN" dirty="0"/>
          </a:p>
        </p:txBody>
      </p:sp>
      <p:sp>
        <p:nvSpPr>
          <p:cNvPr id="3" name="Content Placeholder 2"/>
          <p:cNvSpPr>
            <a:spLocks noGrp="1"/>
          </p:cNvSpPr>
          <p:nvPr>
            <p:ph idx="1"/>
          </p:nvPr>
        </p:nvSpPr>
        <p:spPr>
          <a:xfrm>
            <a:off x="457200" y="1219200"/>
            <a:ext cx="8229600" cy="4911725"/>
          </a:xfrm>
        </p:spPr>
        <p:txBody>
          <a:bodyPr/>
          <a:lstStyle/>
          <a:p>
            <a:pPr>
              <a:buNone/>
            </a:pPr>
            <a:r>
              <a:rPr lang="en-IN" sz="2800" b="1" dirty="0" smtClean="0"/>
              <a:t>Software Requirements:</a:t>
            </a:r>
          </a:p>
          <a:p>
            <a:r>
              <a:rPr lang="en-IN" sz="2800" dirty="0" smtClean="0">
                <a:solidFill>
                  <a:srgbClr val="0070C0"/>
                </a:solidFill>
              </a:rPr>
              <a:t> </a:t>
            </a:r>
            <a:r>
              <a:rPr lang="en-IN" sz="2800" dirty="0" smtClean="0">
                <a:latin typeface="Times New Roman" pitchFamily="18" charset="0"/>
                <a:cs typeface="Times New Roman" pitchFamily="18" charset="0"/>
              </a:rPr>
              <a:t>O</a:t>
            </a:r>
            <a:r>
              <a:rPr lang="en-IN" sz="2400" dirty="0" smtClean="0">
                <a:latin typeface="Times New Roman" pitchFamily="18" charset="0"/>
                <a:cs typeface="Times New Roman" pitchFamily="18" charset="0"/>
              </a:rPr>
              <a:t>perating Systems – Windows7/8/10(32-bit or 64-bit)</a:t>
            </a:r>
          </a:p>
          <a:p>
            <a:r>
              <a:rPr lang="en-IN" sz="2400" dirty="0" smtClean="0">
                <a:latin typeface="Times New Roman" pitchFamily="18" charset="0"/>
                <a:cs typeface="Times New Roman" pitchFamily="18" charset="0"/>
              </a:rPr>
              <a:t> Platform – </a:t>
            </a:r>
            <a:r>
              <a:rPr lang="en-US" sz="2400" dirty="0" smtClean="0">
                <a:latin typeface="Times New Roman" pitchFamily="18" charset="0"/>
                <a:cs typeface="Times New Roman" pitchFamily="18" charset="0"/>
              </a:rPr>
              <a:t>Android Studio 3.3</a:t>
            </a:r>
          </a:p>
          <a:p>
            <a:r>
              <a:rPr lang="en-IN" sz="2400" dirty="0" smtClean="0">
                <a:latin typeface="Times New Roman" pitchFamily="18" charset="0"/>
                <a:cs typeface="Times New Roman" pitchFamily="18" charset="0"/>
              </a:rPr>
              <a:t> Programming in- Java, </a:t>
            </a:r>
            <a:r>
              <a:rPr lang="en-US" sz="2400" dirty="0" smtClean="0">
                <a:latin typeface="Times New Roman" pitchFamily="18" charset="0"/>
                <a:cs typeface="Times New Roman" pitchFamily="18" charset="0"/>
              </a:rPr>
              <a:t>Extensible Markup Language(XML)</a:t>
            </a:r>
          </a:p>
          <a:p>
            <a:pPr>
              <a:buNone/>
            </a:pPr>
            <a:endParaRPr lang="en-US" sz="2400" b="1" dirty="0">
              <a:latin typeface="Times New Roman" pitchFamily="18" charset="0"/>
              <a:cs typeface="Times New Roman" pitchFamily="18" charset="0"/>
            </a:endParaRPr>
          </a:p>
          <a:p>
            <a:pPr>
              <a:buNone/>
            </a:pPr>
            <a:r>
              <a:rPr lang="en-IN" sz="2800" b="1" dirty="0" smtClean="0"/>
              <a:t>Hardware Requirements:</a:t>
            </a:r>
          </a:p>
          <a:p>
            <a:r>
              <a:rPr lang="en-IN" sz="2400" dirty="0" smtClean="0">
                <a:latin typeface="Times New Roman" pitchFamily="18" charset="0"/>
                <a:cs typeface="Times New Roman" pitchFamily="18" charset="0"/>
              </a:rPr>
              <a:t>RAM Capacity –  8GB and above</a:t>
            </a:r>
          </a:p>
          <a:p>
            <a:r>
              <a:rPr lang="en-IN" sz="2400" dirty="0" smtClean="0">
                <a:latin typeface="Times New Roman" pitchFamily="18" charset="0"/>
                <a:cs typeface="Times New Roman" pitchFamily="18" charset="0"/>
              </a:rPr>
              <a:t> Hard disk – 2GB or 4GB</a:t>
            </a:r>
          </a:p>
          <a:p>
            <a:r>
              <a:rPr lang="en-IN" sz="2400" dirty="0" smtClean="0">
                <a:latin typeface="Times New Roman" pitchFamily="18" charset="0"/>
                <a:cs typeface="Times New Roman" pitchFamily="18" charset="0"/>
              </a:rPr>
              <a:t> </a:t>
            </a:r>
            <a:r>
              <a:rPr lang="en-IN" sz="2400" dirty="0">
                <a:latin typeface="Times New Roman" pitchFamily="18" charset="0"/>
                <a:cs typeface="Times New Roman" pitchFamily="18" charset="0"/>
              </a:rPr>
              <a:t>Processor –  </a:t>
            </a:r>
            <a:r>
              <a:rPr lang="en-IN" sz="2400" dirty="0" smtClean="0">
                <a:latin typeface="Times New Roman" pitchFamily="18" charset="0"/>
                <a:cs typeface="Times New Roman" pitchFamily="18" charset="0"/>
              </a:rPr>
              <a:t>i3 or above </a:t>
            </a:r>
          </a:p>
          <a:p>
            <a:r>
              <a:rPr lang="en-IN" sz="2400" dirty="0" smtClean="0">
                <a:latin typeface="Times New Roman" pitchFamily="18" charset="0"/>
                <a:cs typeface="Times New Roman" pitchFamily="18" charset="0"/>
              </a:rPr>
              <a:t>Screen resolution-1280 x 800</a:t>
            </a:r>
          </a:p>
          <a:p>
            <a:pPr marL="0" indent="0">
              <a:buNone/>
            </a:pPr>
            <a:endParaRPr lang="en-IN" sz="2400" dirty="0" smtClean="0">
              <a:latin typeface="Times New Roman" pitchFamily="18" charset="0"/>
              <a:cs typeface="Times New Roman" pitchFamily="18" charset="0"/>
            </a:endParaRPr>
          </a:p>
          <a:p>
            <a:pPr>
              <a:buNone/>
            </a:pPr>
            <a:r>
              <a:rPr lang="en-IN" sz="2800" dirty="0" smtClean="0">
                <a:solidFill>
                  <a:srgbClr val="0070C0"/>
                </a:solidFill>
              </a:rPr>
              <a:t> </a:t>
            </a:r>
            <a:endParaRPr lang="en-IN" sz="2800" dirty="0">
              <a:solidFill>
                <a:srgbClr val="0070C0"/>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References</a:t>
            </a:r>
            <a:endParaRPr lang="en-IN" dirty="0"/>
          </a:p>
        </p:txBody>
      </p:sp>
      <p:sp>
        <p:nvSpPr>
          <p:cNvPr id="3" name="Content Placeholder 2"/>
          <p:cNvSpPr>
            <a:spLocks noGrp="1"/>
          </p:cNvSpPr>
          <p:nvPr>
            <p:ph idx="1"/>
          </p:nvPr>
        </p:nvSpPr>
        <p:spPr>
          <a:xfrm>
            <a:off x="457200" y="1219200"/>
            <a:ext cx="8229600" cy="4911725"/>
          </a:xfrm>
        </p:spPr>
        <p:txBody>
          <a:bodyPr/>
          <a:lstStyle/>
          <a:p>
            <a:r>
              <a:rPr lang="en-IN" sz="2400" dirty="0" smtClean="0">
                <a:latin typeface="Times New Roman" pitchFamily="18" charset="0"/>
                <a:cs typeface="Times New Roman" pitchFamily="18" charset="0"/>
                <a:hlinkClick r:id="rId2"/>
              </a:rPr>
              <a:t>https://ieeexplore.ieee.org/document/8393574</a:t>
            </a:r>
            <a:endParaRPr lang="en-IN" sz="2400" dirty="0" smtClean="0">
              <a:latin typeface="Times New Roman" pitchFamily="18" charset="0"/>
              <a:cs typeface="Times New Roman" pitchFamily="18" charset="0"/>
            </a:endParaRPr>
          </a:p>
          <a:p>
            <a:r>
              <a:rPr lang="en-IN" sz="2400" dirty="0" smtClean="0">
                <a:latin typeface="Times New Roman" pitchFamily="18" charset="0"/>
                <a:cs typeface="Times New Roman" pitchFamily="18" charset="0"/>
                <a:hlinkClick r:id="rId3"/>
              </a:rPr>
              <a:t>https://ieeexplore.ieee.org/document/8289256</a:t>
            </a:r>
            <a:endParaRPr lang="en-IN" sz="2400" dirty="0" smtClean="0">
              <a:latin typeface="Times New Roman" pitchFamily="18" charset="0"/>
              <a:cs typeface="Times New Roman" pitchFamily="18" charset="0"/>
            </a:endParaRPr>
          </a:p>
          <a:p>
            <a:r>
              <a:rPr lang="en-IN" sz="2400" dirty="0" smtClean="0">
                <a:latin typeface="Times New Roman" pitchFamily="18" charset="0"/>
                <a:cs typeface="Times New Roman" pitchFamily="18" charset="0"/>
                <a:hlinkClick r:id="rId4"/>
              </a:rPr>
              <a:t>https://ac.els-cdn.com/S1877705814019067/1-s2.0-S1877705814019067-main.pdf?_tid=fb25c7cc-a676-4468-9e84-730d5406c959&amp;acdnat=1550049247_de1a6dc7135685d607eaa2041318408b</a:t>
            </a:r>
            <a:endParaRPr lang="en-IN" sz="2400" dirty="0" smtClean="0">
              <a:latin typeface="Times New Roman" pitchFamily="18" charset="0"/>
              <a:cs typeface="Times New Roman" pitchFamily="18" charset="0"/>
            </a:endParaRPr>
          </a:p>
          <a:p>
            <a:endParaRPr lang="en-IN" sz="2400" dirty="0" smtClean="0">
              <a:latin typeface="Times New Roman" pitchFamily="18" charset="0"/>
              <a:cs typeface="Times New Roman" pitchFamily="18" charset="0"/>
            </a:endParaRPr>
          </a:p>
          <a:p>
            <a:endParaRPr lang="en-IN" sz="2400" dirty="0" smtClean="0">
              <a:latin typeface="Times New Roman" pitchFamily="18" charset="0"/>
              <a:cs typeface="Times New Roman" pitchFamily="18" charset="0"/>
            </a:endParaRPr>
          </a:p>
          <a:p>
            <a:endParaRPr lang="en-IN" sz="2400" dirty="0" smtClean="0">
              <a:latin typeface="Times New Roman" pitchFamily="18" charset="0"/>
              <a:cs typeface="Times New Roman" pitchFamily="18" charset="0"/>
            </a:endParaRPr>
          </a:p>
          <a:p>
            <a:endParaRPr lang="en-IN" sz="2400" dirty="0" smtClean="0">
              <a:latin typeface="Times New Roman" pitchFamily="18" charset="0"/>
              <a:cs typeface="Times New Roman" pitchFamily="18" charset="0"/>
            </a:endParaRPr>
          </a:p>
          <a:p>
            <a:endParaRPr lang="en-IN" sz="2400" dirty="0">
              <a:latin typeface="Times New Roman" pitchFamily="18" charset="0"/>
              <a:cs typeface="Times New Roman"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22313" y="3048000"/>
            <a:ext cx="7772400" cy="2133601"/>
          </a:xfrm>
        </p:spPr>
        <p:txBody>
          <a:bodyPr/>
          <a:lstStyle/>
          <a:p>
            <a:pPr algn="ctr"/>
            <a:r>
              <a:rPr lang="en-US" sz="7200" dirty="0" smtClean="0"/>
              <a:t>Thank you</a:t>
            </a:r>
            <a:endParaRPr lang="en-US" sz="7200" dirty="0"/>
          </a:p>
        </p:txBody>
      </p:sp>
      <p:sp>
        <p:nvSpPr>
          <p:cNvPr id="5" name="Text Placeholder 4"/>
          <p:cNvSpPr>
            <a:spLocks noGrp="1"/>
          </p:cNvSpPr>
          <p:nvPr>
            <p:ph type="body" idx="1"/>
          </p:nvPr>
        </p:nvSpPr>
        <p:spPr>
          <a:xfrm>
            <a:off x="685800" y="609600"/>
            <a:ext cx="7772400" cy="1500187"/>
          </a:xfrm>
        </p:spPr>
        <p:txBody>
          <a:bodyPr/>
          <a:lstStyle/>
          <a:p>
            <a:pPr algn="ctr"/>
            <a:r>
              <a:rPr lang="en-US" sz="4800" dirty="0" smtClean="0"/>
              <a:t>Any Queries?</a:t>
            </a:r>
            <a:endParaRPr lang="en-US" sz="48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Contents</a:t>
            </a:r>
            <a:endParaRPr lang="en-US" dirty="0"/>
          </a:p>
        </p:txBody>
      </p:sp>
      <p:sp>
        <p:nvSpPr>
          <p:cNvPr id="3" name="Content Placeholder 2"/>
          <p:cNvSpPr>
            <a:spLocks noGrp="1"/>
          </p:cNvSpPr>
          <p:nvPr>
            <p:ph idx="1"/>
          </p:nvPr>
        </p:nvSpPr>
        <p:spPr>
          <a:xfrm>
            <a:off x="457200" y="1417638"/>
            <a:ext cx="8229600" cy="4713287"/>
          </a:xfrm>
        </p:spPr>
        <p:txBody>
          <a:bodyPr/>
          <a:lstStyle/>
          <a:p>
            <a:r>
              <a:rPr lang="en-US" dirty="0" smtClean="0">
                <a:latin typeface="Times New Roman" panose="02020603050405020304" pitchFamily="18" charset="0"/>
                <a:cs typeface="Times New Roman" panose="02020603050405020304" pitchFamily="18" charset="0"/>
              </a:rPr>
              <a:t> Abstract</a:t>
            </a:r>
          </a:p>
          <a:p>
            <a:r>
              <a:rPr lang="en-US" dirty="0" smtClean="0">
                <a:latin typeface="Times New Roman" panose="02020603050405020304" pitchFamily="18" charset="0"/>
                <a:cs typeface="Times New Roman" panose="02020603050405020304" pitchFamily="18" charset="0"/>
              </a:rPr>
              <a:t> Problem Definition</a:t>
            </a:r>
          </a:p>
          <a:p>
            <a:r>
              <a:rPr lang="en-US" dirty="0" smtClean="0">
                <a:latin typeface="Times New Roman" panose="02020603050405020304" pitchFamily="18" charset="0"/>
                <a:cs typeface="Times New Roman" panose="02020603050405020304" pitchFamily="18" charset="0"/>
              </a:rPr>
              <a:t> Project Planning</a:t>
            </a:r>
          </a:p>
          <a:p>
            <a:r>
              <a:rPr lang="en-US" dirty="0" smtClean="0">
                <a:latin typeface="Times New Roman" panose="02020603050405020304" pitchFamily="18" charset="0"/>
                <a:cs typeface="Times New Roman" panose="02020603050405020304" pitchFamily="18" charset="0"/>
              </a:rPr>
              <a:t> Literature Survey</a:t>
            </a:r>
          </a:p>
          <a:p>
            <a:r>
              <a:rPr lang="en-US" dirty="0" smtClean="0">
                <a:latin typeface="Times New Roman" panose="02020603050405020304" pitchFamily="18" charset="0"/>
                <a:cs typeface="Times New Roman" panose="02020603050405020304" pitchFamily="18" charset="0"/>
              </a:rPr>
              <a:t> Requirements</a:t>
            </a:r>
          </a:p>
          <a:p>
            <a:r>
              <a:rPr lang="en-US" dirty="0" smtClean="0">
                <a:latin typeface="Times New Roman" panose="02020603050405020304" pitchFamily="18" charset="0"/>
                <a:cs typeface="Times New Roman" panose="02020603050405020304" pitchFamily="18" charset="0"/>
              </a:rPr>
              <a:t> References</a:t>
            </a:r>
          </a:p>
          <a:p>
            <a:endParaRPr lang="en-US" dirty="0" smtClean="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229600" cy="1139825"/>
          </a:xfrm>
        </p:spPr>
        <p:txBody>
          <a:bodyPr/>
          <a:lstStyle/>
          <a:p>
            <a:r>
              <a:rPr lang="en-US" dirty="0" smtClean="0"/>
              <a:t>Abstract</a:t>
            </a:r>
            <a:endParaRPr lang="en-US" dirty="0"/>
          </a:p>
        </p:txBody>
      </p:sp>
      <p:sp>
        <p:nvSpPr>
          <p:cNvPr id="3" name="Content Placeholder 2"/>
          <p:cNvSpPr>
            <a:spLocks noGrp="1"/>
          </p:cNvSpPr>
          <p:nvPr>
            <p:ph idx="1"/>
          </p:nvPr>
        </p:nvSpPr>
        <p:spPr>
          <a:xfrm>
            <a:off x="533400" y="1368424"/>
            <a:ext cx="8077200" cy="4879975"/>
          </a:xfrm>
        </p:spPr>
        <p:txBody>
          <a:bodyPr/>
          <a:lstStyle/>
          <a:p>
            <a:pPr marL="0" indent="0" algn="just">
              <a:buNone/>
            </a:pPr>
            <a:r>
              <a:rPr lang="en-US" sz="2800" dirty="0" smtClean="0">
                <a:latin typeface="Times New Roman" pitchFamily="18" charset="0"/>
                <a:cs typeface="Times New Roman" pitchFamily="18" charset="0"/>
              </a:rPr>
              <a:t>Construction process management coordinates and supervises the variety of projects and specifies project objectives and plan which includes budgeting, delineation of scope, selecting project associates. This mobile application provides unprecedented opportunities to innovate and enhance the construction process management by providing effective Interface for user to choose all the requirements and providing the suitable suggestions to proceed.</a:t>
            </a:r>
          </a:p>
          <a:p>
            <a:pPr algn="just"/>
            <a:endParaRPr lang="en-US" sz="2800" dirty="0" smtClean="0">
              <a:latin typeface="Times New Roman" pitchFamily="18" charset="0"/>
              <a:cs typeface="Times New Roman" pitchFamily="18" charset="0"/>
            </a:endParaRPr>
          </a:p>
          <a:p>
            <a:pPr marL="0" indent="0" algn="just">
              <a:buNone/>
            </a:pPr>
            <a:endParaRPr lang="en-US" sz="2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Problem Definition</a:t>
            </a:r>
            <a:endParaRPr lang="en-IN" dirty="0"/>
          </a:p>
        </p:txBody>
      </p:sp>
      <p:sp>
        <p:nvSpPr>
          <p:cNvPr id="3" name="Content Placeholder 2"/>
          <p:cNvSpPr>
            <a:spLocks noGrp="1"/>
          </p:cNvSpPr>
          <p:nvPr>
            <p:ph idx="1"/>
          </p:nvPr>
        </p:nvSpPr>
        <p:spPr>
          <a:xfrm>
            <a:off x="381000" y="1295400"/>
            <a:ext cx="8229600" cy="4683125"/>
          </a:xfrm>
        </p:spPr>
        <p:txBody>
          <a:bodyPr/>
          <a:lstStyle/>
          <a:p>
            <a:pPr algn="just"/>
            <a:r>
              <a:rPr lang="en-IN" sz="2600" dirty="0" smtClean="0">
                <a:latin typeface="Times New Roman" pitchFamily="18" charset="0"/>
                <a:cs typeface="Times New Roman" pitchFamily="18" charset="0"/>
              </a:rPr>
              <a:t>The effective communication among  project team and users in construction sites is a real dilemma for construction projects productivity.</a:t>
            </a:r>
          </a:p>
          <a:p>
            <a:pPr algn="just"/>
            <a:r>
              <a:rPr lang="en-IN" sz="2800" dirty="0" smtClean="0">
                <a:latin typeface="Times New Roman" pitchFamily="18" charset="0"/>
                <a:cs typeface="Times New Roman" pitchFamily="18" charset="0"/>
              </a:rPr>
              <a:t> </a:t>
            </a:r>
            <a:r>
              <a:rPr lang="en-IN" sz="2600" dirty="0" smtClean="0">
                <a:latin typeface="Times New Roman" pitchFamily="18" charset="0"/>
                <a:cs typeface="Times New Roman" pitchFamily="18" charset="0"/>
              </a:rPr>
              <a:t>The main objective of the project is to develop a mobile application system to create a single interface between the home officers and mobile users.</a:t>
            </a:r>
          </a:p>
          <a:p>
            <a:pPr algn="just">
              <a:buNone/>
            </a:pPr>
            <a:endParaRPr lang="en-IN" sz="2600"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368425"/>
          </a:xfrm>
        </p:spPr>
        <p:txBody>
          <a:bodyPr/>
          <a:lstStyle/>
          <a:p>
            <a:r>
              <a:rPr lang="en-IN" dirty="0" smtClean="0"/>
              <a:t>Project Planning</a:t>
            </a:r>
            <a:endParaRPr lang="en-IN" dirty="0"/>
          </a:p>
        </p:txBody>
      </p:sp>
      <p:graphicFrame>
        <p:nvGraphicFramePr>
          <p:cNvPr id="6" name="Content Placeholder 5"/>
          <p:cNvGraphicFramePr>
            <a:graphicFrameLocks noGrp="1"/>
          </p:cNvGraphicFramePr>
          <p:nvPr>
            <p:ph idx="1"/>
          </p:nvPr>
        </p:nvGraphicFramePr>
        <p:xfrm>
          <a:off x="457200" y="1371600"/>
          <a:ext cx="8458200" cy="4191118"/>
        </p:xfrm>
        <a:graphic>
          <a:graphicData uri="http://schemas.openxmlformats.org/drawingml/2006/table">
            <a:tbl>
              <a:tblPr firstRow="1" bandRow="1">
                <a:tableStyleId>{5C22544A-7EE6-4342-B048-85BDC9FD1C3A}</a:tableStyleId>
              </a:tblPr>
              <a:tblGrid>
                <a:gridCol w="2819400"/>
                <a:gridCol w="3255125"/>
                <a:gridCol w="2383675"/>
              </a:tblGrid>
              <a:tr h="686070">
                <a:tc>
                  <a:txBody>
                    <a:bodyPr/>
                    <a:lstStyle/>
                    <a:p>
                      <a:pPr algn="ctr"/>
                      <a:r>
                        <a:rPr lang="en-IN" dirty="0" smtClean="0"/>
                        <a:t>  Days</a:t>
                      </a:r>
                      <a:endParaRPr lang="en-IN" dirty="0"/>
                    </a:p>
                  </a:txBody>
                  <a:tcPr/>
                </a:tc>
                <a:tc>
                  <a:txBody>
                    <a:bodyPr/>
                    <a:lstStyle/>
                    <a:p>
                      <a:pPr algn="ctr"/>
                      <a:r>
                        <a:rPr lang="en-IN" dirty="0" smtClean="0"/>
                        <a:t>            Target</a:t>
                      </a:r>
                      <a:endParaRPr lang="en-IN" dirty="0"/>
                    </a:p>
                  </a:txBody>
                  <a:tcPr/>
                </a:tc>
                <a:tc>
                  <a:txBody>
                    <a:bodyPr/>
                    <a:lstStyle/>
                    <a:p>
                      <a:pPr algn="ctr"/>
                      <a:r>
                        <a:rPr lang="en-IN" dirty="0" smtClean="0"/>
                        <a:t>           Status</a:t>
                      </a:r>
                      <a:endParaRPr lang="en-IN" dirty="0"/>
                    </a:p>
                  </a:txBody>
                  <a:tcPr/>
                </a:tc>
              </a:tr>
              <a:tr h="686070">
                <a:tc>
                  <a:txBody>
                    <a:bodyPr/>
                    <a:lstStyle/>
                    <a:p>
                      <a:pPr algn="ctr"/>
                      <a:r>
                        <a:rPr lang="en-IN" sz="1600" dirty="0" smtClean="0"/>
                        <a:t> (7-02-2019 </a:t>
                      </a:r>
                      <a:r>
                        <a:rPr lang="en-IN" sz="1600" baseline="0" dirty="0" smtClean="0"/>
                        <a:t> to 10-02-2019)</a:t>
                      </a:r>
                    </a:p>
                  </a:txBody>
                  <a:tcPr/>
                </a:tc>
                <a:tc>
                  <a:txBody>
                    <a:bodyPr/>
                    <a:lstStyle/>
                    <a:p>
                      <a:pPr algn="ctr"/>
                      <a:r>
                        <a:rPr lang="en-IN" dirty="0" smtClean="0"/>
                        <a:t>Design of UML diagrams</a:t>
                      </a:r>
                      <a:endParaRPr lang="en-IN" dirty="0"/>
                    </a:p>
                  </a:txBody>
                  <a:tcPr/>
                </a:tc>
                <a:tc>
                  <a:txBody>
                    <a:bodyPr/>
                    <a:lstStyle/>
                    <a:p>
                      <a:pPr algn="ctr"/>
                      <a:r>
                        <a:rPr lang="en-IN" dirty="0" smtClean="0"/>
                        <a:t>   Completed</a:t>
                      </a:r>
                      <a:endParaRPr lang="en-IN" dirty="0"/>
                    </a:p>
                  </a:txBody>
                  <a:tcPr/>
                </a:tc>
              </a:tr>
              <a:tr h="837238">
                <a:tc>
                  <a:txBody>
                    <a:bodyPr/>
                    <a:lstStyle/>
                    <a:p>
                      <a:pPr algn="ctr"/>
                      <a:r>
                        <a:rPr lang="en-IN" dirty="0" smtClean="0"/>
                        <a:t> </a:t>
                      </a:r>
                      <a:r>
                        <a:rPr lang="en-IN" sz="1600" dirty="0" smtClean="0"/>
                        <a:t>(11-02-2019</a:t>
                      </a:r>
                      <a:r>
                        <a:rPr lang="en-IN" sz="1600" baseline="0" dirty="0" smtClean="0"/>
                        <a:t>  to 15-02-2019)</a:t>
                      </a:r>
                    </a:p>
                    <a:p>
                      <a:pPr algn="ctr"/>
                      <a:r>
                        <a:rPr lang="en-IN" sz="1600" baseline="0" dirty="0" smtClean="0"/>
                        <a:t>       </a:t>
                      </a:r>
                      <a:endParaRPr lang="en-IN" sz="1600" dirty="0"/>
                    </a:p>
                  </a:txBody>
                  <a:tcPr/>
                </a:tc>
                <a:tc>
                  <a:txBody>
                    <a:bodyPr/>
                    <a:lstStyle/>
                    <a:p>
                      <a:pPr algn="ctr"/>
                      <a:r>
                        <a:rPr lang="en-IN" dirty="0" smtClean="0"/>
                        <a:t>Literature </a:t>
                      </a:r>
                      <a:r>
                        <a:rPr lang="en-IN" smtClean="0"/>
                        <a:t>Survey, Screen</a:t>
                      </a:r>
                      <a:r>
                        <a:rPr lang="en-IN" baseline="0" smtClean="0"/>
                        <a:t> </a:t>
                      </a:r>
                      <a:r>
                        <a:rPr lang="en-IN" baseline="0" dirty="0" smtClean="0"/>
                        <a:t>designing</a:t>
                      </a:r>
                      <a:endParaRPr lang="en-IN" dirty="0"/>
                    </a:p>
                  </a:txBody>
                  <a:tcPr/>
                </a:tc>
                <a:tc>
                  <a:txBody>
                    <a:bodyPr/>
                    <a:lstStyle/>
                    <a:p>
                      <a:pPr algn="ctr"/>
                      <a:r>
                        <a:rPr lang="en-IN" dirty="0" smtClean="0"/>
                        <a:t>   In progress</a:t>
                      </a:r>
                      <a:endParaRPr lang="en-IN" dirty="0"/>
                    </a:p>
                  </a:txBody>
                  <a:tcPr/>
                </a:tc>
              </a:tr>
              <a:tr h="686070">
                <a:tc>
                  <a:txBody>
                    <a:bodyPr/>
                    <a:lstStyle/>
                    <a:p>
                      <a:pPr algn="ctr"/>
                      <a:r>
                        <a:rPr lang="en-IN" sz="1600" dirty="0" smtClean="0"/>
                        <a:t>(16-02-2019  to</a:t>
                      </a:r>
                      <a:r>
                        <a:rPr lang="en-IN" sz="1600" baseline="0" dirty="0" smtClean="0"/>
                        <a:t> 23-02-2019)</a:t>
                      </a:r>
                      <a:endParaRPr lang="en-IN" sz="1600" dirty="0"/>
                    </a:p>
                  </a:txBody>
                  <a:tcPr/>
                </a:tc>
                <a:tc>
                  <a:txBody>
                    <a:bodyPr/>
                    <a:lstStyle/>
                    <a:p>
                      <a:pPr algn="ctr"/>
                      <a:r>
                        <a:rPr lang="en-IN" dirty="0" smtClean="0"/>
                        <a:t>   Implementation</a:t>
                      </a:r>
                      <a:endParaRPr lang="en-IN" dirty="0"/>
                    </a:p>
                  </a:txBody>
                  <a:tcPr/>
                </a:tc>
                <a:tc>
                  <a:txBody>
                    <a:bodyPr/>
                    <a:lstStyle/>
                    <a:p>
                      <a:pPr algn="ctr"/>
                      <a:r>
                        <a:rPr lang="en-IN" dirty="0" smtClean="0"/>
                        <a:t> Not</a:t>
                      </a:r>
                      <a:r>
                        <a:rPr lang="en-IN" baseline="0" dirty="0" smtClean="0"/>
                        <a:t> yet completed</a:t>
                      </a:r>
                      <a:endParaRPr lang="en-IN" dirty="0"/>
                    </a:p>
                  </a:txBody>
                  <a:tcPr/>
                </a:tc>
              </a:tr>
              <a:tr h="609483">
                <a:tc>
                  <a:txBody>
                    <a:bodyPr/>
                    <a:lstStyle/>
                    <a:p>
                      <a:pPr algn="ctr"/>
                      <a:r>
                        <a:rPr lang="en-IN" dirty="0" smtClean="0"/>
                        <a:t> </a:t>
                      </a:r>
                      <a:r>
                        <a:rPr lang="en-IN" sz="1600" dirty="0" smtClean="0"/>
                        <a:t>(24-02-2019 to 27-02-2019)</a:t>
                      </a:r>
                    </a:p>
                    <a:p>
                      <a:pPr algn="ctr"/>
                      <a:r>
                        <a:rPr lang="en-IN" sz="1600" baseline="0" dirty="0" smtClean="0"/>
                        <a:t>      </a:t>
                      </a:r>
                      <a:endParaRPr lang="en-IN" sz="1600" dirty="0"/>
                    </a:p>
                  </a:txBody>
                  <a:tcPr/>
                </a:tc>
                <a:tc>
                  <a:txBody>
                    <a:bodyPr/>
                    <a:lstStyle/>
                    <a:p>
                      <a:pPr algn="ctr"/>
                      <a:r>
                        <a:rPr lang="en-IN" dirty="0" smtClean="0"/>
                        <a:t>   Testing</a:t>
                      </a:r>
                      <a:r>
                        <a:rPr lang="en-IN" baseline="0" dirty="0" smtClean="0"/>
                        <a:t> </a:t>
                      </a:r>
                      <a:endParaRPr lang="en-IN" dirty="0"/>
                    </a:p>
                  </a:txBody>
                  <a:tcPr/>
                </a:tc>
                <a:tc>
                  <a:txBody>
                    <a:bodyPr/>
                    <a:lstStyle/>
                    <a:p>
                      <a:pPr algn="ctr"/>
                      <a:r>
                        <a:rPr lang="en-IN" dirty="0" smtClean="0"/>
                        <a:t>Not yet  completed </a:t>
                      </a:r>
                      <a:endParaRPr lang="en-IN" dirty="0"/>
                    </a:p>
                  </a:txBody>
                  <a:tcPr/>
                </a:tc>
              </a:tr>
              <a:tr h="686070">
                <a:tc>
                  <a:txBody>
                    <a:bodyPr/>
                    <a:lstStyle/>
                    <a:p>
                      <a:pPr algn="ctr"/>
                      <a:r>
                        <a:rPr lang="en-IN" sz="1600" baseline="0" dirty="0" smtClean="0"/>
                        <a:t>(28-02-2019  to 8-03-2019)</a:t>
                      </a:r>
                      <a:endParaRPr lang="en-IN" sz="1600" dirty="0"/>
                    </a:p>
                  </a:txBody>
                  <a:tcPr/>
                </a:tc>
                <a:tc>
                  <a:txBody>
                    <a:bodyPr/>
                    <a:lstStyle/>
                    <a:p>
                      <a:pPr algn="ctr"/>
                      <a:r>
                        <a:rPr lang="en-IN" dirty="0" smtClean="0"/>
                        <a:t>Output and Documentation of project</a:t>
                      </a:r>
                      <a:endParaRPr lang="en-IN" dirty="0"/>
                    </a:p>
                  </a:txBody>
                  <a:tcPr/>
                </a:tc>
                <a:tc>
                  <a:txBody>
                    <a:bodyPr/>
                    <a:lstStyle/>
                    <a:p>
                      <a:pPr algn="ctr"/>
                      <a:r>
                        <a:rPr lang="en-IN" dirty="0" smtClean="0"/>
                        <a:t>Not yet</a:t>
                      </a:r>
                      <a:r>
                        <a:rPr lang="en-IN" baseline="0" dirty="0" smtClean="0"/>
                        <a:t> completed</a:t>
                      </a:r>
                      <a:endParaRPr lang="en-IN" dirty="0"/>
                    </a:p>
                  </a:txBody>
                  <a:tcPr/>
                </a:tc>
              </a:tr>
            </a:tbl>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Project Planning Model</a:t>
            </a:r>
            <a:endParaRPr lang="en-IN" dirty="0"/>
          </a:p>
        </p:txBody>
      </p:sp>
      <p:sp>
        <p:nvSpPr>
          <p:cNvPr id="3" name="Content Placeholder 2"/>
          <p:cNvSpPr>
            <a:spLocks noGrp="1"/>
          </p:cNvSpPr>
          <p:nvPr>
            <p:ph idx="1"/>
          </p:nvPr>
        </p:nvSpPr>
        <p:spPr/>
        <p:txBody>
          <a:bodyPr/>
          <a:lstStyle/>
          <a:p>
            <a:r>
              <a:rPr lang="en-IN" dirty="0" smtClean="0"/>
              <a:t>Agile </a:t>
            </a:r>
            <a:r>
              <a:rPr lang="en-IN" dirty="0" smtClean="0"/>
              <a:t> </a:t>
            </a:r>
            <a:r>
              <a:rPr lang="en-IN" dirty="0" smtClean="0"/>
              <a:t>Model</a:t>
            </a:r>
            <a:endParaRPr lang="en-IN" dirty="0"/>
          </a:p>
        </p:txBody>
      </p:sp>
      <p:pic>
        <p:nvPicPr>
          <p:cNvPr id="5" name="Picture 4" descr="Android-App-Development-Process-1.jpg"/>
          <p:cNvPicPr>
            <a:picLocks noChangeAspect="1"/>
          </p:cNvPicPr>
          <p:nvPr/>
        </p:nvPicPr>
        <p:blipFill>
          <a:blip r:embed="rId2" cstate="print"/>
          <a:stretch>
            <a:fillRect/>
          </a:stretch>
        </p:blipFill>
        <p:spPr>
          <a:xfrm>
            <a:off x="1752600" y="2133600"/>
            <a:ext cx="5810250" cy="39528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Contd</a:t>
            </a:r>
            <a:r>
              <a:rPr lang="en-US" dirty="0" smtClean="0"/>
              <a:t>….</a:t>
            </a:r>
            <a:endParaRPr lang="en-US" dirty="0"/>
          </a:p>
        </p:txBody>
      </p:sp>
      <p:sp>
        <p:nvSpPr>
          <p:cNvPr id="3" name="Content Placeholder 2"/>
          <p:cNvSpPr>
            <a:spLocks noGrp="1"/>
          </p:cNvSpPr>
          <p:nvPr>
            <p:ph idx="1"/>
          </p:nvPr>
        </p:nvSpPr>
        <p:spPr>
          <a:xfrm>
            <a:off x="457200" y="1295400"/>
            <a:ext cx="8229600" cy="4835525"/>
          </a:xfrm>
        </p:spPr>
        <p:txBody>
          <a:bodyPr/>
          <a:lstStyle/>
          <a:p>
            <a:pPr algn="just">
              <a:buNone/>
            </a:pPr>
            <a:r>
              <a:rPr lang="en-US" sz="2600" dirty="0" smtClean="0">
                <a:latin typeface="Times New Roman" pitchFamily="18" charset="0"/>
                <a:cs typeface="Times New Roman" pitchFamily="18" charset="0"/>
              </a:rPr>
              <a:t> </a:t>
            </a:r>
            <a:r>
              <a:rPr lang="en-US" sz="2800" b="1" dirty="0" smtClean="0">
                <a:latin typeface="Times New Roman" pitchFamily="18" charset="0"/>
                <a:cs typeface="Times New Roman" pitchFamily="18" charset="0"/>
              </a:rPr>
              <a:t>Modules</a:t>
            </a:r>
            <a:endParaRPr lang="en-US" sz="2600" b="1" dirty="0" smtClean="0">
              <a:latin typeface="Times New Roman" pitchFamily="18" charset="0"/>
              <a:cs typeface="Times New Roman" pitchFamily="18" charset="0"/>
            </a:endParaRPr>
          </a:p>
          <a:p>
            <a:pPr algn="just">
              <a:buFont typeface="Wingdings" pitchFamily="2" charset="2"/>
              <a:buChar char="q"/>
            </a:pPr>
            <a:r>
              <a:rPr lang="en-US" sz="2800" dirty="0" smtClean="0">
                <a:latin typeface="Times New Roman" pitchFamily="18" charset="0"/>
                <a:cs typeface="Times New Roman" pitchFamily="18" charset="0"/>
              </a:rPr>
              <a:t>Users</a:t>
            </a:r>
            <a:r>
              <a:rPr lang="en-US" sz="2600" dirty="0" smtClean="0">
                <a:latin typeface="Times New Roman" pitchFamily="18" charset="0"/>
                <a:cs typeface="Times New Roman" pitchFamily="18" charset="0"/>
              </a:rPr>
              <a:t>: </a:t>
            </a:r>
          </a:p>
          <a:p>
            <a:pPr algn="just">
              <a:buNone/>
            </a:pPr>
            <a:r>
              <a:rPr lang="en-US" sz="2600" dirty="0" smtClean="0">
                <a:latin typeface="Times New Roman" pitchFamily="18" charset="0"/>
                <a:cs typeface="Times New Roman" pitchFamily="18" charset="0"/>
              </a:rPr>
              <a:t>		Profile </a:t>
            </a:r>
            <a:r>
              <a:rPr lang="en-US" sz="2600" dirty="0" smtClean="0">
                <a:latin typeface="Times New Roman" pitchFamily="18" charset="0"/>
                <a:cs typeface="Times New Roman" pitchFamily="18" charset="0"/>
              </a:rPr>
              <a:t>creation</a:t>
            </a:r>
          </a:p>
          <a:p>
            <a:pPr algn="just">
              <a:buNone/>
            </a:pPr>
            <a:r>
              <a:rPr lang="en-US" sz="2600" dirty="0" smtClean="0">
                <a:latin typeface="Times New Roman" pitchFamily="18" charset="0"/>
                <a:cs typeface="Times New Roman" pitchFamily="18" charset="0"/>
              </a:rPr>
              <a:t>		Buying Land</a:t>
            </a:r>
            <a:endParaRPr lang="en-US" sz="2600" dirty="0" smtClean="0">
              <a:latin typeface="Times New Roman" pitchFamily="18" charset="0"/>
              <a:cs typeface="Times New Roman" pitchFamily="18" charset="0"/>
            </a:endParaRPr>
          </a:p>
          <a:p>
            <a:pPr algn="just">
              <a:buNone/>
            </a:pPr>
            <a:r>
              <a:rPr lang="en-US" sz="2600" dirty="0" smtClean="0">
                <a:latin typeface="Times New Roman" pitchFamily="18" charset="0"/>
                <a:cs typeface="Times New Roman" pitchFamily="18" charset="0"/>
              </a:rPr>
              <a:t>		Selecting Requirements</a:t>
            </a:r>
          </a:p>
          <a:p>
            <a:pPr algn="just">
              <a:buNone/>
            </a:pPr>
            <a:r>
              <a:rPr lang="en-US" sz="2600" dirty="0" smtClean="0">
                <a:latin typeface="Times New Roman" pitchFamily="18" charset="0"/>
                <a:cs typeface="Times New Roman" pitchFamily="18" charset="0"/>
              </a:rPr>
              <a:t>		Cancelling </a:t>
            </a:r>
            <a:r>
              <a:rPr lang="en-US" sz="2600" dirty="0" smtClean="0">
                <a:latin typeface="Times New Roman" pitchFamily="18" charset="0"/>
                <a:cs typeface="Times New Roman" pitchFamily="18" charset="0"/>
              </a:rPr>
              <a:t>Requirements</a:t>
            </a:r>
            <a:endParaRPr lang="en-US" sz="2600" dirty="0" smtClean="0">
              <a:latin typeface="Times New Roman" pitchFamily="18" charset="0"/>
              <a:cs typeface="Times New Roman" pitchFamily="18" charset="0"/>
            </a:endParaRPr>
          </a:p>
          <a:p>
            <a:pPr algn="just">
              <a:buNone/>
            </a:pPr>
            <a:r>
              <a:rPr lang="en-US" sz="2600" dirty="0" smtClean="0">
                <a:latin typeface="Times New Roman" pitchFamily="18" charset="0"/>
                <a:cs typeface="Times New Roman" pitchFamily="18" charset="0"/>
              </a:rPr>
              <a:t>           Selecting contractor</a:t>
            </a:r>
          </a:p>
          <a:p>
            <a:pPr algn="just">
              <a:buNone/>
            </a:pPr>
            <a:r>
              <a:rPr lang="en-US" sz="2600" dirty="0" smtClean="0">
                <a:latin typeface="Times New Roman" pitchFamily="18" charset="0"/>
                <a:cs typeface="Times New Roman" pitchFamily="18" charset="0"/>
              </a:rPr>
              <a:t>           Sharing contact details</a:t>
            </a:r>
          </a:p>
          <a:p>
            <a:pPr algn="just">
              <a:buNone/>
            </a:pPr>
            <a:r>
              <a:rPr lang="en-US" sz="2600" dirty="0" smtClean="0">
                <a:latin typeface="Times New Roman" pitchFamily="18" charset="0"/>
                <a:cs typeface="Times New Roman" pitchFamily="18" charset="0"/>
              </a:rPr>
              <a:t>           Feedback</a:t>
            </a:r>
          </a:p>
          <a:p>
            <a:pPr algn="just">
              <a:buNone/>
            </a:pPr>
            <a:r>
              <a:rPr lang="en-US" sz="2600" dirty="0" smtClean="0">
                <a:latin typeface="Times New Roman" pitchFamily="18" charset="0"/>
                <a:cs typeface="Times New Roman" pitchFamily="18" charset="0"/>
              </a:rPr>
              <a:t>		</a:t>
            </a:r>
          </a:p>
          <a:p>
            <a:pPr algn="just">
              <a:buFont typeface="Wingdings" pitchFamily="2" charset="2"/>
              <a:buChar char="Ø"/>
            </a:pPr>
            <a:endParaRPr lang="en-US" sz="2600" dirty="0" smtClean="0">
              <a:latin typeface="Times New Roman" pitchFamily="18" charset="0"/>
              <a:cs typeface="Times New Roman" pitchFamily="18" charset="0"/>
            </a:endParaRPr>
          </a:p>
          <a:p>
            <a:pPr algn="just">
              <a:buNone/>
            </a:pPr>
            <a:r>
              <a:rPr lang="en-US" sz="2600" dirty="0" smtClean="0">
                <a:latin typeface="Times New Roman" pitchFamily="18" charset="0"/>
                <a:cs typeface="Times New Roman" pitchFamily="18" charset="0"/>
              </a:rPr>
              <a:t> </a:t>
            </a:r>
          </a:p>
          <a:p>
            <a:pPr algn="just"/>
            <a:endParaRPr lang="en-US" sz="2600" dirty="0">
              <a:latin typeface="Times New Roman" pitchFamily="18" charset="0"/>
              <a:cs typeface="Times New Roman" pitchFamily="18" charset="0"/>
            </a:endParaRPr>
          </a:p>
        </p:txBody>
      </p:sp>
    </p:spTree>
    <p:extLst>
      <p:ext uri="{BB962C8B-B14F-4D97-AF65-F5344CB8AC3E}">
        <p14:creationId xmlns="" xmlns:p14="http://schemas.microsoft.com/office/powerpoint/2010/main" val="52922935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Contd</a:t>
            </a:r>
            <a:r>
              <a:rPr lang="en-IN" dirty="0" smtClean="0"/>
              <a:t>….</a:t>
            </a:r>
            <a:endParaRPr lang="en-IN" dirty="0"/>
          </a:p>
        </p:txBody>
      </p:sp>
      <p:sp>
        <p:nvSpPr>
          <p:cNvPr id="3" name="Content Placeholder 2"/>
          <p:cNvSpPr>
            <a:spLocks noGrp="1"/>
          </p:cNvSpPr>
          <p:nvPr>
            <p:ph idx="1"/>
          </p:nvPr>
        </p:nvSpPr>
        <p:spPr>
          <a:xfrm>
            <a:off x="457200" y="1219200"/>
            <a:ext cx="8229600" cy="4911725"/>
          </a:xfrm>
        </p:spPr>
        <p:txBody>
          <a:bodyPr/>
          <a:lstStyle/>
          <a:p>
            <a:r>
              <a:rPr lang="en-IN" dirty="0" smtClean="0">
                <a:latin typeface="Times New Roman" pitchFamily="18" charset="0"/>
                <a:cs typeface="Times New Roman" pitchFamily="18" charset="0"/>
              </a:rPr>
              <a:t>Admin</a:t>
            </a:r>
          </a:p>
          <a:p>
            <a:pPr>
              <a:buNone/>
            </a:pPr>
            <a:r>
              <a:rPr lang="en-IN" dirty="0" smtClean="0">
                <a:latin typeface="Times New Roman" pitchFamily="18" charset="0"/>
                <a:cs typeface="Times New Roman" pitchFamily="18" charset="0"/>
              </a:rPr>
              <a:t>		</a:t>
            </a:r>
            <a:r>
              <a:rPr lang="en-IN" sz="2600" dirty="0" smtClean="0">
                <a:latin typeface="Times New Roman" pitchFamily="18" charset="0"/>
                <a:cs typeface="Times New Roman" pitchFamily="18" charset="0"/>
              </a:rPr>
              <a:t>Verifying  the  Profiles</a:t>
            </a:r>
          </a:p>
          <a:p>
            <a:pPr>
              <a:buNone/>
            </a:pPr>
            <a:r>
              <a:rPr lang="en-IN" sz="2600" dirty="0" smtClean="0">
                <a:latin typeface="Times New Roman" pitchFamily="18" charset="0"/>
                <a:cs typeface="Times New Roman" pitchFamily="18" charset="0"/>
              </a:rPr>
              <a:t>		Collecting Requirements</a:t>
            </a:r>
          </a:p>
          <a:p>
            <a:pPr>
              <a:buNone/>
            </a:pPr>
            <a:r>
              <a:rPr lang="en-IN" sz="2600" dirty="0" smtClean="0">
                <a:latin typeface="Times New Roman" pitchFamily="18" charset="0"/>
                <a:cs typeface="Times New Roman" pitchFamily="18" charset="0"/>
              </a:rPr>
              <a:t>		Filtering Requirements</a:t>
            </a:r>
          </a:p>
          <a:p>
            <a:pPr>
              <a:buNone/>
            </a:pPr>
            <a:r>
              <a:rPr lang="en-IN" sz="2600" dirty="0" smtClean="0">
                <a:latin typeface="Times New Roman" pitchFamily="18" charset="0"/>
                <a:cs typeface="Times New Roman" pitchFamily="18" charset="0"/>
              </a:rPr>
              <a:t>		Sharing Contractor Details</a:t>
            </a:r>
          </a:p>
          <a:p>
            <a:r>
              <a:rPr lang="en-IN" sz="2600" dirty="0" smtClean="0">
                <a:latin typeface="Times New Roman" pitchFamily="18" charset="0"/>
                <a:cs typeface="Times New Roman" pitchFamily="18" charset="0"/>
              </a:rPr>
              <a:t>Contractor</a:t>
            </a:r>
          </a:p>
          <a:p>
            <a:pPr>
              <a:buNone/>
            </a:pPr>
            <a:r>
              <a:rPr lang="en-IN" sz="2600" dirty="0" smtClean="0">
                <a:latin typeface="Times New Roman" pitchFamily="18" charset="0"/>
                <a:cs typeface="Times New Roman" pitchFamily="18" charset="0"/>
              </a:rPr>
              <a:t>		Profile Creation</a:t>
            </a:r>
          </a:p>
          <a:p>
            <a:pPr>
              <a:buNone/>
            </a:pPr>
            <a:r>
              <a:rPr lang="en-IN" sz="2600" dirty="0" smtClean="0">
                <a:latin typeface="Times New Roman" pitchFamily="18" charset="0"/>
                <a:cs typeface="Times New Roman" pitchFamily="18" charset="0"/>
              </a:rPr>
              <a:t>		Sharing Contact Details</a:t>
            </a:r>
          </a:p>
          <a:p>
            <a:pPr>
              <a:buNone/>
            </a:pPr>
            <a:r>
              <a:rPr lang="en-IN" sz="2600" dirty="0" smtClean="0">
                <a:latin typeface="Times New Roman" pitchFamily="18" charset="0"/>
                <a:cs typeface="Times New Roman" pitchFamily="18" charset="0"/>
              </a:rPr>
              <a:t>		Providing Construction Services</a:t>
            </a:r>
          </a:p>
          <a:p>
            <a:pPr>
              <a:buNone/>
            </a:pPr>
            <a:endParaRPr lang="en-IN" dirty="0">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Literature Survey</a:t>
            </a:r>
            <a:endParaRPr lang="en-IN" dirty="0"/>
          </a:p>
        </p:txBody>
      </p:sp>
      <p:sp>
        <p:nvSpPr>
          <p:cNvPr id="3" name="Content Placeholder 2"/>
          <p:cNvSpPr>
            <a:spLocks noGrp="1"/>
          </p:cNvSpPr>
          <p:nvPr>
            <p:ph idx="1"/>
          </p:nvPr>
        </p:nvSpPr>
        <p:spPr>
          <a:xfrm>
            <a:off x="457200" y="1219200"/>
            <a:ext cx="8229600" cy="4911725"/>
          </a:xfrm>
        </p:spPr>
        <p:txBody>
          <a:bodyPr/>
          <a:lstStyle/>
          <a:p>
            <a:pPr>
              <a:buNone/>
            </a:pPr>
            <a:r>
              <a:rPr lang="en-IN" sz="2800" b="1" dirty="0" smtClean="0">
                <a:latin typeface="Times New Roman" pitchFamily="18" charset="0"/>
                <a:cs typeface="Times New Roman" pitchFamily="18" charset="0"/>
              </a:rPr>
              <a:t>a. Existing Systems</a:t>
            </a:r>
          </a:p>
          <a:p>
            <a:r>
              <a:rPr lang="en-IN" dirty="0" smtClean="0">
                <a:solidFill>
                  <a:schemeClr val="accent6">
                    <a:lumMod val="75000"/>
                  </a:schemeClr>
                </a:solidFill>
                <a:latin typeface="Times New Roman" pitchFamily="18" charset="0"/>
                <a:cs typeface="Times New Roman" pitchFamily="18" charset="0"/>
              </a:rPr>
              <a:t>99acres</a:t>
            </a:r>
          </a:p>
          <a:p>
            <a:pPr algn="just">
              <a:buNone/>
            </a:pPr>
            <a:r>
              <a:rPr lang="en-IN" dirty="0" smtClean="0">
                <a:solidFill>
                  <a:srgbClr val="C00000"/>
                </a:solidFill>
                <a:latin typeface="Times New Roman" pitchFamily="18" charset="0"/>
                <a:cs typeface="Times New Roman" pitchFamily="18" charset="0"/>
              </a:rPr>
              <a:t>	     </a:t>
            </a:r>
            <a:r>
              <a:rPr lang="en-IN" sz="2600" dirty="0" smtClean="0">
                <a:solidFill>
                  <a:schemeClr val="tx1">
                    <a:lumMod val="95000"/>
                    <a:lumOff val="5000"/>
                  </a:schemeClr>
                </a:solidFill>
                <a:latin typeface="Times New Roman" pitchFamily="18" charset="0"/>
                <a:cs typeface="Times New Roman" pitchFamily="18" charset="0"/>
              </a:rPr>
              <a:t>This  mobile app makes it easy to search buy, sell or rent property in India. It provides details about local real estate information.</a:t>
            </a:r>
          </a:p>
          <a:p>
            <a:r>
              <a:rPr lang="en-IN" dirty="0" smtClean="0">
                <a:solidFill>
                  <a:schemeClr val="accent6">
                    <a:lumMod val="75000"/>
                  </a:schemeClr>
                </a:solidFill>
                <a:latin typeface="Times New Roman" pitchFamily="18" charset="0"/>
                <a:cs typeface="Times New Roman" pitchFamily="18" charset="0"/>
              </a:rPr>
              <a:t>Houzify</a:t>
            </a:r>
          </a:p>
          <a:p>
            <a:pPr algn="just">
              <a:buNone/>
            </a:pPr>
            <a:r>
              <a:rPr lang="en-IN" sz="2600" dirty="0" smtClean="0">
                <a:solidFill>
                  <a:schemeClr val="accent6">
                    <a:lumMod val="75000"/>
                  </a:schemeClr>
                </a:solidFill>
                <a:latin typeface="Times New Roman" pitchFamily="18" charset="0"/>
                <a:cs typeface="Times New Roman" pitchFamily="18" charset="0"/>
              </a:rPr>
              <a:t>        </a:t>
            </a:r>
            <a:r>
              <a:rPr lang="en-IN" sz="2600" dirty="0" smtClean="0">
                <a:solidFill>
                  <a:schemeClr val="tx1">
                    <a:lumMod val="95000"/>
                    <a:lumOff val="5000"/>
                  </a:schemeClr>
                </a:solidFill>
                <a:latin typeface="Times New Roman" pitchFamily="18" charset="0"/>
                <a:cs typeface="Times New Roman" pitchFamily="18" charset="0"/>
              </a:rPr>
              <a:t> This mobile app provides details about decoration ideas and  interior  designs.</a:t>
            </a:r>
            <a:endParaRPr lang="en-IN" sz="2600" dirty="0" smtClean="0">
              <a:solidFill>
                <a:schemeClr val="accent6">
                  <a:lumMod val="75000"/>
                </a:schemeClr>
              </a:solidFill>
              <a:latin typeface="Times New Roman" pitchFamily="18" charset="0"/>
              <a:cs typeface="Times New Roman" pitchFamily="18" charset="0"/>
            </a:endParaRPr>
          </a:p>
          <a:p>
            <a:pPr>
              <a:buNone/>
            </a:pPr>
            <a:endParaRPr lang="en-IN" dirty="0" smtClean="0">
              <a:latin typeface="Times New Roman" pitchFamily="18" charset="0"/>
              <a:cs typeface="Times New Roman" pitchFamily="18" charset="0"/>
            </a:endParaRPr>
          </a:p>
          <a:p>
            <a:endParaRPr lang="en-IN" dirty="0" smtClean="0">
              <a:latin typeface="Times New Roman" pitchFamily="18" charset="0"/>
              <a:cs typeface="Times New Roman" pitchFamily="18" charset="0"/>
            </a:endParaRPr>
          </a:p>
          <a:p>
            <a:endParaRPr lang="en-IN" dirty="0">
              <a:latin typeface="Times New Roman" pitchFamily="18" charset="0"/>
              <a:cs typeface="Times New Roman" pitchFamily="18" charset="0"/>
            </a:endParaRPr>
          </a:p>
        </p:txBody>
      </p:sp>
    </p:spTree>
  </p:cSld>
  <p:clrMapOvr>
    <a:masterClrMapping/>
  </p:clrMapOvr>
</p:sld>
</file>

<file path=ppt/theme/theme1.xml><?xml version="1.0" encoding="utf-8"?>
<a:theme xmlns:a="http://schemas.openxmlformats.org/drawingml/2006/main" name="SRIT_PPT_Them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SRIT_PPT_Theme</Template>
  <TotalTime>1400</TotalTime>
  <Words>516</Words>
  <Application>Microsoft Office PowerPoint</Application>
  <PresentationFormat>On-screen Show (4:3)</PresentationFormat>
  <Paragraphs>115</Paragraphs>
  <Slides>15</Slides>
  <Notes>2</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SRIT_PPT_Theme</vt:lpstr>
      <vt:lpstr>Mobile Application for     Building Future Homes</vt:lpstr>
      <vt:lpstr>Contents</vt:lpstr>
      <vt:lpstr>Abstract</vt:lpstr>
      <vt:lpstr>Problem Definition</vt:lpstr>
      <vt:lpstr>Project Planning</vt:lpstr>
      <vt:lpstr>Project Planning Model</vt:lpstr>
      <vt:lpstr>Contd….</vt:lpstr>
      <vt:lpstr>Contd….</vt:lpstr>
      <vt:lpstr>Literature Survey</vt:lpstr>
      <vt:lpstr>Contd….</vt:lpstr>
      <vt:lpstr>Proposed System</vt:lpstr>
      <vt:lpstr>Benefits of proposed system</vt:lpstr>
      <vt:lpstr>Requirements</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Finishing School Programme on C Programming</dc:title>
  <dc:creator>Hitendra</dc:creator>
  <cp:lastModifiedBy>neema</cp:lastModifiedBy>
  <cp:revision>289</cp:revision>
  <dcterms:created xsi:type="dcterms:W3CDTF">2006-08-16T00:00:00Z</dcterms:created>
  <dcterms:modified xsi:type="dcterms:W3CDTF">2019-02-14T03:50:26Z</dcterms:modified>
</cp:coreProperties>
</file>