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99" d="100"/>
          <a:sy n="99" d="100"/>
        </p:scale>
        <p:origin x="105" y="1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349833-57AD-4FF3-8FC5-90F7525C6EC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97851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49833-57AD-4FF3-8FC5-90F7525C6EC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287426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49833-57AD-4FF3-8FC5-90F7525C6EC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156895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349833-57AD-4FF3-8FC5-90F7525C6EC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280282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349833-57AD-4FF3-8FC5-90F7525C6EC3}"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178757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349833-57AD-4FF3-8FC5-90F7525C6EC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33590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349833-57AD-4FF3-8FC5-90F7525C6EC3}"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161766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349833-57AD-4FF3-8FC5-90F7525C6EC3}" type="datetimeFigureOut">
              <a:rPr lang="en-IN" smtClean="0"/>
              <a:t>16-08-2025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392257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49833-57AD-4FF3-8FC5-90F7525C6EC3}" type="datetimeFigureOut">
              <a:rPr lang="en-IN" smtClean="0"/>
              <a:t>16-08-2025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337151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49833-57AD-4FF3-8FC5-90F7525C6EC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380729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349833-57AD-4FF3-8FC5-90F7525C6EC3}"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460191-28CE-411D-84CA-EDEB394EF70E}" type="slidenum">
              <a:rPr lang="en-IN" smtClean="0"/>
              <a:t>‹#›</a:t>
            </a:fld>
            <a:endParaRPr lang="en-IN"/>
          </a:p>
        </p:txBody>
      </p:sp>
    </p:spTree>
    <p:extLst>
      <p:ext uri="{BB962C8B-B14F-4D97-AF65-F5344CB8AC3E}">
        <p14:creationId xmlns:p14="http://schemas.microsoft.com/office/powerpoint/2010/main" val="99989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49833-57AD-4FF3-8FC5-90F7525C6EC3}" type="datetimeFigureOut">
              <a:rPr lang="en-IN" smtClean="0"/>
              <a:t>16-08-2025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60191-28CE-411D-84CA-EDEB394EF70E}" type="slidenum">
              <a:rPr lang="en-IN" smtClean="0"/>
              <a:t>‹#›</a:t>
            </a:fld>
            <a:endParaRPr lang="en-IN"/>
          </a:p>
        </p:txBody>
      </p:sp>
    </p:spTree>
    <p:extLst>
      <p:ext uri="{BB962C8B-B14F-4D97-AF65-F5344CB8AC3E}">
        <p14:creationId xmlns:p14="http://schemas.microsoft.com/office/powerpoint/2010/main" val="25553245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chrome-stats.com/d/id.bmri.livin/review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3F370E41-3699-6493-EF6F-5042AD0DB428}"/>
              </a:ext>
            </a:extLst>
          </p:cNvPr>
          <p:cNvSpPr/>
          <p:nvPr/>
        </p:nvSpPr>
        <p:spPr>
          <a:xfrm>
            <a:off x="127462" y="68709"/>
            <a:ext cx="11937076" cy="38444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080808"/>
                </a:solidFill>
                <a:latin typeface="Book Antiqua" panose="02040602050305030304" pitchFamily="18" charset="0"/>
              </a:rPr>
              <a:t>Sentiment Analysis of </a:t>
            </a:r>
            <a:r>
              <a:rPr lang="en-US" b="1" i="1" dirty="0" err="1">
                <a:solidFill>
                  <a:srgbClr val="080808"/>
                </a:solidFill>
                <a:latin typeface="Book Antiqua" panose="02040602050305030304" pitchFamily="18" charset="0"/>
              </a:rPr>
              <a:t>Livin</a:t>
            </a:r>
            <a:r>
              <a:rPr lang="en-US" b="1" i="1" dirty="0">
                <a:solidFill>
                  <a:srgbClr val="080808"/>
                </a:solidFill>
                <a:latin typeface="Book Antiqua" panose="02040602050305030304" pitchFamily="18" charset="0"/>
              </a:rPr>
              <a:t>' by </a:t>
            </a:r>
            <a:r>
              <a:rPr lang="en-US" b="1" i="1" dirty="0" err="1">
                <a:solidFill>
                  <a:srgbClr val="080808"/>
                </a:solidFill>
                <a:latin typeface="Book Antiqua" panose="02040602050305030304" pitchFamily="18" charset="0"/>
              </a:rPr>
              <a:t>Mandiri</a:t>
            </a:r>
            <a:r>
              <a:rPr lang="en-US" b="1" i="1" dirty="0">
                <a:solidFill>
                  <a:srgbClr val="080808"/>
                </a:solidFill>
                <a:latin typeface="Book Antiqua" panose="02040602050305030304" pitchFamily="18" charset="0"/>
              </a:rPr>
              <a:t> App Reviews</a:t>
            </a:r>
            <a:endParaRPr lang="en-IN" b="1" i="1" dirty="0">
              <a:solidFill>
                <a:srgbClr val="080808"/>
              </a:solidFill>
              <a:latin typeface="Book Antiqua" panose="02040602050305030304" pitchFamily="18" charset="0"/>
            </a:endParaRPr>
          </a:p>
        </p:txBody>
      </p:sp>
      <p:sp>
        <p:nvSpPr>
          <p:cNvPr id="4" name="Flowchart: Process 3">
            <a:extLst>
              <a:ext uri="{FF2B5EF4-FFF2-40B4-BE49-F238E27FC236}">
                <a16:creationId xmlns:a16="http://schemas.microsoft.com/office/drawing/2014/main" id="{571764EC-D10A-391B-D56E-9DB652B4B3E9}"/>
              </a:ext>
            </a:extLst>
          </p:cNvPr>
          <p:cNvSpPr/>
          <p:nvPr/>
        </p:nvSpPr>
        <p:spPr>
          <a:xfrm>
            <a:off x="154424" y="557688"/>
            <a:ext cx="3335066" cy="142646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b="1" dirty="0">
                <a:solidFill>
                  <a:srgbClr val="080808"/>
                </a:solidFill>
                <a:latin typeface="Book Antiqua" panose="02040602050305030304" pitchFamily="18" charset="0"/>
              </a:rPr>
              <a:t>Description</a:t>
            </a:r>
          </a:p>
          <a:p>
            <a:pPr algn="just"/>
            <a:r>
              <a:rPr lang="en-US" sz="1000" dirty="0">
                <a:solidFill>
                  <a:srgbClr val="080808"/>
                </a:solidFill>
                <a:latin typeface="Book Antiqua" panose="02040602050305030304" pitchFamily="18" charset="0"/>
              </a:rPr>
              <a:t>This analysis explores 10,000 user reviews of the </a:t>
            </a:r>
            <a:r>
              <a:rPr lang="en-US" sz="1000" b="1" dirty="0" err="1">
                <a:solidFill>
                  <a:srgbClr val="080808"/>
                </a:solidFill>
                <a:latin typeface="Book Antiqua" panose="02040602050305030304" pitchFamily="18" charset="0"/>
              </a:rPr>
              <a:t>Livin</a:t>
            </a:r>
            <a:r>
              <a:rPr lang="en-US" sz="1000" b="1" dirty="0">
                <a:solidFill>
                  <a:srgbClr val="080808"/>
                </a:solidFill>
                <a:latin typeface="Book Antiqua" panose="02040602050305030304" pitchFamily="18" charset="0"/>
              </a:rPr>
              <a:t>' by </a:t>
            </a:r>
            <a:r>
              <a:rPr lang="en-US" sz="1000" b="1" dirty="0" err="1">
                <a:solidFill>
                  <a:srgbClr val="080808"/>
                </a:solidFill>
                <a:latin typeface="Book Antiqua" panose="02040602050305030304" pitchFamily="18" charset="0"/>
              </a:rPr>
              <a:t>Mandiri</a:t>
            </a:r>
            <a:r>
              <a:rPr lang="en-US" sz="1000" dirty="0">
                <a:solidFill>
                  <a:srgbClr val="080808"/>
                </a:solidFill>
                <a:latin typeface="Book Antiqua" panose="02040602050305030304" pitchFamily="18" charset="0"/>
              </a:rPr>
              <a:t> app, collected from the Google Play Store between February and June 2024. The dataset includes user ratings (1–5 stars), review text, app version, and thumbs-up votes. Using sentiment and rating data, the goal is to uncover user satisfaction trends, identify pain points, and recommend improvements.</a:t>
            </a:r>
            <a:endParaRPr lang="en-IN" sz="1000" b="1" i="1" dirty="0">
              <a:solidFill>
                <a:srgbClr val="080808"/>
              </a:solidFill>
              <a:latin typeface="Book Antiqua" panose="02040602050305030304" pitchFamily="18" charset="0"/>
            </a:endParaRPr>
          </a:p>
        </p:txBody>
      </p:sp>
      <p:sp>
        <p:nvSpPr>
          <p:cNvPr id="5" name="Flowchart: Process 4">
            <a:extLst>
              <a:ext uri="{FF2B5EF4-FFF2-40B4-BE49-F238E27FC236}">
                <a16:creationId xmlns:a16="http://schemas.microsoft.com/office/drawing/2014/main" id="{AF8D293D-3F49-85D3-E793-579DA2D79073}"/>
              </a:ext>
            </a:extLst>
          </p:cNvPr>
          <p:cNvSpPr/>
          <p:nvPr/>
        </p:nvSpPr>
        <p:spPr>
          <a:xfrm>
            <a:off x="127462" y="5415445"/>
            <a:ext cx="7929518" cy="137384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rgbClr val="080808"/>
                </a:solidFill>
                <a:latin typeface="Book Antiqua" panose="02040602050305030304" pitchFamily="18" charset="0"/>
              </a:rPr>
              <a:t>✅ Conclusion</a:t>
            </a:r>
          </a:p>
          <a:p>
            <a:r>
              <a:rPr lang="en-US" sz="1000" dirty="0">
                <a:solidFill>
                  <a:srgbClr val="080808"/>
                </a:solidFill>
                <a:latin typeface="Book Antiqua" panose="02040602050305030304" pitchFamily="18" charset="0"/>
              </a:rPr>
              <a:t>The </a:t>
            </a:r>
            <a:r>
              <a:rPr lang="en-US" sz="1000" dirty="0" err="1">
                <a:solidFill>
                  <a:srgbClr val="080808"/>
                </a:solidFill>
                <a:latin typeface="Book Antiqua" panose="02040602050305030304" pitchFamily="18" charset="0"/>
              </a:rPr>
              <a:t>Livin</a:t>
            </a:r>
            <a:r>
              <a:rPr lang="en-US" sz="1000" dirty="0">
                <a:solidFill>
                  <a:srgbClr val="080808"/>
                </a:solidFill>
                <a:latin typeface="Book Antiqua" panose="02040602050305030304" pitchFamily="18" charset="0"/>
              </a:rPr>
              <a:t>' by </a:t>
            </a:r>
            <a:r>
              <a:rPr lang="en-US" sz="1000" dirty="0" err="1">
                <a:solidFill>
                  <a:srgbClr val="080808"/>
                </a:solidFill>
                <a:latin typeface="Book Antiqua" panose="02040602050305030304" pitchFamily="18" charset="0"/>
              </a:rPr>
              <a:t>Mandiri</a:t>
            </a:r>
            <a:r>
              <a:rPr lang="en-US" sz="1000" dirty="0">
                <a:solidFill>
                  <a:srgbClr val="080808"/>
                </a:solidFill>
                <a:latin typeface="Book Antiqua" panose="02040602050305030304" pitchFamily="18" charset="0"/>
              </a:rPr>
              <a:t> app enjoys a generally favorable perception, especially in terms of ease of use and modern features. However, certain versions negatively affected user satisfaction, particularly when performance issues arose. The insights suggest:</a:t>
            </a:r>
          </a:p>
          <a:p>
            <a:r>
              <a:rPr lang="en-US" sz="1000" dirty="0">
                <a:solidFill>
                  <a:srgbClr val="080808"/>
                </a:solidFill>
                <a:latin typeface="Book Antiqua" panose="02040602050305030304" pitchFamily="18" charset="0"/>
              </a:rPr>
              <a:t>🚀 Focus on </a:t>
            </a:r>
            <a:r>
              <a:rPr lang="en-US" sz="1000" b="1" dirty="0">
                <a:solidFill>
                  <a:srgbClr val="080808"/>
                </a:solidFill>
                <a:latin typeface="Book Antiqua" panose="02040602050305030304" pitchFamily="18" charset="0"/>
              </a:rPr>
              <a:t>performance stability</a:t>
            </a:r>
            <a:r>
              <a:rPr lang="en-US" sz="1000" dirty="0">
                <a:solidFill>
                  <a:srgbClr val="080808"/>
                </a:solidFill>
                <a:latin typeface="Book Antiqua" panose="02040602050305030304" pitchFamily="18" charset="0"/>
              </a:rPr>
              <a:t> and </a:t>
            </a:r>
            <a:r>
              <a:rPr lang="en-US" sz="1000" b="1" dirty="0">
                <a:solidFill>
                  <a:srgbClr val="080808"/>
                </a:solidFill>
                <a:latin typeface="Book Antiqua" panose="02040602050305030304" pitchFamily="18" charset="0"/>
              </a:rPr>
              <a:t>authentication fixes</a:t>
            </a:r>
            <a:endParaRPr lang="en-US" sz="1000" dirty="0">
              <a:solidFill>
                <a:srgbClr val="080808"/>
              </a:solidFill>
              <a:latin typeface="Book Antiqua" panose="02040602050305030304" pitchFamily="18" charset="0"/>
            </a:endParaRPr>
          </a:p>
          <a:p>
            <a:r>
              <a:rPr lang="en-US" sz="1000" dirty="0">
                <a:solidFill>
                  <a:srgbClr val="080808"/>
                </a:solidFill>
                <a:latin typeface="Book Antiqua" panose="02040602050305030304" pitchFamily="18" charset="0"/>
              </a:rPr>
              <a:t>🧭 Monitor feedback </a:t>
            </a:r>
            <a:r>
              <a:rPr lang="en-US" sz="1000" b="1" dirty="0">
                <a:solidFill>
                  <a:srgbClr val="080808"/>
                </a:solidFill>
                <a:latin typeface="Book Antiqua" panose="02040602050305030304" pitchFamily="18" charset="0"/>
              </a:rPr>
              <a:t>immediately post-release</a:t>
            </a:r>
            <a:endParaRPr lang="en-US" sz="1000" dirty="0">
              <a:solidFill>
                <a:srgbClr val="080808"/>
              </a:solidFill>
              <a:latin typeface="Book Antiqua" panose="02040602050305030304" pitchFamily="18" charset="0"/>
            </a:endParaRPr>
          </a:p>
          <a:p>
            <a:r>
              <a:rPr lang="en-US" sz="1000" dirty="0">
                <a:solidFill>
                  <a:srgbClr val="080808"/>
                </a:solidFill>
                <a:latin typeface="Book Antiqua" panose="02040602050305030304" pitchFamily="18" charset="0"/>
              </a:rPr>
              <a:t>💬 Leverage </a:t>
            </a:r>
            <a:r>
              <a:rPr lang="en-US" sz="1000" b="1" dirty="0">
                <a:solidFill>
                  <a:srgbClr val="080808"/>
                </a:solidFill>
                <a:latin typeface="Book Antiqua" panose="02040602050305030304" pitchFamily="18" charset="0"/>
              </a:rPr>
              <a:t>thumbs-up feedback</a:t>
            </a:r>
            <a:r>
              <a:rPr lang="en-US" sz="1000" dirty="0">
                <a:solidFill>
                  <a:srgbClr val="080808"/>
                </a:solidFill>
                <a:latin typeface="Book Antiqua" panose="02040602050305030304" pitchFamily="18" charset="0"/>
              </a:rPr>
              <a:t> to prioritize valuable user input</a:t>
            </a:r>
          </a:p>
          <a:p>
            <a:r>
              <a:rPr lang="en-US" sz="1000" dirty="0">
                <a:solidFill>
                  <a:srgbClr val="080808"/>
                </a:solidFill>
                <a:latin typeface="Book Antiqua" panose="02040602050305030304" pitchFamily="18" charset="0"/>
              </a:rPr>
              <a:t>With continued responsiveness to user concerns and proactive QA, the app can further strengthen its user trust and loyalty.</a:t>
            </a:r>
          </a:p>
        </p:txBody>
      </p:sp>
      <p:sp>
        <p:nvSpPr>
          <p:cNvPr id="14" name="Flowchart: Process 13">
            <a:extLst>
              <a:ext uri="{FF2B5EF4-FFF2-40B4-BE49-F238E27FC236}">
                <a16:creationId xmlns:a16="http://schemas.microsoft.com/office/drawing/2014/main" id="{752772D9-79B9-3E0D-3254-78938BAF3F10}"/>
              </a:ext>
            </a:extLst>
          </p:cNvPr>
          <p:cNvSpPr/>
          <p:nvPr/>
        </p:nvSpPr>
        <p:spPr>
          <a:xfrm>
            <a:off x="154425" y="3721306"/>
            <a:ext cx="7929518" cy="159920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rgbClr val="080808"/>
                </a:solidFill>
                <a:latin typeface="Book Antiqua" panose="02040602050305030304" pitchFamily="18" charset="0"/>
              </a:rPr>
              <a:t>🔍 Key Insights</a:t>
            </a:r>
          </a:p>
          <a:p>
            <a:r>
              <a:rPr lang="en-US" sz="1000" dirty="0">
                <a:solidFill>
                  <a:srgbClr val="080808"/>
                </a:solidFill>
                <a:latin typeface="Book Antiqua" panose="02040602050305030304" pitchFamily="18" charset="0"/>
              </a:rPr>
              <a:t>✅ </a:t>
            </a:r>
            <a:r>
              <a:rPr lang="en-US" sz="1000" b="1" dirty="0">
                <a:solidFill>
                  <a:srgbClr val="080808"/>
                </a:solidFill>
                <a:latin typeface="Book Antiqua" panose="02040602050305030304" pitchFamily="18" charset="0"/>
              </a:rPr>
              <a:t>Stable Satisfaction with Spikes:</a:t>
            </a:r>
            <a:r>
              <a:rPr lang="en-US" sz="1000" dirty="0">
                <a:solidFill>
                  <a:srgbClr val="080808"/>
                </a:solidFill>
                <a:latin typeface="Book Antiqua" panose="02040602050305030304" pitchFamily="18" charset="0"/>
              </a:rPr>
              <a:t> Average rating remained generally positive (around 4.2), with minor drops after specific updates.</a:t>
            </a:r>
          </a:p>
          <a:p>
            <a:r>
              <a:rPr lang="en-US" sz="1000" dirty="0">
                <a:solidFill>
                  <a:srgbClr val="080808"/>
                </a:solidFill>
                <a:latin typeface="Book Antiqua" panose="02040602050305030304" pitchFamily="18" charset="0"/>
              </a:rPr>
              <a:t>🧪 </a:t>
            </a:r>
            <a:r>
              <a:rPr lang="en-US" sz="1000" b="1" dirty="0">
                <a:solidFill>
                  <a:srgbClr val="080808"/>
                </a:solidFill>
                <a:latin typeface="Book Antiqua" panose="02040602050305030304" pitchFamily="18" charset="0"/>
              </a:rPr>
              <a:t>Update Impact:</a:t>
            </a:r>
            <a:r>
              <a:rPr lang="en-US" sz="1000" dirty="0">
                <a:solidFill>
                  <a:srgbClr val="080808"/>
                </a:solidFill>
                <a:latin typeface="Book Antiqua" panose="02040602050305030304" pitchFamily="18" charset="0"/>
              </a:rPr>
              <a:t> A dip in ratings was noted after version 5.3, likely due to app crashes or login issues reported in that period.</a:t>
            </a:r>
          </a:p>
          <a:p>
            <a:r>
              <a:rPr lang="en-US" sz="1000" dirty="0">
                <a:solidFill>
                  <a:srgbClr val="080808"/>
                </a:solidFill>
                <a:latin typeface="Book Antiqua" panose="02040602050305030304" pitchFamily="18" charset="0"/>
              </a:rPr>
              <a:t>🔁 </a:t>
            </a:r>
            <a:r>
              <a:rPr lang="en-US" sz="1000" b="1" dirty="0">
                <a:solidFill>
                  <a:srgbClr val="080808"/>
                </a:solidFill>
                <a:latin typeface="Book Antiqua" panose="02040602050305030304" pitchFamily="18" charset="0"/>
              </a:rPr>
              <a:t>Common Complaints &amp; Praise:</a:t>
            </a:r>
            <a:endParaRPr lang="en-US" sz="1000" dirty="0">
              <a:solidFill>
                <a:srgbClr val="080808"/>
              </a:solidFill>
              <a:latin typeface="Book Antiqua" panose="02040602050305030304" pitchFamily="18" charset="0"/>
            </a:endParaRPr>
          </a:p>
          <a:p>
            <a:pPr lvl="1"/>
            <a:r>
              <a:rPr lang="en-US" sz="1000" b="1" dirty="0">
                <a:solidFill>
                  <a:srgbClr val="080808"/>
                </a:solidFill>
                <a:latin typeface="Book Antiqua" panose="02040602050305030304" pitchFamily="18" charset="0"/>
              </a:rPr>
              <a:t>Positive Words:</a:t>
            </a:r>
            <a:r>
              <a:rPr lang="en-US" sz="1000" dirty="0">
                <a:solidFill>
                  <a:srgbClr val="080808"/>
                </a:solidFill>
                <a:latin typeface="Book Antiqua" panose="02040602050305030304" pitchFamily="18" charset="0"/>
              </a:rPr>
              <a:t> "easy", "fast", "helpful", "modern"</a:t>
            </a:r>
          </a:p>
          <a:p>
            <a:pPr lvl="1"/>
            <a:r>
              <a:rPr lang="en-US" sz="1000" b="1" dirty="0">
                <a:solidFill>
                  <a:srgbClr val="080808"/>
                </a:solidFill>
                <a:latin typeface="Book Antiqua" panose="02040602050305030304" pitchFamily="18" charset="0"/>
              </a:rPr>
              <a:t>Negative Words:</a:t>
            </a:r>
            <a:r>
              <a:rPr lang="en-US" sz="1000" dirty="0">
                <a:solidFill>
                  <a:srgbClr val="080808"/>
                </a:solidFill>
                <a:latin typeface="Book Antiqua" panose="02040602050305030304" pitchFamily="18" charset="0"/>
              </a:rPr>
              <a:t> "error", "crash", "login", "slow"</a:t>
            </a:r>
          </a:p>
          <a:p>
            <a:r>
              <a:rPr lang="en-US" sz="1000" dirty="0">
                <a:solidFill>
                  <a:srgbClr val="080808"/>
                </a:solidFill>
                <a:latin typeface="Book Antiqua" panose="02040602050305030304" pitchFamily="18" charset="0"/>
              </a:rPr>
              <a:t>⚠️ </a:t>
            </a:r>
            <a:r>
              <a:rPr lang="en-US" sz="1000" b="1" dirty="0">
                <a:solidFill>
                  <a:srgbClr val="080808"/>
                </a:solidFill>
                <a:latin typeface="Book Antiqua" panose="02040602050305030304" pitchFamily="18" charset="0"/>
              </a:rPr>
              <a:t>Rating Imbalance by Version:</a:t>
            </a:r>
            <a:r>
              <a:rPr lang="en-US" sz="1000" dirty="0">
                <a:solidFill>
                  <a:srgbClr val="080808"/>
                </a:solidFill>
                <a:latin typeface="Book Antiqua" panose="02040602050305030304" pitchFamily="18" charset="0"/>
              </a:rPr>
              <a:t> Version 5.2 had a spike in 1-star ratings, while version 5.1 had the most consistent positive feedback.</a:t>
            </a:r>
          </a:p>
          <a:p>
            <a:r>
              <a:rPr lang="en-US" sz="1000" dirty="0">
                <a:solidFill>
                  <a:srgbClr val="080808"/>
                </a:solidFill>
                <a:latin typeface="Book Antiqua" panose="02040602050305030304" pitchFamily="18" charset="0"/>
              </a:rPr>
              <a:t>📣 </a:t>
            </a:r>
            <a:r>
              <a:rPr lang="en-US" sz="1000" b="1" dirty="0">
                <a:solidFill>
                  <a:srgbClr val="080808"/>
                </a:solidFill>
                <a:latin typeface="Book Antiqua" panose="02040602050305030304" pitchFamily="18" charset="0"/>
              </a:rPr>
              <a:t>Thumbs Up ≠ High Rating:</a:t>
            </a:r>
            <a:r>
              <a:rPr lang="en-US" sz="1000" dirty="0">
                <a:solidFill>
                  <a:srgbClr val="080808"/>
                </a:solidFill>
                <a:latin typeface="Book Antiqua" panose="02040602050305030304" pitchFamily="18" charset="0"/>
              </a:rPr>
              <a:t> Some 1- or 2-star reviews received many thumbs-up, suggesting helpful criticism rather than spam.</a:t>
            </a:r>
          </a:p>
        </p:txBody>
      </p:sp>
      <p:sp>
        <p:nvSpPr>
          <p:cNvPr id="25" name="Rectangle 24">
            <a:extLst>
              <a:ext uri="{FF2B5EF4-FFF2-40B4-BE49-F238E27FC236}">
                <a16:creationId xmlns:a16="http://schemas.microsoft.com/office/drawing/2014/main" id="{5375EF1D-2F51-3A3F-F6A6-BCB47F6F2E81}"/>
              </a:ext>
            </a:extLst>
          </p:cNvPr>
          <p:cNvSpPr/>
          <p:nvPr/>
        </p:nvSpPr>
        <p:spPr>
          <a:xfrm>
            <a:off x="3555482" y="570103"/>
            <a:ext cx="2498040" cy="142646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5A5D86B8-EA09-64C1-6460-CED3E4D20B17}"/>
              </a:ext>
            </a:extLst>
          </p:cNvPr>
          <p:cNvPicPr>
            <a:picLocks noChangeAspect="1"/>
          </p:cNvPicPr>
          <p:nvPr/>
        </p:nvPicPr>
        <p:blipFill>
          <a:blip r:embed="rId2"/>
          <a:stretch>
            <a:fillRect/>
          </a:stretch>
        </p:blipFill>
        <p:spPr>
          <a:xfrm>
            <a:off x="3627828" y="613968"/>
            <a:ext cx="2353348" cy="1313904"/>
          </a:xfrm>
          <a:prstGeom prst="rect">
            <a:avLst/>
          </a:prstGeom>
        </p:spPr>
      </p:pic>
      <p:sp>
        <p:nvSpPr>
          <p:cNvPr id="30" name="Rectangle 29">
            <a:extLst>
              <a:ext uri="{FF2B5EF4-FFF2-40B4-BE49-F238E27FC236}">
                <a16:creationId xmlns:a16="http://schemas.microsoft.com/office/drawing/2014/main" id="{B738F2C8-045F-B845-AEC9-BC7D35C4D3D0}"/>
              </a:ext>
            </a:extLst>
          </p:cNvPr>
          <p:cNvSpPr/>
          <p:nvPr/>
        </p:nvSpPr>
        <p:spPr>
          <a:xfrm>
            <a:off x="5461227" y="2052477"/>
            <a:ext cx="3471949" cy="1561451"/>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242EAA48-7AD9-E284-3F17-34DE963741F1}"/>
              </a:ext>
            </a:extLst>
          </p:cNvPr>
          <p:cNvPicPr>
            <a:picLocks noChangeAspect="1"/>
          </p:cNvPicPr>
          <p:nvPr/>
        </p:nvPicPr>
        <p:blipFill>
          <a:blip r:embed="rId3"/>
          <a:stretch>
            <a:fillRect/>
          </a:stretch>
        </p:blipFill>
        <p:spPr>
          <a:xfrm>
            <a:off x="5518259" y="2077488"/>
            <a:ext cx="3357883" cy="1452701"/>
          </a:xfrm>
          <a:prstGeom prst="rect">
            <a:avLst/>
          </a:prstGeom>
        </p:spPr>
      </p:pic>
      <p:sp>
        <p:nvSpPr>
          <p:cNvPr id="32" name="Rectangle 31">
            <a:extLst>
              <a:ext uri="{FF2B5EF4-FFF2-40B4-BE49-F238E27FC236}">
                <a16:creationId xmlns:a16="http://schemas.microsoft.com/office/drawing/2014/main" id="{4F126560-5F53-3D51-6FD0-DB656EF6B9F4}"/>
              </a:ext>
            </a:extLst>
          </p:cNvPr>
          <p:cNvSpPr/>
          <p:nvPr/>
        </p:nvSpPr>
        <p:spPr>
          <a:xfrm>
            <a:off x="9018132" y="537844"/>
            <a:ext cx="2961450" cy="1498504"/>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C5F185E2-6F33-E3EA-1F48-D598A91D715D}"/>
              </a:ext>
            </a:extLst>
          </p:cNvPr>
          <p:cNvPicPr>
            <a:picLocks noChangeAspect="1"/>
          </p:cNvPicPr>
          <p:nvPr/>
        </p:nvPicPr>
        <p:blipFill>
          <a:blip r:embed="rId4"/>
          <a:stretch>
            <a:fillRect/>
          </a:stretch>
        </p:blipFill>
        <p:spPr>
          <a:xfrm>
            <a:off x="9103087" y="609883"/>
            <a:ext cx="2791539" cy="1340654"/>
          </a:xfrm>
          <a:prstGeom prst="rect">
            <a:avLst/>
          </a:prstGeom>
        </p:spPr>
      </p:pic>
      <p:sp>
        <p:nvSpPr>
          <p:cNvPr id="35" name="Rectangle 34">
            <a:extLst>
              <a:ext uri="{FF2B5EF4-FFF2-40B4-BE49-F238E27FC236}">
                <a16:creationId xmlns:a16="http://schemas.microsoft.com/office/drawing/2014/main" id="{F9899F58-C106-66EA-A03E-3E0606FB511B}"/>
              </a:ext>
            </a:extLst>
          </p:cNvPr>
          <p:cNvSpPr/>
          <p:nvPr/>
        </p:nvSpPr>
        <p:spPr>
          <a:xfrm>
            <a:off x="9012837" y="2070632"/>
            <a:ext cx="2961449" cy="1551379"/>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B6DF7DFA-5FA1-81F0-DB63-26883EE8C95C}"/>
              </a:ext>
            </a:extLst>
          </p:cNvPr>
          <p:cNvSpPr/>
          <p:nvPr/>
        </p:nvSpPr>
        <p:spPr>
          <a:xfrm>
            <a:off x="6095999" y="570103"/>
            <a:ext cx="2868551" cy="1452701"/>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8B884ED0-655C-67BD-B8FC-EFCF8C40A07C}"/>
              </a:ext>
            </a:extLst>
          </p:cNvPr>
          <p:cNvPicPr>
            <a:picLocks noChangeAspect="1"/>
          </p:cNvPicPr>
          <p:nvPr/>
        </p:nvPicPr>
        <p:blipFill>
          <a:blip r:embed="rId5"/>
          <a:stretch>
            <a:fillRect/>
          </a:stretch>
        </p:blipFill>
        <p:spPr>
          <a:xfrm>
            <a:off x="9103086" y="2142551"/>
            <a:ext cx="2791539" cy="1381305"/>
          </a:xfrm>
          <a:prstGeom prst="rect">
            <a:avLst/>
          </a:prstGeom>
        </p:spPr>
      </p:pic>
      <p:pic>
        <p:nvPicPr>
          <p:cNvPr id="40" name="Picture 39">
            <a:extLst>
              <a:ext uri="{FF2B5EF4-FFF2-40B4-BE49-F238E27FC236}">
                <a16:creationId xmlns:a16="http://schemas.microsoft.com/office/drawing/2014/main" id="{83EBB650-86F0-C11C-7014-1B800BE8639B}"/>
              </a:ext>
            </a:extLst>
          </p:cNvPr>
          <p:cNvPicPr>
            <a:picLocks noChangeAspect="1"/>
          </p:cNvPicPr>
          <p:nvPr/>
        </p:nvPicPr>
        <p:blipFill>
          <a:blip r:embed="rId6"/>
          <a:stretch>
            <a:fillRect/>
          </a:stretch>
        </p:blipFill>
        <p:spPr>
          <a:xfrm>
            <a:off x="6125239" y="602805"/>
            <a:ext cx="2807937" cy="1347732"/>
          </a:xfrm>
          <a:prstGeom prst="rect">
            <a:avLst/>
          </a:prstGeom>
        </p:spPr>
      </p:pic>
      <p:sp>
        <p:nvSpPr>
          <p:cNvPr id="41" name="Flowchart: Process 40">
            <a:extLst>
              <a:ext uri="{FF2B5EF4-FFF2-40B4-BE49-F238E27FC236}">
                <a16:creationId xmlns:a16="http://schemas.microsoft.com/office/drawing/2014/main" id="{014DFC20-5E35-0E31-457F-B217C59CDD27}"/>
              </a:ext>
            </a:extLst>
          </p:cNvPr>
          <p:cNvSpPr/>
          <p:nvPr/>
        </p:nvSpPr>
        <p:spPr>
          <a:xfrm>
            <a:off x="154424" y="2052477"/>
            <a:ext cx="5284174" cy="156953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rgbClr val="080808"/>
                </a:solidFill>
                <a:latin typeface="Book Antiqua" panose="02040602050305030304" pitchFamily="18" charset="0"/>
              </a:rPr>
              <a:t>Methodology:</a:t>
            </a:r>
            <a:br>
              <a:rPr lang="en-US" sz="1000" dirty="0">
                <a:solidFill>
                  <a:srgbClr val="080808"/>
                </a:solidFill>
                <a:latin typeface="Book Antiqua" panose="02040602050305030304" pitchFamily="18" charset="0"/>
              </a:rPr>
            </a:br>
            <a:r>
              <a:rPr lang="en-US" sz="1000" dirty="0">
                <a:solidFill>
                  <a:srgbClr val="080808"/>
                </a:solidFill>
                <a:latin typeface="Book Antiqua" panose="02040602050305030304" pitchFamily="18" charset="0"/>
              </a:rPr>
              <a:t>The analysis began with data cleaning and preprocessing using Python libraries such as Pandas and NumPy to handle missing values and unify text formats. Reviews were tokenized and analyzed using natural language processing tools like NLTK and </a:t>
            </a:r>
            <a:r>
              <a:rPr lang="en-US" sz="1000" dirty="0" err="1">
                <a:solidFill>
                  <a:srgbClr val="080808"/>
                </a:solidFill>
                <a:latin typeface="Book Antiqua" panose="02040602050305030304" pitchFamily="18" charset="0"/>
              </a:rPr>
              <a:t>TextBlob</a:t>
            </a:r>
            <a:r>
              <a:rPr lang="en-US" sz="1000" dirty="0">
                <a:solidFill>
                  <a:srgbClr val="080808"/>
                </a:solidFill>
                <a:latin typeface="Book Antiqua" panose="02040602050305030304" pitchFamily="18" charset="0"/>
              </a:rPr>
              <a:t> to extract sentiment. We generated key visualizations—such as rating trends, version-based comparisons, and word clouds—using Matplotlib, Seaborn, and </a:t>
            </a:r>
            <a:r>
              <a:rPr lang="en-US" sz="1000" dirty="0" err="1">
                <a:solidFill>
                  <a:srgbClr val="080808"/>
                </a:solidFill>
                <a:latin typeface="Book Antiqua" panose="02040602050305030304" pitchFamily="18" charset="0"/>
              </a:rPr>
              <a:t>WordCloud</a:t>
            </a:r>
            <a:r>
              <a:rPr lang="en-US" sz="1000" dirty="0">
                <a:solidFill>
                  <a:srgbClr val="080808"/>
                </a:solidFill>
                <a:latin typeface="Book Antiqua" panose="02040602050305030304" pitchFamily="18" charset="0"/>
              </a:rPr>
              <a:t>. Sentiment classification was performed to categorize reviews as positive, negative, or neutral. By combining temporal analysis, version tracking, and user feedback metrics like thumbs-up counts, we derived insights into app performance and user satisfaction across updates.</a:t>
            </a:r>
          </a:p>
        </p:txBody>
      </p:sp>
      <p:sp>
        <p:nvSpPr>
          <p:cNvPr id="42" name="Flowchart: Process 41">
            <a:extLst>
              <a:ext uri="{FF2B5EF4-FFF2-40B4-BE49-F238E27FC236}">
                <a16:creationId xmlns:a16="http://schemas.microsoft.com/office/drawing/2014/main" id="{1D2CB38F-8227-B381-8AFF-E60E5C6A2782}"/>
              </a:ext>
            </a:extLst>
          </p:cNvPr>
          <p:cNvSpPr/>
          <p:nvPr/>
        </p:nvSpPr>
        <p:spPr>
          <a:xfrm>
            <a:off x="8172956" y="3721306"/>
            <a:ext cx="3801330" cy="30679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000" b="1" dirty="0">
                <a:solidFill>
                  <a:srgbClr val="080808"/>
                </a:solidFill>
                <a:latin typeface="Book Antiqua" panose="02040602050305030304" pitchFamily="18" charset="0"/>
              </a:rPr>
              <a:t>📚 References &amp; Resources</a:t>
            </a:r>
          </a:p>
          <a:p>
            <a:r>
              <a:rPr lang="en-IN" sz="1000" b="1" dirty="0">
                <a:solidFill>
                  <a:srgbClr val="080808"/>
                </a:solidFill>
                <a:latin typeface="Book Antiqua" panose="02040602050305030304" pitchFamily="18" charset="0"/>
              </a:rPr>
              <a:t>🔗 Data Sources</a:t>
            </a:r>
          </a:p>
          <a:p>
            <a:r>
              <a:rPr lang="en-IN" sz="1000" dirty="0">
                <a:solidFill>
                  <a:srgbClr val="080808"/>
                </a:solidFill>
                <a:latin typeface="Book Antiqua" panose="02040602050305030304" pitchFamily="18" charset="0"/>
              </a:rPr>
              <a:t>Itanium. (2024). </a:t>
            </a:r>
            <a:r>
              <a:rPr lang="en-IN" sz="1000" i="1" dirty="0" err="1">
                <a:solidFill>
                  <a:srgbClr val="080808"/>
                </a:solidFill>
                <a:latin typeface="Book Antiqua" panose="02040602050305030304" pitchFamily="18" charset="0"/>
              </a:rPr>
              <a:t>Livin</a:t>
            </a:r>
            <a:r>
              <a:rPr lang="en-IN" sz="1000" i="1" dirty="0">
                <a:solidFill>
                  <a:srgbClr val="080808"/>
                </a:solidFill>
                <a:latin typeface="Book Antiqua" panose="02040602050305030304" pitchFamily="18" charset="0"/>
              </a:rPr>
              <a:t>' by </a:t>
            </a:r>
            <a:r>
              <a:rPr lang="en-IN" sz="1000" i="1" dirty="0" err="1">
                <a:solidFill>
                  <a:srgbClr val="080808"/>
                </a:solidFill>
                <a:latin typeface="Book Antiqua" panose="02040602050305030304" pitchFamily="18" charset="0"/>
              </a:rPr>
              <a:t>Mandiri</a:t>
            </a:r>
            <a:r>
              <a:rPr lang="en-IN" sz="1000" i="1" dirty="0">
                <a:solidFill>
                  <a:srgbClr val="080808"/>
                </a:solidFill>
                <a:latin typeface="Book Antiqua" panose="02040602050305030304" pitchFamily="18" charset="0"/>
              </a:rPr>
              <a:t> App Reviews Dataset</a:t>
            </a:r>
            <a:r>
              <a:rPr lang="en-IN" sz="1000" dirty="0">
                <a:solidFill>
                  <a:srgbClr val="080808"/>
                </a:solidFill>
                <a:latin typeface="Book Antiqua" panose="02040602050305030304" pitchFamily="18" charset="0"/>
              </a:rPr>
              <a:t> [Kaggle]. Retrieved from:</a:t>
            </a:r>
            <a:br>
              <a:rPr lang="en-IN" sz="1000" dirty="0">
                <a:solidFill>
                  <a:srgbClr val="080808"/>
                </a:solidFill>
                <a:latin typeface="Book Antiqua" panose="02040602050305030304" pitchFamily="18" charset="0"/>
              </a:rPr>
            </a:br>
            <a:r>
              <a:rPr lang="en-IN" sz="1000" dirty="0">
                <a:solidFill>
                  <a:srgbClr val="080808"/>
                </a:solidFill>
                <a:latin typeface="Book Antiqua" panose="02040602050305030304" pitchFamily="18" charset="0"/>
              </a:rPr>
              <a:t>https://www.kaggle.com/datasets/itanium/livin-by-mandiri-app-reviews</a:t>
            </a:r>
          </a:p>
          <a:p>
            <a:r>
              <a:rPr lang="en-IN" sz="1000" dirty="0">
                <a:solidFill>
                  <a:srgbClr val="080808"/>
                </a:solidFill>
                <a:latin typeface="Book Antiqua" panose="02040602050305030304" pitchFamily="18" charset="0"/>
              </a:rPr>
              <a:t>Mendeley Data. (2024). </a:t>
            </a:r>
            <a:r>
              <a:rPr lang="en-IN" sz="1000" i="1" dirty="0">
                <a:solidFill>
                  <a:srgbClr val="080808"/>
                </a:solidFill>
                <a:latin typeface="Book Antiqua" panose="02040602050305030304" pitchFamily="18" charset="0"/>
              </a:rPr>
              <a:t>User Reviews of </a:t>
            </a:r>
            <a:r>
              <a:rPr lang="en-IN" sz="1000" i="1" dirty="0" err="1">
                <a:solidFill>
                  <a:srgbClr val="080808"/>
                </a:solidFill>
                <a:latin typeface="Book Antiqua" panose="02040602050305030304" pitchFamily="18" charset="0"/>
              </a:rPr>
              <a:t>Livin</a:t>
            </a:r>
            <a:r>
              <a:rPr lang="en-IN" sz="1000" i="1" dirty="0">
                <a:solidFill>
                  <a:srgbClr val="080808"/>
                </a:solidFill>
                <a:latin typeface="Book Antiqua" panose="02040602050305030304" pitchFamily="18" charset="0"/>
              </a:rPr>
              <a:t>’ by </a:t>
            </a:r>
            <a:r>
              <a:rPr lang="en-IN" sz="1000" i="1" dirty="0" err="1">
                <a:solidFill>
                  <a:srgbClr val="080808"/>
                </a:solidFill>
                <a:latin typeface="Book Antiqua" panose="02040602050305030304" pitchFamily="18" charset="0"/>
              </a:rPr>
              <a:t>Mandiri</a:t>
            </a:r>
            <a:r>
              <a:rPr lang="en-IN" sz="1000" i="1" dirty="0">
                <a:solidFill>
                  <a:srgbClr val="080808"/>
                </a:solidFill>
                <a:latin typeface="Book Antiqua" panose="02040602050305030304" pitchFamily="18" charset="0"/>
              </a:rPr>
              <a:t> App (Feb–Jun 2024)</a:t>
            </a:r>
            <a:r>
              <a:rPr lang="en-IN" sz="1000" dirty="0">
                <a:solidFill>
                  <a:srgbClr val="080808"/>
                </a:solidFill>
                <a:latin typeface="Book Antiqua" panose="02040602050305030304" pitchFamily="18" charset="0"/>
              </a:rPr>
              <a:t>.</a:t>
            </a:r>
            <a:br>
              <a:rPr lang="en-IN" sz="1000" dirty="0">
                <a:solidFill>
                  <a:srgbClr val="080808"/>
                </a:solidFill>
                <a:latin typeface="Book Antiqua" panose="02040602050305030304" pitchFamily="18" charset="0"/>
              </a:rPr>
            </a:br>
            <a:r>
              <a:rPr lang="en-IN" sz="1000" dirty="0">
                <a:solidFill>
                  <a:srgbClr val="080808"/>
                </a:solidFill>
                <a:latin typeface="Book Antiqua" panose="02040602050305030304" pitchFamily="18" charset="0"/>
              </a:rPr>
              <a:t>https://data.mendeley.com/datasets/h8p5v6r6dn</a:t>
            </a:r>
          </a:p>
          <a:p>
            <a:r>
              <a:rPr lang="en-IN" sz="1000" dirty="0">
                <a:solidFill>
                  <a:srgbClr val="080808"/>
                </a:solidFill>
                <a:latin typeface="Book Antiqua" panose="02040602050305030304" pitchFamily="18" charset="0"/>
              </a:rPr>
              <a:t>Chrome Stats. (2024). </a:t>
            </a:r>
            <a:r>
              <a:rPr lang="en-IN" sz="1000" i="1" dirty="0" err="1">
                <a:solidFill>
                  <a:srgbClr val="080808"/>
                </a:solidFill>
                <a:latin typeface="Book Antiqua" panose="02040602050305030304" pitchFamily="18" charset="0"/>
              </a:rPr>
              <a:t>Livin</a:t>
            </a:r>
            <a:r>
              <a:rPr lang="en-IN" sz="1000" i="1" dirty="0">
                <a:solidFill>
                  <a:srgbClr val="080808"/>
                </a:solidFill>
                <a:latin typeface="Book Antiqua" panose="02040602050305030304" pitchFamily="18" charset="0"/>
              </a:rPr>
              <a:t>’ by </a:t>
            </a:r>
            <a:r>
              <a:rPr lang="en-IN" sz="1000" i="1" dirty="0" err="1">
                <a:solidFill>
                  <a:srgbClr val="080808"/>
                </a:solidFill>
                <a:latin typeface="Book Antiqua" panose="02040602050305030304" pitchFamily="18" charset="0"/>
              </a:rPr>
              <a:t>Mandiri</a:t>
            </a:r>
            <a:r>
              <a:rPr lang="en-IN" sz="1000" i="1" dirty="0">
                <a:solidFill>
                  <a:srgbClr val="080808"/>
                </a:solidFill>
                <a:latin typeface="Book Antiqua" panose="02040602050305030304" pitchFamily="18" charset="0"/>
              </a:rPr>
              <a:t> App Review Summary</a:t>
            </a:r>
            <a:r>
              <a:rPr lang="en-IN" sz="1000" dirty="0">
                <a:solidFill>
                  <a:srgbClr val="080808"/>
                </a:solidFill>
                <a:latin typeface="Book Antiqua" panose="02040602050305030304" pitchFamily="18" charset="0"/>
              </a:rPr>
              <a:t>.</a:t>
            </a:r>
            <a:br>
              <a:rPr lang="en-IN" sz="1000" dirty="0">
                <a:solidFill>
                  <a:srgbClr val="080808"/>
                </a:solidFill>
                <a:latin typeface="Book Antiqua" panose="02040602050305030304" pitchFamily="18" charset="0"/>
              </a:rPr>
            </a:br>
            <a:r>
              <a:rPr lang="en-IN" sz="1000" dirty="0">
                <a:solidFill>
                  <a:srgbClr val="5F5F5F"/>
                </a:solidFill>
                <a:latin typeface="Book Antiqua" panose="02040602050305030304" pitchFamily="18" charset="0"/>
                <a:hlinkClick r:id="rId7">
                  <a:extLst>
                    <a:ext uri="{A12FA001-AC4F-418D-AE19-62706E023703}">
                      <ahyp:hlinkClr xmlns:ahyp="http://schemas.microsoft.com/office/drawing/2018/hyperlinkcolor" val="tx"/>
                    </a:ext>
                  </a:extLst>
                </a:hlinkClick>
              </a:rPr>
              <a:t>https://chrome-stats.com/d/id.bmri.livin/</a:t>
            </a:r>
            <a:r>
              <a:rPr lang="en-IN" sz="1000" dirty="0">
                <a:solidFill>
                  <a:srgbClr val="080808"/>
                </a:solidFill>
                <a:latin typeface="Book Antiqua" panose="02040602050305030304" pitchFamily="18" charset="0"/>
                <a:hlinkClick r:id="rId7">
                  <a:extLst>
                    <a:ext uri="{A12FA001-AC4F-418D-AE19-62706E023703}">
                      <ahyp:hlinkClr xmlns:ahyp="http://schemas.microsoft.com/office/drawing/2018/hyperlinkcolor" val="tx"/>
                    </a:ext>
                  </a:extLst>
                </a:hlinkClick>
              </a:rPr>
              <a:t>reviews</a:t>
            </a:r>
            <a:endParaRPr lang="en-IN" sz="1000" dirty="0">
              <a:solidFill>
                <a:srgbClr val="080808"/>
              </a:solidFill>
              <a:latin typeface="Book Antiqua" panose="02040602050305030304" pitchFamily="18" charset="0"/>
            </a:endParaRPr>
          </a:p>
          <a:p>
            <a:r>
              <a:rPr lang="en-IN" sz="1000" b="1" dirty="0">
                <a:solidFill>
                  <a:srgbClr val="080808"/>
                </a:solidFill>
                <a:latin typeface="Book Antiqua" panose="02040602050305030304" pitchFamily="18" charset="0"/>
              </a:rPr>
              <a:t>🛠️ Tools &amp; Technologies Used</a:t>
            </a:r>
          </a:p>
          <a:p>
            <a:r>
              <a:rPr lang="en-IN" sz="1000" b="1" dirty="0">
                <a:solidFill>
                  <a:srgbClr val="080808"/>
                </a:solidFill>
                <a:latin typeface="Book Antiqua" panose="02040602050305030304" pitchFamily="18" charset="0"/>
              </a:rPr>
              <a:t>Data Cleaning &amp; Processing:</a:t>
            </a:r>
            <a:r>
              <a:rPr lang="en-IN" sz="1000" dirty="0">
                <a:solidFill>
                  <a:srgbClr val="080808"/>
                </a:solidFill>
                <a:latin typeface="Book Antiqua" panose="02040602050305030304" pitchFamily="18" charset="0"/>
              </a:rPr>
              <a:t> Python, Pandas, NumPy</a:t>
            </a:r>
          </a:p>
          <a:p>
            <a:r>
              <a:rPr lang="en-IN" sz="1000" b="1" dirty="0">
                <a:solidFill>
                  <a:srgbClr val="080808"/>
                </a:solidFill>
                <a:latin typeface="Book Antiqua" panose="02040602050305030304" pitchFamily="18" charset="0"/>
              </a:rPr>
              <a:t>NLP &amp; Sentiment Analysis:</a:t>
            </a:r>
            <a:r>
              <a:rPr lang="en-IN" sz="1000" dirty="0">
                <a:solidFill>
                  <a:srgbClr val="080808"/>
                </a:solidFill>
                <a:latin typeface="Book Antiqua" panose="02040602050305030304" pitchFamily="18" charset="0"/>
              </a:rPr>
              <a:t> NLTK, </a:t>
            </a:r>
            <a:r>
              <a:rPr lang="en-IN" sz="1000" dirty="0" err="1">
                <a:solidFill>
                  <a:srgbClr val="080808"/>
                </a:solidFill>
                <a:latin typeface="Book Antiqua" panose="02040602050305030304" pitchFamily="18" charset="0"/>
              </a:rPr>
              <a:t>TextBlob</a:t>
            </a:r>
            <a:endParaRPr lang="en-IN" sz="1000" dirty="0">
              <a:solidFill>
                <a:srgbClr val="080808"/>
              </a:solidFill>
              <a:latin typeface="Book Antiqua" panose="02040602050305030304" pitchFamily="18" charset="0"/>
            </a:endParaRPr>
          </a:p>
          <a:p>
            <a:r>
              <a:rPr lang="en-IN" sz="1000" b="1" dirty="0">
                <a:solidFill>
                  <a:srgbClr val="080808"/>
                </a:solidFill>
                <a:latin typeface="Book Antiqua" panose="02040602050305030304" pitchFamily="18" charset="0"/>
              </a:rPr>
              <a:t>Visualization:</a:t>
            </a:r>
            <a:r>
              <a:rPr lang="en-IN" sz="1000" dirty="0">
                <a:solidFill>
                  <a:srgbClr val="080808"/>
                </a:solidFill>
                <a:latin typeface="Book Antiqua" panose="02040602050305030304" pitchFamily="18" charset="0"/>
              </a:rPr>
              <a:t> Matplotlib, Seaborn, </a:t>
            </a:r>
            <a:r>
              <a:rPr lang="en-IN" sz="1000" dirty="0" err="1">
                <a:solidFill>
                  <a:srgbClr val="080808"/>
                </a:solidFill>
                <a:latin typeface="Book Antiqua" panose="02040602050305030304" pitchFamily="18" charset="0"/>
              </a:rPr>
              <a:t>WordCloud</a:t>
            </a:r>
            <a:endParaRPr lang="en-IN" sz="1000" dirty="0">
              <a:solidFill>
                <a:srgbClr val="080808"/>
              </a:solidFill>
              <a:latin typeface="Book Antiqua" panose="02040602050305030304" pitchFamily="18" charset="0"/>
            </a:endParaRPr>
          </a:p>
          <a:p>
            <a:r>
              <a:rPr lang="en-IN" sz="1000" b="1" dirty="0">
                <a:solidFill>
                  <a:srgbClr val="080808"/>
                </a:solidFill>
                <a:latin typeface="Book Antiqua" panose="02040602050305030304" pitchFamily="18" charset="0"/>
              </a:rPr>
              <a:t>IDE &amp; Environment:</a:t>
            </a:r>
            <a:r>
              <a:rPr lang="en-IN" sz="1000" dirty="0">
                <a:solidFill>
                  <a:srgbClr val="080808"/>
                </a:solidFill>
                <a:latin typeface="Book Antiqua" panose="02040602050305030304" pitchFamily="18" charset="0"/>
              </a:rPr>
              <a:t> </a:t>
            </a:r>
            <a:r>
              <a:rPr lang="en-IN" sz="1000" dirty="0" err="1">
                <a:solidFill>
                  <a:srgbClr val="080808"/>
                </a:solidFill>
                <a:latin typeface="Book Antiqua" panose="02040602050305030304" pitchFamily="18" charset="0"/>
              </a:rPr>
              <a:t>Jupyter</a:t>
            </a:r>
            <a:r>
              <a:rPr lang="en-IN" sz="1000" dirty="0">
                <a:solidFill>
                  <a:srgbClr val="080808"/>
                </a:solidFill>
                <a:latin typeface="Book Antiqua" panose="02040602050305030304" pitchFamily="18" charset="0"/>
              </a:rPr>
              <a:t> Notebook (via Anaconda)</a:t>
            </a:r>
          </a:p>
          <a:p>
            <a:r>
              <a:rPr lang="en-IN" sz="1000" b="1" dirty="0">
                <a:solidFill>
                  <a:srgbClr val="080808"/>
                </a:solidFill>
                <a:latin typeface="Book Antiqua" panose="02040602050305030304" pitchFamily="18" charset="0"/>
              </a:rPr>
              <a:t>Language Translation (Indonesian to English):</a:t>
            </a:r>
            <a:r>
              <a:rPr lang="en-IN" sz="1000" dirty="0">
                <a:solidFill>
                  <a:srgbClr val="080808"/>
                </a:solidFill>
                <a:latin typeface="Book Antiqua" panose="02040602050305030304" pitchFamily="18" charset="0"/>
              </a:rPr>
              <a:t> Google Translate API (manual checks)</a:t>
            </a:r>
          </a:p>
          <a:p>
            <a:r>
              <a:rPr lang="en-IN" sz="1000" b="1" dirty="0">
                <a:solidFill>
                  <a:srgbClr val="080808"/>
                </a:solidFill>
                <a:latin typeface="Book Antiqua" panose="02040602050305030304" pitchFamily="18" charset="0"/>
              </a:rPr>
              <a:t>Presentation Design:</a:t>
            </a:r>
            <a:r>
              <a:rPr lang="en-IN" sz="1000" dirty="0">
                <a:solidFill>
                  <a:srgbClr val="080808"/>
                </a:solidFill>
                <a:latin typeface="Book Antiqua" panose="02040602050305030304" pitchFamily="18" charset="0"/>
              </a:rPr>
              <a:t> PowerPoint, Canva (for poster layout)</a:t>
            </a:r>
          </a:p>
          <a:p>
            <a:endParaRPr lang="en-IN" sz="1000" dirty="0">
              <a:solidFill>
                <a:srgbClr val="080808"/>
              </a:solidFill>
              <a:latin typeface="Book Antiqua" panose="02040602050305030304" pitchFamily="18" charset="0"/>
            </a:endParaRPr>
          </a:p>
        </p:txBody>
      </p:sp>
    </p:spTree>
    <p:extLst>
      <p:ext uri="{BB962C8B-B14F-4D97-AF65-F5344CB8AC3E}">
        <p14:creationId xmlns:p14="http://schemas.microsoft.com/office/powerpoint/2010/main" val="252093433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89</TotalTime>
  <Words>581</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Tabassum Fatima</dc:creator>
  <cp:lastModifiedBy>Tabassum Fatima</cp:lastModifiedBy>
  <cp:revision>1</cp:revision>
  <dcterms:created xsi:type="dcterms:W3CDTF">2025-08-16T15:21:47Z</dcterms:created>
  <dcterms:modified xsi:type="dcterms:W3CDTF">2025-08-16T16:51:47Z</dcterms:modified>
</cp:coreProperties>
</file>