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R\Documents\Employee_Dataset_chart-FATHIMA%20TABASU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[Employee_Dataset_chart-FATHIMA TABASUM.xlsx]Sheet2!PivotTable1</c:name>
    <c:fmtId val="9"/>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7"/>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8"/>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9"/>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
        <c:idx val="1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1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1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1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
        <c:idx val="1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17"/>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18"/>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19"/>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
        <c:idx val="2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2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2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2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2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s>
    <c:plotArea>
      <c:layout/>
      <c:lineChart>
        <c:grouping val="standard"/>
        <c:varyColors val="0"/>
        <c:ser>
          <c:idx val="0"/>
          <c:order val="0"/>
          <c:tx>
            <c:strRef>
              <c:f>Sheet2!$B$1</c:f>
              <c:strCache>
                <c:ptCount val="1"/>
                <c:pt idx="0">
                  <c:v>Sum of Attrition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Sheet2!$A$2:$A$14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Sheet2!$B$2:$B$14</c:f>
              <c:numCache>
                <c:formatCode>General</c:formatCode>
                <c:ptCount val="12"/>
                <c:pt idx="0">
                  <c:v>7.407407407407407E-2</c:v>
                </c:pt>
                <c:pt idx="1">
                  <c:v>1.3986013986013986E-2</c:v>
                </c:pt>
                <c:pt idx="2">
                  <c:v>1.935483870967742E-2</c:v>
                </c:pt>
                <c:pt idx="3">
                  <c:v>4.790419161676647E-2</c:v>
                </c:pt>
                <c:pt idx="4">
                  <c:v>8.8235294117647065E-2</c:v>
                </c:pt>
                <c:pt idx="5">
                  <c:v>4.2780748663101602E-2</c:v>
                </c:pt>
                <c:pt idx="6">
                  <c:v>0.13661202185792351</c:v>
                </c:pt>
                <c:pt idx="7">
                  <c:v>5.6338028169014086E-2</c:v>
                </c:pt>
                <c:pt idx="8">
                  <c:v>6.1674008810572688E-2</c:v>
                </c:pt>
                <c:pt idx="9">
                  <c:v>8.3333333333333332E-3</c:v>
                </c:pt>
                <c:pt idx="10">
                  <c:v>1.1857707509881422E-2</c:v>
                </c:pt>
                <c:pt idx="11">
                  <c:v>1.8382352941176471E-2</c:v>
                </c:pt>
              </c:numCache>
            </c:numRef>
          </c:val>
          <c:smooth val="0"/>
          <c:extLst>
            <c:ext xmlns:c16="http://schemas.microsoft.com/office/drawing/2014/chart" uri="{C3380CC4-5D6E-409C-BE32-E72D297353CC}">
              <c16:uniqueId val="{00000000-537A-4438-A3C6-26C1F5CB12E7}"/>
            </c:ext>
          </c:extLst>
        </c:ser>
        <c:ser>
          <c:idx val="1"/>
          <c:order val="1"/>
          <c:tx>
            <c:strRef>
              <c:f>Sheet2!$C$1</c:f>
              <c:strCache>
                <c:ptCount val="1"/>
                <c:pt idx="0">
                  <c:v>Sum of Opening count</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Sheet2!$A$2:$A$14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Sheet2!$C$2:$C$14</c:f>
              <c:numCache>
                <c:formatCode>General</c:formatCode>
                <c:ptCount val="12"/>
                <c:pt idx="0">
                  <c:v>120</c:v>
                </c:pt>
                <c:pt idx="1">
                  <c:v>135</c:v>
                </c:pt>
                <c:pt idx="2">
                  <c:v>143</c:v>
                </c:pt>
                <c:pt idx="3">
                  <c:v>155</c:v>
                </c:pt>
                <c:pt idx="4">
                  <c:v>167</c:v>
                </c:pt>
                <c:pt idx="5">
                  <c:v>170</c:v>
                </c:pt>
                <c:pt idx="6">
                  <c:v>187</c:v>
                </c:pt>
                <c:pt idx="7">
                  <c:v>183</c:v>
                </c:pt>
                <c:pt idx="8">
                  <c:v>213</c:v>
                </c:pt>
                <c:pt idx="9">
                  <c:v>227</c:v>
                </c:pt>
                <c:pt idx="10">
                  <c:v>240</c:v>
                </c:pt>
                <c:pt idx="11">
                  <c:v>253</c:v>
                </c:pt>
              </c:numCache>
            </c:numRef>
          </c:val>
          <c:smooth val="0"/>
          <c:extLst>
            <c:ext xmlns:c16="http://schemas.microsoft.com/office/drawing/2014/chart" uri="{C3380CC4-5D6E-409C-BE32-E72D297353CC}">
              <c16:uniqueId val="{00000001-537A-4438-A3C6-26C1F5CB12E7}"/>
            </c:ext>
          </c:extLst>
        </c:ser>
        <c:ser>
          <c:idx val="2"/>
          <c:order val="2"/>
          <c:tx>
            <c:strRef>
              <c:f>Sheet2!$D$1</c:f>
              <c:strCache>
                <c:ptCount val="1"/>
                <c:pt idx="0">
                  <c:v>Sum of New joiners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Sheet2!$A$2:$A$14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Sheet2!$D$2:$D$14</c:f>
              <c:numCache>
                <c:formatCode>General</c:formatCode>
                <c:ptCount val="12"/>
                <c:pt idx="0">
                  <c:v>25</c:v>
                </c:pt>
                <c:pt idx="1">
                  <c:v>10</c:v>
                </c:pt>
                <c:pt idx="2">
                  <c:v>15</c:v>
                </c:pt>
                <c:pt idx="3">
                  <c:v>20</c:v>
                </c:pt>
                <c:pt idx="4">
                  <c:v>18</c:v>
                </c:pt>
                <c:pt idx="5">
                  <c:v>25</c:v>
                </c:pt>
                <c:pt idx="6">
                  <c:v>21</c:v>
                </c:pt>
                <c:pt idx="7">
                  <c:v>42</c:v>
                </c:pt>
                <c:pt idx="8">
                  <c:v>28</c:v>
                </c:pt>
                <c:pt idx="9">
                  <c:v>15</c:v>
                </c:pt>
                <c:pt idx="10">
                  <c:v>16</c:v>
                </c:pt>
                <c:pt idx="11">
                  <c:v>24</c:v>
                </c:pt>
              </c:numCache>
            </c:numRef>
          </c:val>
          <c:smooth val="0"/>
          <c:extLst>
            <c:ext xmlns:c16="http://schemas.microsoft.com/office/drawing/2014/chart" uri="{C3380CC4-5D6E-409C-BE32-E72D297353CC}">
              <c16:uniqueId val="{00000002-537A-4438-A3C6-26C1F5CB12E7}"/>
            </c:ext>
          </c:extLst>
        </c:ser>
        <c:ser>
          <c:idx val="3"/>
          <c:order val="3"/>
          <c:tx>
            <c:strRef>
              <c:f>Sheet2!$E$1</c:f>
              <c:strCache>
                <c:ptCount val="1"/>
                <c:pt idx="0">
                  <c:v>Sum of Exit employees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Sheet2!$A$2:$A$14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Sheet2!$E$2:$E$14</c:f>
              <c:numCache>
                <c:formatCode>General</c:formatCode>
                <c:ptCount val="12"/>
                <c:pt idx="0">
                  <c:v>10</c:v>
                </c:pt>
                <c:pt idx="1">
                  <c:v>2</c:v>
                </c:pt>
                <c:pt idx="2">
                  <c:v>3</c:v>
                </c:pt>
                <c:pt idx="3">
                  <c:v>8</c:v>
                </c:pt>
                <c:pt idx="4">
                  <c:v>15</c:v>
                </c:pt>
                <c:pt idx="5">
                  <c:v>8</c:v>
                </c:pt>
                <c:pt idx="6">
                  <c:v>25</c:v>
                </c:pt>
                <c:pt idx="7">
                  <c:v>12</c:v>
                </c:pt>
                <c:pt idx="8">
                  <c:v>14</c:v>
                </c:pt>
                <c:pt idx="9">
                  <c:v>2</c:v>
                </c:pt>
                <c:pt idx="10">
                  <c:v>3</c:v>
                </c:pt>
                <c:pt idx="11">
                  <c:v>5</c:v>
                </c:pt>
              </c:numCache>
            </c:numRef>
          </c:val>
          <c:smooth val="0"/>
          <c:extLst>
            <c:ext xmlns:c16="http://schemas.microsoft.com/office/drawing/2014/chart" uri="{C3380CC4-5D6E-409C-BE32-E72D297353CC}">
              <c16:uniqueId val="{00000003-537A-4438-A3C6-26C1F5CB12E7}"/>
            </c:ext>
          </c:extLst>
        </c:ser>
        <c:ser>
          <c:idx val="4"/>
          <c:order val="4"/>
          <c:tx>
            <c:strRef>
              <c:f>Sheet2!$F$1</c:f>
              <c:strCache>
                <c:ptCount val="1"/>
                <c:pt idx="0">
                  <c:v>Sum of Closing count</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Sheet2!$A$2:$A$14</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Sheet2!$F$2:$F$14</c:f>
              <c:numCache>
                <c:formatCode>General</c:formatCode>
                <c:ptCount val="12"/>
                <c:pt idx="0">
                  <c:v>135</c:v>
                </c:pt>
                <c:pt idx="1">
                  <c:v>143</c:v>
                </c:pt>
                <c:pt idx="2">
                  <c:v>155</c:v>
                </c:pt>
                <c:pt idx="3">
                  <c:v>167</c:v>
                </c:pt>
                <c:pt idx="4">
                  <c:v>170</c:v>
                </c:pt>
                <c:pt idx="5">
                  <c:v>187</c:v>
                </c:pt>
                <c:pt idx="6">
                  <c:v>183</c:v>
                </c:pt>
                <c:pt idx="7">
                  <c:v>213</c:v>
                </c:pt>
                <c:pt idx="8">
                  <c:v>227</c:v>
                </c:pt>
                <c:pt idx="9">
                  <c:v>240</c:v>
                </c:pt>
                <c:pt idx="10">
                  <c:v>253</c:v>
                </c:pt>
                <c:pt idx="11">
                  <c:v>272</c:v>
                </c:pt>
              </c:numCache>
            </c:numRef>
          </c:val>
          <c:smooth val="0"/>
          <c:extLst>
            <c:ext xmlns:c16="http://schemas.microsoft.com/office/drawing/2014/chart" uri="{C3380CC4-5D6E-409C-BE32-E72D297353CC}">
              <c16:uniqueId val="{00000004-537A-4438-A3C6-26C1F5CB12E7}"/>
            </c:ext>
          </c:extLst>
        </c:ser>
        <c:dLbls>
          <c:showLegendKey val="0"/>
          <c:showVal val="0"/>
          <c:showCatName val="0"/>
          <c:showSerName val="0"/>
          <c:showPercent val="0"/>
          <c:showBubbleSize val="0"/>
        </c:dLbls>
        <c:marker val="1"/>
        <c:smooth val="0"/>
        <c:axId val="1515493680"/>
        <c:axId val="1515673488"/>
      </c:lineChart>
      <c:catAx>
        <c:axId val="1515493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5673488"/>
        <c:crosses val="autoZero"/>
        <c:auto val="1"/>
        <c:lblAlgn val="ctr"/>
        <c:lblOffset val="100"/>
        <c:noMultiLvlLbl val="0"/>
      </c:catAx>
      <c:valAx>
        <c:axId val="151567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5493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FATHIMA TABASUM.A</a:t>
            </a:r>
          </a:p>
          <a:p>
            <a:r>
              <a:rPr lang="en-US" sz="2400" dirty="0"/>
              <a:t>REGISTER NO: 312208934</a:t>
            </a:r>
          </a:p>
          <a:p>
            <a:r>
              <a:rPr lang="en-US" sz="2400" dirty="0"/>
              <a:t>DEPARTMENT: B.COM(GENERAL)</a:t>
            </a:r>
          </a:p>
          <a:p>
            <a:r>
              <a:rPr lang="en-US" sz="2400" dirty="0"/>
              <a:t>COLLEGE: Chevalier </a:t>
            </a:r>
            <a:r>
              <a:rPr lang="en-US" sz="2400" dirty="0" err="1"/>
              <a:t>T.Thomas</a:t>
            </a:r>
            <a:r>
              <a:rPr lang="en-US" sz="2400" dirty="0"/>
              <a:t> Elizabeth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73F46C9-DFD4-42BD-A247-AB89A99B5043}"/>
              </a:ext>
            </a:extLst>
          </p:cNvPr>
          <p:cNvSpPr txBox="1"/>
          <p:nvPr/>
        </p:nvSpPr>
        <p:spPr>
          <a:xfrm>
            <a:off x="600075" y="1981200"/>
            <a:ext cx="2209800" cy="461665"/>
          </a:xfrm>
          <a:prstGeom prst="rect">
            <a:avLst/>
          </a:prstGeom>
          <a:noFill/>
        </p:spPr>
        <p:txBody>
          <a:bodyPr wrap="square" rtlCol="0">
            <a:spAutoFit/>
          </a:bodyPr>
          <a:lstStyle/>
          <a:p>
            <a:r>
              <a:rPr lang="en-US" sz="2400" dirty="0"/>
              <a:t>Data Collection:</a:t>
            </a:r>
          </a:p>
        </p:txBody>
      </p:sp>
      <p:sp>
        <p:nvSpPr>
          <p:cNvPr id="7" name="TextBox 6">
            <a:extLst>
              <a:ext uri="{FF2B5EF4-FFF2-40B4-BE49-F238E27FC236}">
                <a16:creationId xmlns:a16="http://schemas.microsoft.com/office/drawing/2014/main" id="{225128C5-08FC-4DB3-B935-C2F73B01A9EF}"/>
              </a:ext>
            </a:extLst>
          </p:cNvPr>
          <p:cNvSpPr txBox="1"/>
          <p:nvPr/>
        </p:nvSpPr>
        <p:spPr>
          <a:xfrm>
            <a:off x="600075" y="2971800"/>
            <a:ext cx="2371725" cy="120032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This data is collected from Kaggle website</a:t>
            </a:r>
            <a:r>
              <a:rPr lang="en-US" dirty="0"/>
              <a:t>.</a:t>
            </a:r>
          </a:p>
        </p:txBody>
      </p:sp>
      <p:sp>
        <p:nvSpPr>
          <p:cNvPr id="10" name="TextBox 9">
            <a:extLst>
              <a:ext uri="{FF2B5EF4-FFF2-40B4-BE49-F238E27FC236}">
                <a16:creationId xmlns:a16="http://schemas.microsoft.com/office/drawing/2014/main" id="{26F59C06-CCF6-4F86-B26D-750582D9921D}"/>
              </a:ext>
            </a:extLst>
          </p:cNvPr>
          <p:cNvSpPr txBox="1"/>
          <p:nvPr/>
        </p:nvSpPr>
        <p:spPr>
          <a:xfrm>
            <a:off x="3962400" y="1981199"/>
            <a:ext cx="2819400" cy="461665"/>
          </a:xfrm>
          <a:prstGeom prst="rect">
            <a:avLst/>
          </a:prstGeom>
          <a:noFill/>
        </p:spPr>
        <p:txBody>
          <a:bodyPr wrap="square" rtlCol="0">
            <a:spAutoFit/>
          </a:bodyPr>
          <a:lstStyle/>
          <a:p>
            <a:r>
              <a:rPr lang="en-US" sz="2400" dirty="0"/>
              <a:t>Feature Selection:</a:t>
            </a:r>
          </a:p>
        </p:txBody>
      </p:sp>
      <p:sp>
        <p:nvSpPr>
          <p:cNvPr id="13" name="TextBox 12">
            <a:extLst>
              <a:ext uri="{FF2B5EF4-FFF2-40B4-BE49-F238E27FC236}">
                <a16:creationId xmlns:a16="http://schemas.microsoft.com/office/drawing/2014/main" id="{6DBE2645-699A-428D-AB8E-FCB68F57169D}"/>
              </a:ext>
            </a:extLst>
          </p:cNvPr>
          <p:cNvSpPr txBox="1"/>
          <p:nvPr/>
        </p:nvSpPr>
        <p:spPr>
          <a:xfrm>
            <a:off x="3886200" y="2971800"/>
            <a:ext cx="3124200"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It has 11 features</a:t>
            </a:r>
          </a:p>
          <a:p>
            <a:pPr marL="285750" indent="-285750">
              <a:buFont typeface="Wingdings" panose="05000000000000000000" pitchFamily="2" charset="2"/>
              <a:buChar char="Ø"/>
            </a:pPr>
            <a:r>
              <a:rPr lang="en-US" sz="2400" dirty="0"/>
              <a:t>I took 7 features</a:t>
            </a:r>
          </a:p>
        </p:txBody>
      </p:sp>
      <p:sp>
        <p:nvSpPr>
          <p:cNvPr id="15" name="TextBox 14">
            <a:extLst>
              <a:ext uri="{FF2B5EF4-FFF2-40B4-BE49-F238E27FC236}">
                <a16:creationId xmlns:a16="http://schemas.microsoft.com/office/drawing/2014/main" id="{66DD7E55-6400-4167-95C7-26283AD1FE5A}"/>
              </a:ext>
            </a:extLst>
          </p:cNvPr>
          <p:cNvSpPr txBox="1"/>
          <p:nvPr/>
        </p:nvSpPr>
        <p:spPr>
          <a:xfrm>
            <a:off x="7753350" y="1981198"/>
            <a:ext cx="3200400" cy="461665"/>
          </a:xfrm>
          <a:prstGeom prst="rect">
            <a:avLst/>
          </a:prstGeom>
          <a:noFill/>
        </p:spPr>
        <p:txBody>
          <a:bodyPr wrap="square" rtlCol="0">
            <a:spAutoFit/>
          </a:bodyPr>
          <a:lstStyle/>
          <a:p>
            <a:r>
              <a:rPr lang="en-US" sz="2400" dirty="0"/>
              <a:t>Data Cleaning:</a:t>
            </a:r>
          </a:p>
        </p:txBody>
      </p:sp>
      <p:sp>
        <p:nvSpPr>
          <p:cNvPr id="16" name="Rectangle 15">
            <a:extLst>
              <a:ext uri="{FF2B5EF4-FFF2-40B4-BE49-F238E27FC236}">
                <a16:creationId xmlns:a16="http://schemas.microsoft.com/office/drawing/2014/main" id="{BC02FB64-4B16-453B-866A-34AF9FEF4F66}"/>
              </a:ext>
            </a:extLst>
          </p:cNvPr>
          <p:cNvSpPr/>
          <p:nvPr/>
        </p:nvSpPr>
        <p:spPr>
          <a:xfrm>
            <a:off x="7086600" y="2916539"/>
            <a:ext cx="3867150" cy="3416320"/>
          </a:xfrm>
          <a:prstGeom prst="rect">
            <a:avLst/>
          </a:prstGeom>
        </p:spPr>
        <p:txBody>
          <a:bodyPr wrap="square">
            <a:spAutoFit/>
          </a:bodyPr>
          <a:lstStyle/>
          <a:p>
            <a:pPr marL="342900" indent="-342900">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buFont typeface="Wingdings" panose="05000000000000000000" pitchFamily="2" charset="2"/>
              <a:buChar char="Ø"/>
            </a:pPr>
            <a:r>
              <a:rPr lang="en-IN" sz="2400" dirty="0"/>
              <a:t>Sort &amp; filter: It helps to organize and analyse data more effectively</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30A22A-A1CA-453C-8166-443A580AE3EB}"/>
              </a:ext>
            </a:extLst>
          </p:cNvPr>
          <p:cNvSpPr txBox="1"/>
          <p:nvPr/>
        </p:nvSpPr>
        <p:spPr>
          <a:xfrm>
            <a:off x="1237397" y="1142999"/>
            <a:ext cx="1600200" cy="461665"/>
          </a:xfrm>
          <a:prstGeom prst="rect">
            <a:avLst/>
          </a:prstGeom>
          <a:noFill/>
        </p:spPr>
        <p:txBody>
          <a:bodyPr wrap="square" rtlCol="0">
            <a:spAutoFit/>
          </a:bodyPr>
          <a:lstStyle/>
          <a:p>
            <a:r>
              <a:rPr lang="en-US" sz="2400" dirty="0"/>
              <a:t>CHART</a:t>
            </a:r>
          </a:p>
        </p:txBody>
      </p:sp>
      <p:sp>
        <p:nvSpPr>
          <p:cNvPr id="6" name="TextBox 5">
            <a:extLst>
              <a:ext uri="{FF2B5EF4-FFF2-40B4-BE49-F238E27FC236}">
                <a16:creationId xmlns:a16="http://schemas.microsoft.com/office/drawing/2014/main" id="{830E53F2-0384-4AE7-B90C-B458C77CDCD2}"/>
              </a:ext>
            </a:extLst>
          </p:cNvPr>
          <p:cNvSpPr txBox="1"/>
          <p:nvPr/>
        </p:nvSpPr>
        <p:spPr>
          <a:xfrm>
            <a:off x="1008797" y="2105167"/>
            <a:ext cx="2057400" cy="304698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Opening count</a:t>
            </a:r>
          </a:p>
          <a:p>
            <a:pPr marL="285750" indent="-285750">
              <a:buFont typeface="Wingdings" panose="05000000000000000000" pitchFamily="2" charset="2"/>
              <a:buChar char="Ø"/>
            </a:pPr>
            <a:r>
              <a:rPr lang="en-US" sz="2400" dirty="0"/>
              <a:t>New joiners</a:t>
            </a:r>
          </a:p>
          <a:p>
            <a:pPr marL="285750" indent="-285750">
              <a:buFont typeface="Wingdings" panose="05000000000000000000" pitchFamily="2" charset="2"/>
              <a:buChar char="Ø"/>
            </a:pPr>
            <a:r>
              <a:rPr lang="en-US" sz="2400" dirty="0"/>
              <a:t>Exit employees</a:t>
            </a:r>
          </a:p>
          <a:p>
            <a:pPr marL="285750" indent="-285750">
              <a:buFont typeface="Wingdings" panose="05000000000000000000" pitchFamily="2" charset="2"/>
              <a:buChar char="Ø"/>
            </a:pPr>
            <a:r>
              <a:rPr lang="en-US" sz="2400" dirty="0"/>
              <a:t>Closing count</a:t>
            </a:r>
          </a:p>
          <a:p>
            <a:pPr marL="285750" indent="-285750">
              <a:buFont typeface="Wingdings" panose="05000000000000000000" pitchFamily="2" charset="2"/>
              <a:buChar char="Ø"/>
            </a:pPr>
            <a:r>
              <a:rPr lang="en-US" sz="2400" dirty="0"/>
              <a:t>Attrition</a:t>
            </a:r>
          </a:p>
        </p:txBody>
      </p:sp>
      <p:sp>
        <p:nvSpPr>
          <p:cNvPr id="7" name="TextBox 6">
            <a:extLst>
              <a:ext uri="{FF2B5EF4-FFF2-40B4-BE49-F238E27FC236}">
                <a16:creationId xmlns:a16="http://schemas.microsoft.com/office/drawing/2014/main" id="{B7310494-AAEC-4F1B-88C1-1BC26B8524EA}"/>
              </a:ext>
            </a:extLst>
          </p:cNvPr>
          <p:cNvSpPr txBox="1"/>
          <p:nvPr/>
        </p:nvSpPr>
        <p:spPr>
          <a:xfrm>
            <a:off x="4114800" y="1142999"/>
            <a:ext cx="2362200" cy="461665"/>
          </a:xfrm>
          <a:prstGeom prst="rect">
            <a:avLst/>
          </a:prstGeom>
          <a:noFill/>
        </p:spPr>
        <p:txBody>
          <a:bodyPr wrap="square" rtlCol="0">
            <a:spAutoFit/>
          </a:bodyPr>
          <a:lstStyle/>
          <a:p>
            <a:r>
              <a:rPr lang="en-US" sz="2400" dirty="0"/>
              <a:t>PIVOT TABLE</a:t>
            </a:r>
          </a:p>
        </p:txBody>
      </p:sp>
      <p:sp>
        <p:nvSpPr>
          <p:cNvPr id="8" name="TextBox 7">
            <a:extLst>
              <a:ext uri="{FF2B5EF4-FFF2-40B4-BE49-F238E27FC236}">
                <a16:creationId xmlns:a16="http://schemas.microsoft.com/office/drawing/2014/main" id="{77BBDF65-BC43-4792-BA54-F27B57CE7152}"/>
              </a:ext>
            </a:extLst>
          </p:cNvPr>
          <p:cNvSpPr txBox="1"/>
          <p:nvPr/>
        </p:nvSpPr>
        <p:spPr>
          <a:xfrm>
            <a:off x="4214884" y="2133600"/>
            <a:ext cx="2286000" cy="1200329"/>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Months</a:t>
            </a:r>
          </a:p>
          <a:p>
            <a:pPr marL="285750" indent="-285750">
              <a:buFont typeface="Wingdings" panose="05000000000000000000" pitchFamily="2" charset="2"/>
              <a:buChar char="Ø"/>
            </a:pPr>
            <a:r>
              <a:rPr lang="en-US" sz="2400" dirty="0"/>
              <a:t>Sum of attrition %</a:t>
            </a:r>
          </a:p>
        </p:txBody>
      </p:sp>
      <p:sp>
        <p:nvSpPr>
          <p:cNvPr id="9" name="TextBox 8">
            <a:extLst>
              <a:ext uri="{FF2B5EF4-FFF2-40B4-BE49-F238E27FC236}">
                <a16:creationId xmlns:a16="http://schemas.microsoft.com/office/drawing/2014/main" id="{31F29F7C-C613-47A6-803A-52D1A78377C7}"/>
              </a:ext>
            </a:extLst>
          </p:cNvPr>
          <p:cNvSpPr txBox="1"/>
          <p:nvPr/>
        </p:nvSpPr>
        <p:spPr>
          <a:xfrm>
            <a:off x="7467600" y="1052394"/>
            <a:ext cx="2362200" cy="830997"/>
          </a:xfrm>
          <a:prstGeom prst="rect">
            <a:avLst/>
          </a:prstGeom>
          <a:noFill/>
        </p:spPr>
        <p:txBody>
          <a:bodyPr wrap="square" rtlCol="0">
            <a:spAutoFit/>
          </a:bodyPr>
          <a:lstStyle/>
          <a:p>
            <a:r>
              <a:rPr lang="en-US" sz="2400" dirty="0"/>
              <a:t>ATTRITION PERCENTAGE</a:t>
            </a:r>
          </a:p>
        </p:txBody>
      </p:sp>
      <p:sp>
        <p:nvSpPr>
          <p:cNvPr id="10" name="TextBox 9">
            <a:extLst>
              <a:ext uri="{FF2B5EF4-FFF2-40B4-BE49-F238E27FC236}">
                <a16:creationId xmlns:a16="http://schemas.microsoft.com/office/drawing/2014/main" id="{64F170F4-62FB-4658-B6D5-59DC8F755A6F}"/>
              </a:ext>
            </a:extLst>
          </p:cNvPr>
          <p:cNvSpPr txBox="1"/>
          <p:nvPr/>
        </p:nvSpPr>
        <p:spPr>
          <a:xfrm>
            <a:off x="7696200" y="1908412"/>
            <a:ext cx="2362200" cy="2215991"/>
          </a:xfrm>
          <a:prstGeom prst="rect">
            <a:avLst/>
          </a:prstGeom>
          <a:noFill/>
        </p:spPr>
        <p:txBody>
          <a:bodyPr wrap="square" rtlCol="0">
            <a:spAutoFit/>
          </a:bodyPr>
          <a:lstStyle/>
          <a:p>
            <a:endParaRPr lang="en-US" dirty="0"/>
          </a:p>
          <a:p>
            <a:pPr marL="285750" indent="-285750">
              <a:buFont typeface="Wingdings" panose="05000000000000000000" pitchFamily="2" charset="2"/>
              <a:buChar char="Ø"/>
            </a:pPr>
            <a:r>
              <a:rPr lang="en-US" sz="2400" dirty="0"/>
              <a:t>Low</a:t>
            </a:r>
          </a:p>
          <a:p>
            <a:pPr marL="285750" indent="-285750">
              <a:buFont typeface="Wingdings" panose="05000000000000000000" pitchFamily="2" charset="2"/>
              <a:buChar char="Ø"/>
            </a:pPr>
            <a:r>
              <a:rPr lang="en-US" sz="2400" dirty="0"/>
              <a:t>Medium</a:t>
            </a:r>
          </a:p>
          <a:p>
            <a:pPr marL="285750" indent="-285750">
              <a:buFont typeface="Wingdings" panose="05000000000000000000" pitchFamily="2" charset="2"/>
              <a:buChar char="Ø"/>
            </a:pPr>
            <a:r>
              <a:rPr lang="en-US" sz="2400" dirty="0"/>
              <a:t>Very high</a:t>
            </a:r>
          </a:p>
          <a:p>
            <a:pPr marL="285750" indent="-285750">
              <a:buFont typeface="Wingdings" panose="05000000000000000000" pitchFamily="2" charset="2"/>
              <a:buChar char="Ø"/>
            </a:pPr>
            <a:r>
              <a:rPr lang="en-US" sz="2400" dirty="0"/>
              <a:t>High</a:t>
            </a:r>
          </a:p>
          <a:p>
            <a:pPr marL="285750" indent="-285750">
              <a:buFont typeface="Wingdings" panose="05000000000000000000" pitchFamily="2" charset="2"/>
              <a:buChar char="Ø"/>
            </a:pPr>
            <a:r>
              <a:rPr lang="en-US" sz="2400" dirty="0"/>
              <a:t>Very low</a:t>
            </a:r>
          </a:p>
        </p:txBody>
      </p:sp>
    </p:spTree>
    <p:extLst>
      <p:ext uri="{BB962C8B-B14F-4D97-AF65-F5344CB8AC3E}">
        <p14:creationId xmlns:p14="http://schemas.microsoft.com/office/powerpoint/2010/main" val="2285912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DD8FF90D-C58D-4B6E-A634-97C6FFBD90F6}"/>
              </a:ext>
            </a:extLst>
          </p:cNvPr>
          <p:cNvGraphicFramePr>
            <a:graphicFrameLocks/>
          </p:cNvGraphicFramePr>
          <p:nvPr>
            <p:extLst>
              <p:ext uri="{D42A27DB-BD31-4B8C-83A1-F6EECF244321}">
                <p14:modId xmlns:p14="http://schemas.microsoft.com/office/powerpoint/2010/main" val="3268650172"/>
              </p:ext>
            </p:extLst>
          </p:nvPr>
        </p:nvGraphicFramePr>
        <p:xfrm>
          <a:off x="755332" y="1600370"/>
          <a:ext cx="8779193" cy="40384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461B8C3-659B-4ADA-B8CA-937645BA53F1}"/>
              </a:ext>
            </a:extLst>
          </p:cNvPr>
          <p:cNvSpPr/>
          <p:nvPr/>
        </p:nvSpPr>
        <p:spPr>
          <a:xfrm>
            <a:off x="990600" y="1371600"/>
            <a:ext cx="6096000" cy="1569660"/>
          </a:xfrm>
          <a:prstGeom prst="rect">
            <a:avLst/>
          </a:prstGeom>
        </p:spPr>
        <p:txBody>
          <a:bodyPr>
            <a:spAutoFit/>
          </a:bodyPr>
          <a:lstStyle/>
          <a:p>
            <a:r>
              <a:rPr lang="en-IN" sz="2400" dirty="0"/>
              <a:t>By this project I learnt about attrition analysis, sorting &amp; filter, conditional formatting, removing null values, pivot table, inserting charts.</a:t>
            </a:r>
            <a:endParaRPr lang="en-US" sz="2400" dirty="0"/>
          </a:p>
        </p:txBody>
      </p:sp>
      <p:sp>
        <p:nvSpPr>
          <p:cNvPr id="4" name="Rectangle 3">
            <a:extLst>
              <a:ext uri="{FF2B5EF4-FFF2-40B4-BE49-F238E27FC236}">
                <a16:creationId xmlns:a16="http://schemas.microsoft.com/office/drawing/2014/main" id="{5297D2D8-934D-4BC9-BA1F-C315D0E98BFE}"/>
              </a:ext>
            </a:extLst>
          </p:cNvPr>
          <p:cNvSpPr/>
          <p:nvPr/>
        </p:nvSpPr>
        <p:spPr>
          <a:xfrm>
            <a:off x="954206" y="2941260"/>
            <a:ext cx="6096000" cy="1200329"/>
          </a:xfrm>
          <a:prstGeom prst="rect">
            <a:avLst/>
          </a:prstGeom>
        </p:spPr>
        <p:txBody>
          <a:bodyPr>
            <a:spAutoFit/>
          </a:bodyPr>
          <a:lstStyle/>
          <a:p>
            <a:r>
              <a:rPr lang="en-US" sz="2400" dirty="0"/>
              <a:t>The analysis highlights key trends in employee turnover and retention, offering valuable insights for strategic HR planning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 Using Excel Dashboards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
            <a:extLst>
              <a:ext uri="{FF2B5EF4-FFF2-40B4-BE49-F238E27FC236}">
                <a16:creationId xmlns:a16="http://schemas.microsoft.com/office/drawing/2014/main" id="{8A0645F8-1D5B-4245-A7CD-375353E40309}"/>
              </a:ext>
            </a:extLst>
          </p:cNvPr>
          <p:cNvSpPr>
            <a:spLocks noChangeArrowheads="1"/>
          </p:cNvSpPr>
          <p:nvPr/>
        </p:nvSpPr>
        <p:spPr bwMode="auto">
          <a:xfrm rot="10800000" flipV="1">
            <a:off x="457200" y="1598197"/>
            <a:ext cx="78390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Objective</a:t>
            </a:r>
            <a:r>
              <a:rPr kumimoji="0" lang="en-US" altLang="en-US" sz="2400" b="0" i="0" u="none" strike="noStrike" cap="none" normalizeH="0" baseline="0" dirty="0">
                <a:ln>
                  <a:noFill/>
                </a:ln>
                <a:solidFill>
                  <a:schemeClr val="tx1"/>
                </a:solidFill>
                <a:effectLst/>
              </a:rPr>
              <a:t>: The objective of this project is to</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 analyze employee metrics to identify patterns in attrition, hiring, and retention,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rPr>
              <a:t> thereby enabling the organization to optimize its workforce management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Background</a:t>
            </a:r>
            <a:r>
              <a:rPr kumimoji="0" lang="en-US" altLang="en-US" sz="2400" b="0" i="0" u="none" strike="noStrike" cap="none" normalizeH="0" baseline="0" dirty="0">
                <a:ln>
                  <a:noFill/>
                </a:ln>
                <a:solidFill>
                  <a:schemeClr val="tx1"/>
                </a:solidFill>
                <a:effectLst/>
              </a:rPr>
              <a:t>: Employee turnover and retention are critical issues for many organizations. High attrition rates can lead to increased recruitment costs and loss of organizational knowledge. By understanding the factors contributing to these metrics, the organization can implement targeted strategies to improve employee satisfaction and reduce turnover.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658E18E8-363D-4F22-9542-365A9DA427E0}"/>
              </a:ext>
            </a:extLst>
          </p:cNvPr>
          <p:cNvSpPr/>
          <p:nvPr/>
        </p:nvSpPr>
        <p:spPr>
          <a:xfrm>
            <a:off x="676275" y="2402949"/>
            <a:ext cx="7096125" cy="2308324"/>
          </a:xfrm>
          <a:prstGeom prst="rect">
            <a:avLst/>
          </a:prstGeom>
        </p:spPr>
        <p:txBody>
          <a:bodyPr wrap="square">
            <a:spAutoFit/>
          </a:bodyPr>
          <a:lstStyle/>
          <a:p>
            <a:r>
              <a:rPr lang="en-US" sz="2400" dirty="0"/>
              <a:t>This project analyzes monthly employee data to identify trends in attrition, hiring, and retention. The goal is to provide insights that help optimize workforce management. Key metrics are visualized to support data-driven decisions aimed at reducing turnover and improving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EB51079-B110-412E-95D5-8ACBCE669096}"/>
              </a:ext>
            </a:extLst>
          </p:cNvPr>
          <p:cNvSpPr txBox="1"/>
          <p:nvPr/>
        </p:nvSpPr>
        <p:spPr>
          <a:xfrm>
            <a:off x="1066800" y="2459504"/>
            <a:ext cx="651510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HR Managers</a:t>
            </a:r>
          </a:p>
          <a:p>
            <a:endParaRPr lang="en-US" sz="2400" dirty="0"/>
          </a:p>
          <a:p>
            <a:pPr marL="285750" indent="-285750">
              <a:buFont typeface="Arial" panose="020B0604020202020204" pitchFamily="34" charset="0"/>
              <a:buChar char="•"/>
            </a:pPr>
            <a:r>
              <a:rPr lang="en-US" sz="2400" dirty="0"/>
              <a:t>Department Heads</a:t>
            </a:r>
          </a:p>
          <a:p>
            <a:endParaRPr lang="en-US" sz="2400" dirty="0"/>
          </a:p>
          <a:p>
            <a:pPr marL="285750" indent="-285750">
              <a:buFont typeface="Arial" panose="020B0604020202020204" pitchFamily="34" charset="0"/>
              <a:buChar char="•"/>
            </a:pPr>
            <a:r>
              <a:rPr lang="en-US" sz="2400" dirty="0"/>
              <a:t>Company Executives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9255331-5653-41FF-B4B0-5E9D5F41D0A5}"/>
              </a:ext>
            </a:extLst>
          </p:cNvPr>
          <p:cNvSpPr txBox="1"/>
          <p:nvPr/>
        </p:nvSpPr>
        <p:spPr>
          <a:xfrm>
            <a:off x="2971800" y="2286000"/>
            <a:ext cx="7239000" cy="3323987"/>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Conditional formatting: It is a excel feature that is used to apply specific formatting to cells or range of cells in certain criteria.</a:t>
            </a:r>
          </a:p>
          <a:p>
            <a:pPr marL="342900" indent="-342900">
              <a:buFont typeface="Wingdings" panose="05000000000000000000" pitchFamily="2" charset="2"/>
              <a:buChar char="Ø"/>
            </a:pPr>
            <a:r>
              <a:rPr lang="en-IN" sz="2400" dirty="0"/>
              <a:t>Sort &amp; filter: It helps to organize and analyse data more effectively.</a:t>
            </a:r>
          </a:p>
          <a:p>
            <a:pPr marL="342900" indent="-342900">
              <a:buFont typeface="Wingdings" panose="05000000000000000000" pitchFamily="2" charset="2"/>
              <a:buChar char="Ø"/>
            </a:pPr>
            <a:r>
              <a:rPr lang="en-IN" sz="2400" dirty="0"/>
              <a:t>Pivot table: It is used to summarize and analyse the data.</a:t>
            </a:r>
          </a:p>
          <a:p>
            <a:pPr marL="342900" indent="-342900">
              <a:buFont typeface="Wingdings" panose="05000000000000000000" pitchFamily="2" charset="2"/>
              <a:buChar char="Ø"/>
            </a:pPr>
            <a:r>
              <a:rPr lang="en-IN" sz="2400" dirty="0"/>
              <a:t>Chart: It is used to represent the data in visualisation.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5B95E94F-FC8D-4E68-9AEB-E23967C192DC}"/>
              </a:ext>
            </a:extLst>
          </p:cNvPr>
          <p:cNvSpPr txBox="1"/>
          <p:nvPr/>
        </p:nvSpPr>
        <p:spPr>
          <a:xfrm>
            <a:off x="755332" y="1600200"/>
            <a:ext cx="8312468" cy="147732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Employee dataset: Dataset from KAGGLE website.</a:t>
            </a:r>
          </a:p>
          <a:p>
            <a:pPr marL="285750" indent="-285750">
              <a:buFont typeface="Wingdings" panose="05000000000000000000" pitchFamily="2" charset="2"/>
              <a:buChar char="Ø"/>
            </a:pPr>
            <a:r>
              <a:rPr lang="en-US" sz="2400" dirty="0"/>
              <a:t>It has 11 features</a:t>
            </a:r>
          </a:p>
          <a:p>
            <a:pPr marL="285750" indent="-285750">
              <a:buFont typeface="Wingdings" panose="05000000000000000000" pitchFamily="2" charset="2"/>
              <a:buChar char="Ø"/>
            </a:pPr>
            <a:r>
              <a:rPr lang="en-US" sz="2400" dirty="0"/>
              <a:t>I had taken 7 features</a:t>
            </a:r>
          </a:p>
          <a:p>
            <a:pPr marL="285750" indent="-285750">
              <a:buFont typeface="Wingdings" panose="05000000000000000000" pitchFamily="2" charset="2"/>
              <a:buChar char="Ø"/>
            </a:pPr>
            <a:endParaRPr lang="en-US" dirty="0"/>
          </a:p>
        </p:txBody>
      </p:sp>
      <p:sp>
        <p:nvSpPr>
          <p:cNvPr id="4" name="TextBox 3">
            <a:extLst>
              <a:ext uri="{FF2B5EF4-FFF2-40B4-BE49-F238E27FC236}">
                <a16:creationId xmlns:a16="http://schemas.microsoft.com/office/drawing/2014/main" id="{CBC93AEE-9C9C-4290-B318-622C417D04CA}"/>
              </a:ext>
            </a:extLst>
          </p:cNvPr>
          <p:cNvSpPr txBox="1"/>
          <p:nvPr/>
        </p:nvSpPr>
        <p:spPr>
          <a:xfrm>
            <a:off x="1905000" y="3200400"/>
            <a:ext cx="6096000" cy="2954655"/>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t>SN: Serial numbers</a:t>
            </a:r>
          </a:p>
          <a:p>
            <a:pPr marL="285750" indent="-285750">
              <a:buFont typeface="Wingdings" panose="05000000000000000000" pitchFamily="2" charset="2"/>
              <a:buChar char="ü"/>
            </a:pPr>
            <a:r>
              <a:rPr lang="en-US" sz="2400" dirty="0"/>
              <a:t>Month: Text Type</a:t>
            </a:r>
          </a:p>
          <a:p>
            <a:pPr marL="285750" indent="-285750">
              <a:buFont typeface="Wingdings" panose="05000000000000000000" pitchFamily="2" charset="2"/>
              <a:buChar char="ü"/>
            </a:pPr>
            <a:r>
              <a:rPr lang="en-US" sz="2400" dirty="0"/>
              <a:t>Opening Count: Numerical values</a:t>
            </a:r>
          </a:p>
          <a:p>
            <a:pPr marL="285750" indent="-285750">
              <a:buFont typeface="Wingdings" panose="05000000000000000000" pitchFamily="2" charset="2"/>
              <a:buChar char="ü"/>
            </a:pPr>
            <a:r>
              <a:rPr lang="en-US" sz="2400" dirty="0"/>
              <a:t>New joiners: Numerical values</a:t>
            </a:r>
          </a:p>
          <a:p>
            <a:pPr marL="285750" indent="-285750">
              <a:buFont typeface="Wingdings" panose="05000000000000000000" pitchFamily="2" charset="2"/>
              <a:buChar char="ü"/>
            </a:pPr>
            <a:r>
              <a:rPr lang="en-US" sz="2400" dirty="0"/>
              <a:t>Exit employees: Numerical values</a:t>
            </a:r>
          </a:p>
          <a:p>
            <a:pPr marL="285750" indent="-285750">
              <a:buFont typeface="Wingdings" panose="05000000000000000000" pitchFamily="2" charset="2"/>
              <a:buChar char="ü"/>
            </a:pPr>
            <a:r>
              <a:rPr lang="en-US" sz="2400" dirty="0"/>
              <a:t>Closing count: Numerical values</a:t>
            </a:r>
          </a:p>
          <a:p>
            <a:pPr marL="285750" indent="-285750">
              <a:buFont typeface="Wingdings" panose="05000000000000000000" pitchFamily="2" charset="2"/>
              <a:buChar char="ü"/>
            </a:pPr>
            <a:r>
              <a:rPr lang="en-US" sz="2400" dirty="0"/>
              <a:t>Attrition %: Numerical percentage</a:t>
            </a:r>
          </a:p>
          <a:p>
            <a:pPr marL="285750" indent="-285750">
              <a:buFont typeface="Wingdings" panose="05000000000000000000" pitchFamily="2" charset="2"/>
              <a:buChar char="ü"/>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A866761-E5D0-4646-B483-38052FDBA3A5}"/>
              </a:ext>
            </a:extLst>
          </p:cNvPr>
          <p:cNvSpPr txBox="1"/>
          <p:nvPr/>
        </p:nvSpPr>
        <p:spPr>
          <a:xfrm>
            <a:off x="1495425" y="1782579"/>
            <a:ext cx="8086725"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We used the formula for attrition analysis</a:t>
            </a:r>
          </a:p>
        </p:txBody>
      </p:sp>
      <p:sp>
        <p:nvSpPr>
          <p:cNvPr id="11" name="TextBox 10">
            <a:extLst>
              <a:ext uri="{FF2B5EF4-FFF2-40B4-BE49-F238E27FC236}">
                <a16:creationId xmlns:a16="http://schemas.microsoft.com/office/drawing/2014/main" id="{6FFD9966-E3E6-499F-B7E4-7624DFCDC794}"/>
              </a:ext>
            </a:extLst>
          </p:cNvPr>
          <p:cNvSpPr txBox="1"/>
          <p:nvPr/>
        </p:nvSpPr>
        <p:spPr>
          <a:xfrm>
            <a:off x="2526030" y="2831756"/>
            <a:ext cx="6236970" cy="830997"/>
          </a:xfrm>
          <a:prstGeom prst="rect">
            <a:avLst/>
          </a:prstGeom>
          <a:noFill/>
        </p:spPr>
        <p:txBody>
          <a:bodyPr wrap="square" rtlCol="0">
            <a:spAutoFit/>
          </a:bodyPr>
          <a:lstStyle/>
          <a:p>
            <a:r>
              <a:rPr lang="en-US" sz="2400" dirty="0"/>
              <a:t>=IF(</a:t>
            </a:r>
            <a:r>
              <a:rPr lang="en-US" sz="2400" dirty="0" err="1"/>
              <a:t>logical_test</a:t>
            </a:r>
            <a:r>
              <a:rPr lang="en-US" sz="2400" dirty="0"/>
              <a:t>, [</a:t>
            </a:r>
            <a:r>
              <a:rPr lang="en-US" sz="2400" dirty="0" err="1"/>
              <a:t>value_if_true</a:t>
            </a:r>
            <a:r>
              <a:rPr lang="en-US" sz="2400" dirty="0"/>
              <a:t>], [</a:t>
            </a:r>
            <a:r>
              <a:rPr lang="en-US" sz="2400" dirty="0" err="1"/>
              <a:t>value_if_false</a:t>
            </a:r>
            <a:r>
              <a:rPr lang="en-US" sz="2400" dirty="0"/>
              <a:t>])</a:t>
            </a:r>
          </a:p>
          <a:p>
            <a:r>
              <a:rPr lang="en-US" sz="2400" dirty="0"/>
              <a:t>=IF(closing </a:t>
            </a:r>
            <a:r>
              <a:rPr lang="en-US" sz="2400" dirty="0" err="1"/>
              <a:t>bal</a:t>
            </a:r>
            <a:r>
              <a:rPr lang="en-US" sz="2400" dirty="0"/>
              <a:t>=“”,””,exit employees/closing </a:t>
            </a:r>
            <a:r>
              <a:rPr lang="en-US" sz="2400" dirty="0" err="1"/>
              <a:t>bal</a:t>
            </a:r>
            <a:r>
              <a:rPr lang="en-US" sz="24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TotalTime>
  <Words>535</Words>
  <Application>Microsoft Office PowerPoint</Application>
  <PresentationFormat>Widescreen</PresentationFormat>
  <Paragraphs>93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AR</cp:lastModifiedBy>
  <cp:revision>21</cp:revision>
  <dcterms:created xsi:type="dcterms:W3CDTF">2024-03-29T15:07:22Z</dcterms:created>
  <dcterms:modified xsi:type="dcterms:W3CDTF">2024-08-30T13:55:39Z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