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2" r:id="rId5"/>
    <p:sldId id="261" r:id="rId6"/>
    <p:sldId id="265" r:id="rId7"/>
    <p:sldId id="264" r:id="rId8"/>
    <p:sldId id="266" r:id="rId9"/>
    <p:sldId id="269" r:id="rId10"/>
    <p:sldId id="267" r:id="rId11"/>
    <p:sldId id="270" r:id="rId12"/>
    <p:sldId id="268" r:id="rId13"/>
    <p:sldId id="271" r:id="rId14"/>
    <p:sldId id="272" r:id="rId15"/>
    <p:sldId id="276" r:id="rId16"/>
    <p:sldId id="273" r:id="rId17"/>
    <p:sldId id="274" r:id="rId18"/>
    <p:sldId id="275" r:id="rId19"/>
    <p:sldId id="277" r:id="rId20"/>
    <p:sldId id="278" r:id="rId21"/>
    <p:sldId id="279" r:id="rId22"/>
    <p:sldId id="280" r:id="rId2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90" d="100"/>
          <a:sy n="90" d="100"/>
        </p:scale>
        <p:origin x="660" y="-121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D178-5B20-4C13-A25F-50123C674152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1AAC-7BCE-4648-9C0C-876B3CD07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2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91CE-E0ED-4BDA-A205-144F631CBCD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6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E9B-09A8-4CB4-BE41-1E6E13424F7F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ADD-2A66-462C-BB9D-E947F9250DC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3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522C-080E-424F-8E1F-800F60C6501E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7C6F-B1B3-4854-942C-A19054CE9FC7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43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50E9-18B8-4EE4-87E2-448BDAD895E0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206C-8E06-4E35-BD9A-B48FE4D63359}" type="datetime1">
              <a:rPr lang="pt-BR" smtClean="0"/>
              <a:t>11/01/2025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E10C-AE1E-4A8A-AE0C-73D55C7445BC}" type="datetime1">
              <a:rPr lang="pt-BR" smtClean="0"/>
              <a:t>11/01/2025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D2C4-CACE-47EB-8AF7-9432D708BD5C}" type="datetime1">
              <a:rPr lang="pt-BR" smtClean="0"/>
              <a:t>11/01/2025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B592-2EAC-48BC-B72E-ABD0820B0C54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BBE-6016-4408-B8E1-CC384EA837C7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5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EAFE-92B9-464A-A5E5-053B7FBB41D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433E-A223-41B8-B19D-DE7B68606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858000" cy="10155677"/>
          </a:xfrm>
          <a:prstGeom prst="rect">
            <a:avLst/>
          </a:prstGeom>
          <a:solidFill>
            <a:srgbClr val="A39C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55644" y="200561"/>
            <a:ext cx="6702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Impact" panose="020B0806030902050204" pitchFamily="34" charset="0"/>
                <a:ea typeface="Times New Roman" panose="02020603050405020304" pitchFamily="18" charset="0"/>
              </a:rPr>
              <a:t>COMO A RESOLUÇÃO 4966 DO BACEN IMPACTA O SEU DIA A DIA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62262" y="9272111"/>
            <a:ext cx="340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Impact" panose="020B0806030902050204" pitchFamily="34" charset="0"/>
              </a:rPr>
              <a:t>TABATA DUARTE</a:t>
            </a:r>
            <a:endParaRPr lang="pt-BR" sz="32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1285" y="8484008"/>
            <a:ext cx="6906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ea typeface="Times New Roman" panose="02020603050405020304" pitchFamily="18" charset="0"/>
              </a:rPr>
              <a:t>Aprenda os </a:t>
            </a:r>
            <a:r>
              <a:rPr lang="pt-BR" sz="2400" dirty="0">
                <a:ea typeface="Times New Roman" panose="02020603050405020304" pitchFamily="18" charset="0"/>
              </a:rPr>
              <a:t>principais impactos para os </a:t>
            </a:r>
            <a:r>
              <a:rPr lang="pt-BR" sz="2400" dirty="0" smtClean="0">
                <a:ea typeface="Times New Roman" panose="02020603050405020304" pitchFamily="18" charset="0"/>
              </a:rPr>
              <a:t>clientes.</a:t>
            </a:r>
            <a:endParaRPr lang="pt-BR" sz="24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Condições contratuais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O que muda: Os bancos terão que ser mais transparentes sobre as condições dos contratos e o risco associado a eles. Isso inclui informar como os juros são calculados e as possíveis consequências de atrasos.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Exemplo </a:t>
            </a:r>
            <a:r>
              <a:rPr lang="pt-BR" sz="2400" dirty="0"/>
              <a:t>prático: Ao abrir uma conta ou contratar um crédito, você pode receber documentos mais detalhados, explicando como as taxas foram aplicadas e como são feitos os ajustes em caso de inadimplência.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9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Classificação de Ativos em Risco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7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Classificação dos ativos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O que muda: Dívidas em atraso acima de 90 dias ou em processo de renegociação são classificadas como de maior risco. Isso afeta como o banco lida com o cliente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 prático: Caso você atrase o pagamento de uma dívida por mais de três meses, o banco pode passar a tratar seu contrato como problemático, exigindo garantias adicionais para liberar novos créditos.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Considerações importantes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Considerações importantes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A Resolução 4966 obriga os bancos a monitorarem de forma mais rigorosa o risco de crédito dos clientes. Isso significa que, além de analisar a situação financeira de quem está solicitando crédito, eles precisam acompanhar constantemente como as dívidas em andamento estão sendo pagas. Esse controle é feito para evitar prejuízos para a instituição e garantir mais segurança para o sistema financeiro.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Impacto para quem atrasa os pagamentos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1767416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203" y="228846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Impacto Para Quem Atrasa os Pagamentos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3221082"/>
            <a:ext cx="5915025" cy="668491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/>
              <a:t>Quando </a:t>
            </a:r>
            <a:r>
              <a:rPr lang="pt-BR" sz="2400" dirty="0"/>
              <a:t>um pagamento atrasa por mais de 90 dias, a dívida é automaticamente classificada como um "ativo com problemas de recuperação". Isso também pode ocorrer antes desse prazo, caso o banco identifique sinais claros de que você terá dificuldades para cumprir o acordo (como endividamento excessivo ou perda de renda</a:t>
            </a:r>
            <a:r>
              <a:rPr lang="pt-BR" sz="2400" dirty="0" smtClean="0"/>
              <a:t>).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Na prática: </a:t>
            </a:r>
            <a:r>
              <a:rPr lang="pt-BR" sz="2400" dirty="0"/>
              <a:t>Uma dívida classificada como problemática significa que o banco vai ser mais cauteloso com você no futuro. Por exemplo, podem dificultar o acesso a novos empréstimos ou aumentar as exigências de garantias.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1488" y="1942408"/>
            <a:ext cx="6133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+mj-lt"/>
              </a:rPr>
              <a:t>1. Classificação </a:t>
            </a:r>
            <a:r>
              <a:rPr lang="pt-BR" sz="3200" b="1" dirty="0">
                <a:latin typeface="+mj-lt"/>
              </a:rPr>
              <a:t>como "Ativo com </a:t>
            </a:r>
            <a:r>
              <a:rPr lang="pt-BR" sz="3200" b="1" dirty="0" smtClean="0">
                <a:latin typeface="+mj-lt"/>
              </a:rPr>
              <a:t>Problema":</a:t>
            </a:r>
            <a:endParaRPr lang="pt-BR" sz="3200" b="1" dirty="0">
              <a:latin typeface="+mj-lt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9" y="1420466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203" y="228846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Impacto Para Quem Atrasa os Pagamentos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3221082"/>
            <a:ext cx="5915025" cy="668491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O banco será obrigado a aumentar a reserva financeira destinada a cobrir possíveis calotes. Essa medida pode fazer com que os custos para clientes considerados mais arriscados subam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Na prática: </a:t>
            </a:r>
            <a:r>
              <a:rPr lang="pt-BR" sz="2400" dirty="0"/>
              <a:t>Se você atrasar uma dívida e depois tentar renegociar, é provável que o banco cobre juros mais altos ou peça condições mais rígidas, como entrada maior ou redução no prazo do contrato.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1488" y="1942408"/>
            <a:ext cx="613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+mj-lt"/>
              </a:rPr>
              <a:t>2. Reforço das Provisões: </a:t>
            </a:r>
            <a:endParaRPr lang="pt-BR" sz="3200" b="1" dirty="0">
              <a:latin typeface="+mj-lt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139128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203" y="228846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Impacto Para Quem Atrasa os Pagamentos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3221082"/>
            <a:ext cx="5915025" cy="668491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Mesmo que você quite a dívida atrasada, o histórico de atraso pode influenciar futuras análises de crédito. Bancos e financeiras podem recusar ou limitar novos empréstimos, avaliando que há risco de recorrência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Na prática: </a:t>
            </a:r>
            <a:r>
              <a:rPr lang="pt-BR" sz="2400" dirty="0"/>
              <a:t>Um atraso no pagamento de um financiamento ou cartão pode significar, futuramente, limites menores no crédito rotativo ou taxas mais altas para empréstimos pessoais.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1488" y="1942408"/>
            <a:ext cx="638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+mj-lt"/>
              </a:rPr>
              <a:t>3. Dificuldade para Novos Créditos: </a:t>
            </a:r>
            <a:endParaRPr lang="pt-BR" sz="3200" b="1" dirty="0">
              <a:latin typeface="+mj-lt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08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Como Evitar Impactos Negativos?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05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7822" y="1037139"/>
            <a:ext cx="6702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Impact" panose="020B0806030902050204" pitchFamily="34" charset="0"/>
                <a:ea typeface="Times New Roman" panose="02020603050405020304" pitchFamily="18" charset="0"/>
              </a:rPr>
              <a:t>O que é a Resolução 4966 do Bacen?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4788" y="2841966"/>
            <a:ext cx="6284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ea typeface="Times New Roman" panose="02020603050405020304" pitchFamily="18" charset="0"/>
              </a:rPr>
              <a:t>A Resolução 4966 do Banco Central estabelece como os bancos devem lidar com instrumentos financeiros, como empréstimos e garantias, incluindo regras sobre riscos de crédito, renegociações e provisões para perdas. Em resumo, ela busca dar mais transparência e segurança nas operações financeiras.</a:t>
            </a:r>
            <a:endParaRPr lang="pt-BR" sz="2400" dirty="0"/>
          </a:p>
        </p:txBody>
      </p:sp>
      <p:pic>
        <p:nvPicPr>
          <p:cNvPr id="1026" name="Picture 2" descr="ícone de cifrão 3d 12628924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04" y="6220015"/>
            <a:ext cx="3458791" cy="34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203" y="228846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Como evitar impactos negativos 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2143548"/>
            <a:ext cx="5915025" cy="77624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/>
              <a:t>Organize </a:t>
            </a:r>
            <a:r>
              <a:rPr lang="pt-BR" sz="2400" dirty="0"/>
              <a:t>suas finanças: Planeje seu orçamento para que as parcelas caibam no seu bolso, evitando atrasos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Fale </a:t>
            </a:r>
            <a:r>
              <a:rPr lang="pt-BR" sz="2400" dirty="0"/>
              <a:t>com o banco antes de atrasar: Caso enfrente dificuldades, procure renegociar as dívidas antes que o atraso ultrapasse os 90 dias. Assim, você evita que o contrato seja classificado como </a:t>
            </a:r>
            <a:r>
              <a:rPr lang="pt-BR" sz="2400" dirty="0" smtClean="0"/>
              <a:t>problemático.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Evite </a:t>
            </a:r>
            <a:r>
              <a:rPr lang="pt-BR" sz="2400" dirty="0"/>
              <a:t>comprometer toda a sua renda: Use no máximo 30% da sua renda mensal com dívidas, para manter uma folga em casos de imprevistos.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Cuide </a:t>
            </a:r>
            <a:r>
              <a:rPr lang="pt-BR" sz="2400" dirty="0"/>
              <a:t>do seu histórico financeiro, porque ele terá um peso importante em suas futuras negociações!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0" y="4414391"/>
            <a:ext cx="706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5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203" y="228846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Obrigada por ler até aqui!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2143548"/>
            <a:ext cx="5915025" cy="77624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/>
              <a:t>Lembre-se de sempre cuidar da sua saúde financeira!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Esse </a:t>
            </a:r>
            <a:r>
              <a:rPr lang="pt-BR" sz="2400" dirty="0" err="1"/>
              <a:t>Ebook</a:t>
            </a:r>
            <a:r>
              <a:rPr lang="pt-BR" sz="2400" dirty="0"/>
              <a:t> foi gerado por IA, e diagramado por humano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Foram utilizados as ferramentas </a:t>
            </a:r>
            <a:r>
              <a:rPr lang="pt-BR" sz="2400" dirty="0" err="1" smtClean="0"/>
              <a:t>chatGPT</a:t>
            </a:r>
            <a:r>
              <a:rPr lang="pt-BR" sz="2400" dirty="0" smtClean="0"/>
              <a:t>, Leonardo AI e Power point.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615510" y="73428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71568" y="5243208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Avaliação Mais Rigorosa do Risco de Crédito</a:t>
            </a:r>
            <a:endParaRPr lang="pt-BR" sz="6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Risco de crédito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O que muda: Os bancos agora precisam monitorar com mais cuidado o risco de crédito. Isso significa que empréstimos podem ser concedidos com critérios mais rígidos, considerando a capacidade real do cliente de pagar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/>
              <a:t>Exemplo prático: Se você for pedir um empréstimo e estiver com o nome limpo, mas já compromete boa parte da sua renda, o banco pode oferecer condições mais conservadoras, como limites menores ou taxas mais altas, para se proteger contra possíveis inadimplências.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Renegociação de Dívidas Mais Organizada</a:t>
            </a:r>
          </a:p>
          <a:p>
            <a:pPr algn="ctr"/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998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Renegociação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O que muda: Renegociar uma dívida não será mais algo feito de forma aleatória. As regras obrigam os bancos a registrarem e reestruturarem os contratos de maneira padronizada, levando em conta os novos termos acordados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 prático: Suponha que você está atrasado com o financiamento de um carro. Ao renegociar, o banco deverá calcular os novos fluxos de pagamento com base em critérios claros, evitando surpresas no futuro.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3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206947" y="5147349"/>
            <a:ext cx="706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Transparência nos Contratos de Garantia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5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enho De Um único Linha Contínua Cifrão Em Fundo Linear Vetor PNG ...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6" y="564203"/>
            <a:ext cx="5000018" cy="18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Contratos com Garantia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O que muda: Operações que envolvem garantias, como fianças e aval, agora têm regras específicas. Os bancos precisam registrar essas garantias corretamente e avaliar o risco delas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Exemplo prático: Se você é avalista de alguém, o banco precisa deixar claro o valor e as condições dessa garantia, e poderá pedir mais detalhes sobre sua situação financeira antes de aceitar o contrato.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04864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-479323" y="780448"/>
            <a:ext cx="781664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7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  <a:p>
            <a:pPr algn="ctr"/>
            <a:endParaRPr lang="pt-BR" sz="287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0" y="5243208"/>
            <a:ext cx="7064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 smtClean="0">
                <a:solidFill>
                  <a:schemeClr val="bg1"/>
                </a:solidFill>
                <a:latin typeface="Impact" panose="020B0806030902050204" pitchFamily="34" charset="0"/>
              </a:rPr>
              <a:t>Mais Informação para o Cliente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Como a Resolução 4966 do Bacen Impacta o Seu Dia a Dia - Tabata Duarte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3E-A223-41B8-B19D-DE7B6860614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1334</Words>
  <Application>Microsoft Office PowerPoint</Application>
  <PresentationFormat>Papel A4 (210 x 297 mm)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Risco de crédito</vt:lpstr>
      <vt:lpstr>Apresentação do PowerPoint</vt:lpstr>
      <vt:lpstr>Renegociação</vt:lpstr>
      <vt:lpstr>Apresentação do PowerPoint</vt:lpstr>
      <vt:lpstr>Contratos com Garantia</vt:lpstr>
      <vt:lpstr>Apresentação do PowerPoint</vt:lpstr>
      <vt:lpstr>Condições contratuais</vt:lpstr>
      <vt:lpstr>Apresentação do PowerPoint</vt:lpstr>
      <vt:lpstr>Classificação dos ativos</vt:lpstr>
      <vt:lpstr>Apresentação do PowerPoint</vt:lpstr>
      <vt:lpstr>Considerações importantes</vt:lpstr>
      <vt:lpstr>Apresentação do PowerPoint</vt:lpstr>
      <vt:lpstr>Impacto Para Quem Atrasa os Pagamentos</vt:lpstr>
      <vt:lpstr>Impacto Para Quem Atrasa os Pagamentos</vt:lpstr>
      <vt:lpstr>Impacto Para Quem Atrasa os Pagamentos</vt:lpstr>
      <vt:lpstr>Apresentação do PowerPoint</vt:lpstr>
      <vt:lpstr>Como evitar impactos negativos </vt:lpstr>
      <vt:lpstr>Apresentação do PowerPoint</vt:lpstr>
      <vt:lpstr>Obrigada por ler até aqui!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Tabata</dc:creator>
  <cp:lastModifiedBy>Tabata</cp:lastModifiedBy>
  <cp:revision>10</cp:revision>
  <dcterms:created xsi:type="dcterms:W3CDTF">2025-01-11T23:52:33Z</dcterms:created>
  <dcterms:modified xsi:type="dcterms:W3CDTF">2025-01-12T01:39:37Z</dcterms:modified>
</cp:coreProperties>
</file>