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16" r:id="rId4"/>
    <p:sldId id="317" r:id="rId5"/>
    <p:sldId id="290" r:id="rId6"/>
    <p:sldId id="310" r:id="rId7"/>
    <p:sldId id="292" r:id="rId8"/>
    <p:sldId id="262" r:id="rId9"/>
    <p:sldId id="297" r:id="rId10"/>
    <p:sldId id="293" r:id="rId11"/>
    <p:sldId id="298" r:id="rId12"/>
    <p:sldId id="300" r:id="rId13"/>
    <p:sldId id="279" r:id="rId14"/>
    <p:sldId id="301" r:id="rId15"/>
    <p:sldId id="299" r:id="rId16"/>
    <p:sldId id="303" r:id="rId17"/>
    <p:sldId id="289" r:id="rId18"/>
    <p:sldId id="264" r:id="rId19"/>
    <p:sldId id="281" r:id="rId20"/>
    <p:sldId id="284" r:id="rId21"/>
    <p:sldId id="295" r:id="rId22"/>
    <p:sldId id="286" r:id="rId23"/>
    <p:sldId id="282" r:id="rId24"/>
    <p:sldId id="258" r:id="rId25"/>
    <p:sldId id="287" r:id="rId26"/>
    <p:sldId id="276" r:id="rId27"/>
    <p:sldId id="318" r:id="rId28"/>
    <p:sldId id="319" r:id="rId2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007434"/>
    <a:srgbClr val="66FF66"/>
    <a:srgbClr val="FF0033"/>
    <a:srgbClr val="FF9933"/>
    <a:srgbClr val="FFFFCC"/>
    <a:srgbClr val="00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20" autoAdjust="0"/>
  </p:normalViewPr>
  <p:slideViewPr>
    <p:cSldViewPr snapToGrid="0">
      <p:cViewPr>
        <p:scale>
          <a:sx n="66" d="100"/>
          <a:sy n="66" d="100"/>
        </p:scale>
        <p:origin x="-1410" y="210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0" y="-72"/>
      </p:cViewPr>
      <p:guideLst>
        <p:guide orient="horz" pos="2871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8350" y="8705850"/>
            <a:ext cx="5313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6475" eaLnBrk="0" hangingPunct="0">
              <a:spcBef>
                <a:spcPct val="50000"/>
              </a:spcBef>
              <a:defRPr/>
            </a:pPr>
            <a:r>
              <a:rPr lang="en-US" sz="1000" b="1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es-ES_tradnl" sz="1000" b="1">
                <a:solidFill>
                  <a:schemeClr val="tx1"/>
                </a:solidFill>
                <a:latin typeface="Arial" charset="0"/>
              </a:rPr>
              <a:t>Nombre del curso</a:t>
            </a:r>
            <a:r>
              <a:rPr lang="en-US" sz="1000" b="1">
                <a:solidFill>
                  <a:schemeClr val="tx1"/>
                </a:solidFill>
                <a:latin typeface="Arial" charset="0"/>
              </a:rPr>
              <a:t>&gt; &lt;</a:t>
            </a:r>
            <a:r>
              <a:rPr lang="es-ES_tradnl" sz="1000" b="1">
                <a:solidFill>
                  <a:schemeClr val="tx1"/>
                </a:solidFill>
                <a:latin typeface="Arial" charset="0"/>
              </a:rPr>
              <a:t>Número de lección</a:t>
            </a:r>
            <a:r>
              <a:rPr lang="en-US" sz="1000" b="1">
                <a:solidFill>
                  <a:schemeClr val="tx1"/>
                </a:solidFill>
                <a:latin typeface="Arial" charset="0"/>
              </a:rPr>
              <a:t>&gt;</a:t>
            </a:r>
            <a:r>
              <a:rPr lang="en-US" sz="1000" b="1">
                <a:solidFill>
                  <a:schemeClr val="tx1"/>
                </a:solidFill>
              </a:rPr>
              <a:t>-</a:t>
            </a:r>
            <a:fld id="{4BBC08D1-A2C4-4E82-A4B8-AFB571E4B704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ctr" defTabSz="1006475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-9525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t" anchorCtr="0" compatLnSpc="1">
            <a:prstTxWarp prst="textNoShape">
              <a:avLst/>
            </a:prstTxWarp>
          </a:bodyPr>
          <a:lstStyle>
            <a:lvl1pPr algn="r"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66775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b" anchorCtr="0" compatLnSpc="1">
            <a:prstTxWarp prst="textNoShape">
              <a:avLst/>
            </a:prstTxWarp>
          </a:bodyPr>
          <a:lstStyle>
            <a:lvl1pPr algn="r"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96CEA50-7E0B-4AD0-BF66-970103D1FD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866775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b" anchorCtr="0" compatLnSpc="1">
            <a:prstTxWarp prst="textNoShape">
              <a:avLst/>
            </a:prstTxWarp>
          </a:bodyPr>
          <a:lstStyle>
            <a:lvl1pPr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-9525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t" anchorCtr="0" compatLnSpc="1">
            <a:prstTxWarp prst="textNoShape">
              <a:avLst/>
            </a:prstTxWarp>
          </a:bodyPr>
          <a:lstStyle>
            <a:lvl1pPr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6888" y="153988"/>
            <a:ext cx="5865812" cy="439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2" rIns="91164" bIns="45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Instructor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38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6475" eaLnBrk="0" hangingPunct="0">
              <a:spcBef>
                <a:spcPct val="50000"/>
              </a:spcBef>
              <a:defRPr/>
            </a:pPr>
            <a:r>
              <a:rPr lang="en-US" sz="1100" b="1">
                <a:solidFill>
                  <a:schemeClr val="tx1"/>
                </a:solidFill>
                <a:latin typeface="Arial" charset="0"/>
              </a:rPr>
              <a:t>Introdu</a:t>
            </a:r>
            <a:r>
              <a:rPr lang="es-ES_tradnl" sz="1100" b="1">
                <a:solidFill>
                  <a:schemeClr val="tx1"/>
                </a:solidFill>
                <a:latin typeface="Arial" charset="0"/>
              </a:rPr>
              <a:t>cción</a:t>
            </a:r>
            <a:r>
              <a:rPr lang="en-US" sz="11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_tradnl" sz="1100" b="1">
                <a:solidFill>
                  <a:schemeClr val="tx1"/>
                </a:solidFill>
                <a:latin typeface="Arial" charset="0"/>
              </a:rPr>
              <a:t>a</a:t>
            </a:r>
            <a:r>
              <a:rPr lang="en-US" sz="1100" b="1">
                <a:solidFill>
                  <a:schemeClr val="tx1"/>
                </a:solidFill>
                <a:latin typeface="Arial" charset="0"/>
              </a:rPr>
              <a:t> Oracle9</a:t>
            </a:r>
            <a:r>
              <a:rPr lang="en-US" sz="1100" b="1" i="1">
                <a:solidFill>
                  <a:schemeClr val="tx1"/>
                </a:solidFill>
              </a:rPr>
              <a:t>i</a:t>
            </a:r>
            <a:r>
              <a:rPr lang="en-US" sz="1100" b="1">
                <a:solidFill>
                  <a:schemeClr val="tx1"/>
                </a:solidFill>
                <a:latin typeface="Arial" charset="0"/>
              </a:rPr>
              <a:t>: SQL 2</a:t>
            </a:r>
            <a:r>
              <a:rPr lang="en-US" sz="1100" b="1">
                <a:solidFill>
                  <a:schemeClr val="tx1"/>
                </a:solidFill>
              </a:rPr>
              <a:t>-</a:t>
            </a:r>
            <a:fld id="{38790735-A977-4A86-A39D-B1E51AFA1F75}" type="slidenum">
              <a:rPr lang="en-US" sz="1100" b="1">
                <a:solidFill>
                  <a:schemeClr val="tx1"/>
                </a:solidFill>
                <a:latin typeface="Arial" charset="0"/>
              </a:rPr>
              <a:pPr algn="ctr" defTabSz="1006475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-9525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t" anchorCtr="0" compatLnSpc="1">
            <a:prstTxWarp prst="textNoShape">
              <a:avLst/>
            </a:prstTxWarp>
          </a:bodyPr>
          <a:lstStyle>
            <a:lvl1pPr algn="r"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-9525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33" tIns="0" rIns="18233" bIns="0" numCol="1" anchor="t" anchorCtr="0" compatLnSpc="1">
            <a:prstTxWarp prst="textNoShape">
              <a:avLst/>
            </a:prstTxWarp>
          </a:bodyPr>
          <a:lstStyle>
            <a:lvl1pPr defTabSz="974725" eaLnBrk="0" hangingPunct="0">
              <a:lnSpc>
                <a:spcPct val="120000"/>
              </a:lnSpc>
              <a:spcBef>
                <a:spcPct val="60000"/>
              </a:spcBef>
              <a:defRPr sz="1000" i="1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cumento_de_Microsoft_Office_Word_97-20031.doc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6.png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Documento_de_Microsoft_Office_Word_97-20032.doc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Documento_de_Microsoft_Office_Word_97-20033.doc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Documento_de_Microsoft_Office_Word_97-20034.doc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/>
          </a:p>
          <a:p>
            <a:pPr>
              <a:tabLst>
                <a:tab pos="1154113" algn="l"/>
                <a:tab pos="2314575" algn="l"/>
              </a:tabLst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La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dirty="0" smtClean="0"/>
              <a:t> </a:t>
            </a:r>
          </a:p>
          <a:p>
            <a:pPr lvl="1">
              <a:tabLst/>
              <a:defRPr/>
            </a:pP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Puede mostrar filas incluidas en un rango de valores utilizando la </a:t>
            </a:r>
            <a:r>
              <a:rPr lang="es-ES_tradnl" dirty="0" smtClean="0">
                <a:solidFill>
                  <a:srgbClr val="FF00FF"/>
                </a:solidFill>
                <a:cs typeface="Times New Roman" pitchFamily="18" charset="0"/>
              </a:rPr>
              <a:t>condición de rango </a:t>
            </a:r>
            <a:r>
              <a:rPr lang="es-ES_tradnl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. El rango que especifique contiene un límite inferior y uno superior</a:t>
            </a:r>
            <a:r>
              <a:rPr lang="en-US" dirty="0" smtClean="0"/>
              <a:t>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  <a:tabLst/>
              <a:defRPr/>
            </a:pP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La sentencia </a:t>
            </a:r>
            <a:r>
              <a:rPr lang="es-ES_tradn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 de la transparencia devuelve filas de la tabla </a:t>
            </a:r>
            <a:r>
              <a:rPr lang="es-ES_tradn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 para cualquier empleado cuyo salario esté entre $2.500 y $3.500</a:t>
            </a:r>
            <a:r>
              <a:rPr lang="en-US" dirty="0" smtClean="0"/>
              <a:t>.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>
              <a:tabLst/>
              <a:defRPr/>
            </a:pP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Los valores especificados en la condición </a:t>
            </a:r>
            <a:r>
              <a:rPr lang="es-ES_tradn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 están incluidos. Debe especificar en primer lugar el límite inferior</a:t>
            </a:r>
            <a:r>
              <a:rPr lang="en-US" dirty="0" smtClean="0"/>
              <a:t>.</a:t>
            </a:r>
          </a:p>
          <a:p>
            <a:pPr lvl="1">
              <a:tabLst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02175"/>
            <a:ext cx="6029325" cy="3743325"/>
          </a:xfrm>
          <a:noFill/>
          <a:ln/>
        </p:spPr>
        <p:txBody>
          <a:bodyPr/>
          <a:lstStyle/>
          <a:p>
            <a:pPr>
              <a:tabLst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La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</a:t>
            </a:r>
          </a:p>
          <a:p>
            <a:pPr lvl="1">
              <a:tabLst/>
            </a:pP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Para comprobar si hay valores en un juego especificado de valores, utilice la </a:t>
            </a:r>
            <a:r>
              <a:rPr lang="es-ES_tradnl" dirty="0" smtClean="0">
                <a:solidFill>
                  <a:srgbClr val="FF00FF"/>
                </a:solidFill>
                <a:cs typeface="Times New Roman" pitchFamily="18" charset="0"/>
              </a:rPr>
              <a:t>condición </a:t>
            </a:r>
            <a:r>
              <a:rPr lang="es-ES_tradnl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. Esta condición también se conoce como </a:t>
            </a:r>
            <a:r>
              <a:rPr lang="es-ES_tradnl" i="1" dirty="0" smtClean="0">
                <a:solidFill>
                  <a:srgbClr val="000000"/>
                </a:solidFill>
                <a:cs typeface="Times New Roman" pitchFamily="18" charset="0"/>
              </a:rPr>
              <a:t>condición de pertenencia</a:t>
            </a:r>
            <a:r>
              <a:rPr lang="en-US" dirty="0" smtClean="0"/>
              <a:t>.</a:t>
            </a:r>
          </a:p>
          <a:p>
            <a:pPr lvl="1">
              <a:tabLst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El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ejemplo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transparencia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muestra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números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apellidos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salarios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y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números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del director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todos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los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empleados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cuyos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números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del director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sean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100, 101 o 201</a:t>
            </a:r>
            <a:r>
              <a:rPr lang="en-US" dirty="0" smtClean="0"/>
              <a:t>.</a:t>
            </a:r>
          </a:p>
          <a:p>
            <a:pPr lvl="1">
              <a:tabLst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La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se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cualquier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tipo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dato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El siguiente ejemplo devuelve una fila de la tabla </a:t>
            </a:r>
            <a:r>
              <a:rPr lang="es-ES_tradn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dirty="0" smtClean="0">
                <a:solidFill>
                  <a:srgbClr val="000000"/>
                </a:solidFill>
                <a:cs typeface="Times New Roman" pitchFamily="18" charset="0"/>
              </a:rPr>
              <a:t> para cualquier empleado cuyo apellido esté incluido en la lista de nombres en la cláusula </a:t>
            </a:r>
            <a:r>
              <a:rPr lang="es-ES_tradn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tabLst/>
            </a:pPr>
            <a:endParaRPr lang="en-US" sz="700" dirty="0" smtClean="0"/>
          </a:p>
          <a:p>
            <a:pPr lvl="1">
              <a:spcBef>
                <a:spcPct val="0"/>
              </a:spcBef>
              <a:tabLst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manager_id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FROM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WHERE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IN ('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Hartstein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', 'Vargas');</a:t>
            </a:r>
          </a:p>
          <a:p>
            <a:pPr lvl="1">
              <a:spcBef>
                <a:spcPct val="0"/>
              </a:spcBef>
              <a:tabLst/>
            </a:pPr>
            <a:endParaRPr lang="en-US" sz="600" dirty="0" smtClean="0"/>
          </a:p>
          <a:p>
            <a:pPr lvl="1">
              <a:tabLst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Si se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utilizan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caracteres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o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fechas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en la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lista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deben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escribirse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entre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comillas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simples (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dirty="0" smtClean="0"/>
              <a:t>).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tabLst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664075"/>
            <a:ext cx="6029325" cy="3743325"/>
          </a:xfrm>
          <a:noFill/>
          <a:ln/>
        </p:spPr>
        <p:txBody>
          <a:bodyPr/>
          <a:lstStyle/>
          <a:p>
            <a:pPr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Condición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mtClean="0"/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No siempre conocerá el valor exacto para buscar. Puede seleccionar filas que coincidan con un patrón de caracteres utilizando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condición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La operación de coincidencia del patrón de caracteres se denomina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búsqueda con </a:t>
            </a:r>
            <a:r>
              <a:rPr lang="es-ES_tradnl" i="1" smtClean="0">
                <a:solidFill>
                  <a:srgbClr val="FF00FF"/>
                </a:solidFill>
                <a:cs typeface="Times New Roman" pitchFamily="18" charset="0"/>
              </a:rPr>
              <a:t>comodines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Se pueden utilizar dos símbolos para construir la cadena de búsqueda</a:t>
            </a:r>
            <a:r>
              <a:rPr lang="en-US" smtClean="0"/>
              <a:t>. </a:t>
            </a:r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z="500" smtClean="0"/>
          </a:p>
          <a:p>
            <a:pPr lvl="1">
              <a:spcBef>
                <a:spcPct val="0"/>
              </a:spcBef>
              <a:tabLst/>
            </a:pPr>
            <a:endParaRPr lang="en-US" smtClean="0"/>
          </a:p>
          <a:p>
            <a:pPr lvl="1">
              <a:spcBef>
                <a:spcPct val="0"/>
              </a:spcBef>
              <a:tabLst/>
            </a:pPr>
            <a:endParaRPr lang="en-US" smtClean="0"/>
          </a:p>
          <a:p>
            <a:pPr lvl="1">
              <a:spcBef>
                <a:spcPct val="0"/>
              </a:spcBef>
              <a:tabLst/>
            </a:pPr>
            <a:endParaRPr lang="en-US" smtClean="0"/>
          </a:p>
          <a:p>
            <a:pPr lvl="1">
              <a:spcBef>
                <a:spcPct val="0"/>
              </a:spcBef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sentencia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 la transparencia devuelve el nombre del empleado de la tabla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para cualquier empleado cuyo nombre empiece por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Observe que la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está en mayúsculas. No se devolverán nombres que empiecen por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smtClean="0"/>
              <a:t> 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condición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LIKE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se puede utilizar como método abreviado de algunas comparaciones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BETWEEN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El siguiente ejemplo muestra los apellidos y las fechas de contratación de todos los empleados contratados entre enero y diciembre de 1995</a:t>
            </a:r>
            <a:r>
              <a:rPr lang="en-US" smtClean="0"/>
              <a:t>: </a:t>
            </a:r>
            <a:endParaRPr lang="en-US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tabLst/>
            </a:pPr>
            <a:endParaRPr lang="en-US" sz="500" b="1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tabLst/>
            </a:pPr>
            <a:r>
              <a:rPr lang="en-US" b="1" smtClean="0">
                <a:latin typeface="Courier New" pitchFamily="49" charset="0"/>
              </a:rPr>
              <a:t>  </a:t>
            </a:r>
            <a:r>
              <a:rPr lang="en-US" smtClean="0">
                <a:latin typeface="Courier New" pitchFamily="49" charset="0"/>
              </a:rPr>
              <a:t>SELECT last_name, hire_date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FROM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WHERE  hire_date LIKE '%95';</a:t>
            </a: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566738" y="5722938"/>
          <a:ext cx="5649912" cy="1011237"/>
        </p:xfrm>
        <a:graphic>
          <a:graphicData uri="http://schemas.openxmlformats.org/presentationml/2006/ole">
            <p:oleObj spid="_x0000_s1026" name="Document" r:id="rId4" imgW="5876640" imgH="105444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664075"/>
            <a:ext cx="6029325" cy="3743325"/>
          </a:xfrm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Combinación de Caracteres Comodín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Los símbolos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y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se pueden utilizar en cualquier combinación con caracteres literales.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El ejemplo de la transparencia muestra los nombres de todos los empleados cuyos apellidos tienen una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como segundo carácter</a:t>
            </a:r>
            <a:r>
              <a:rPr lang="en-US" smtClean="0"/>
              <a:t>.</a:t>
            </a:r>
          </a:p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opción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ESCAPE</a:t>
            </a:r>
            <a:endParaRPr lang="en-US" smtClean="0"/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Si necesita una coincidencia exacta de los caracteres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%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y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reales, utilice la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opción 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ESCAPE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Esta opción especifica cuál es el carácter de escape. Si desea buscar cadenas que contengan ‘SA_’, puede utilizar la siguiente sentencia SQL</a:t>
            </a:r>
            <a:r>
              <a:rPr lang="en-US" smtClean="0"/>
              <a:t>:</a:t>
            </a:r>
          </a:p>
          <a:p>
            <a:pPr lvl="1"/>
            <a:r>
              <a:rPr lang="en-US" sz="500" smtClean="0">
                <a:latin typeface="Courier New" pitchFamily="49" charset="0"/>
              </a:rPr>
              <a:t>  </a:t>
            </a:r>
            <a:endParaRPr lang="en-US" sz="500" smtClean="0"/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SELECT employee_id, last_name, job_id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FROM   employees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WHERE  job_id LIKE '%SA\_%' ESCAPE '\';</a:t>
            </a:r>
          </a:p>
          <a:p>
            <a:pPr lvl="1">
              <a:spcBef>
                <a:spcPct val="0"/>
              </a:spcBef>
            </a:pPr>
            <a:endParaRPr lang="en-US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</a:t>
            </a:r>
          </a:p>
          <a:p>
            <a:pPr lvl="1">
              <a:spcBef>
                <a:spcPct val="0"/>
              </a:spcBef>
            </a:pPr>
            <a:endParaRPr lang="en-US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endParaRPr lang="en-US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endParaRPr lang="en-US" smtClean="0"/>
          </a:p>
          <a:p>
            <a:pPr lvl="1">
              <a:spcBef>
                <a:spcPct val="0"/>
              </a:spcBef>
            </a:pPr>
            <a:endParaRPr lang="en-US" smtClean="0"/>
          </a:p>
          <a:p>
            <a:pPr lvl="1">
              <a:spcBef>
                <a:spcPct val="0"/>
              </a:spcBef>
            </a:pPr>
            <a:endParaRPr lang="en-US" smtClean="0"/>
          </a:p>
          <a:p>
            <a:pPr lvl="1">
              <a:spcBef>
                <a:spcPct val="0"/>
              </a:spcBef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opción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ESCAPE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identifica la barra invertida (\) como el carácter de escape. En el patrón, el carácter de escape precede al carácter de subrayado (_). Esto hace que Oracle Server interprete al carácter de subrayado literalmente</a:t>
            </a:r>
            <a:r>
              <a:rPr lang="en-US" smtClean="0"/>
              <a:t>. 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488" y="6818313"/>
            <a:ext cx="5405437" cy="110648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683125"/>
            <a:ext cx="5886450" cy="3743325"/>
          </a:xfrm>
          <a:noFill/>
          <a:ln/>
        </p:spPr>
        <p:txBody>
          <a:bodyPr/>
          <a:lstStyle/>
          <a:p>
            <a:pPr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Las Condiciones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smtClean="0"/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Las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condiciones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incluyen la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condición 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IS NULL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y la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condición 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IS NOT NULL</a:t>
            </a:r>
            <a:r>
              <a:rPr lang="en-US" smtClean="0"/>
              <a:t>.</a:t>
            </a:r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condición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NULL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comprueba si hay valores nulos.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Un valor nulo significa que el valor no está disponible, no está asignado, es desconocido o no es aplicable. Por lo tanto, no puede comprobar con =, pues un valor nulo no puede ser igual o distinto de ningún valor. El ejemplo de la transparencia recupera los apellidos y los directores de todos los empleados que no tienen director</a:t>
            </a:r>
            <a:r>
              <a:rPr lang="en-US" smtClean="0"/>
              <a:t>.</a:t>
            </a:r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Para otro ejemplo, para mostrar apellidos, identificador de cargo y comisiones para todos los empleados que NO tienen derecho a recibir una comisión, utilice la siguiente sentencia SQL</a:t>
            </a:r>
            <a:r>
              <a:rPr lang="en-US" smtClean="0"/>
              <a:t>:</a:t>
            </a:r>
          </a:p>
          <a:p>
            <a:pPr lvl="1">
              <a:tabLst/>
            </a:pPr>
            <a:endParaRPr lang="en-US" sz="500" smtClean="0"/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SELECT last_name, job_id, commission_pct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FROM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WHERE  commission_pct IS NULL;</a:t>
            </a:r>
          </a:p>
          <a:p>
            <a:pPr lvl="1">
              <a:spcBef>
                <a:spcPct val="0"/>
              </a:spcBef>
              <a:tabLst/>
            </a:pPr>
            <a:endParaRPr lang="en-US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latin typeface="Courier New" pitchFamily="49" charset="0"/>
              </a:rPr>
              <a:t>  </a:t>
            </a: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769938" y="7386638"/>
            <a:ext cx="349250" cy="3746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155" tIns="12155" rIns="12155" bIns="12155">
            <a:spAutoFit/>
          </a:bodyPr>
          <a:lstStyle/>
          <a:p>
            <a:pPr algn="ctr" defTabSz="787400">
              <a:buClr>
                <a:srgbClr val="000000"/>
              </a:buClr>
              <a:buFont typeface="Arial" charset="0"/>
              <a:buNone/>
            </a:pPr>
            <a:r>
              <a:rPr lang="en-US" sz="2300" b="1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pic>
        <p:nvPicPr>
          <p:cNvPr id="5837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6913563"/>
            <a:ext cx="5403850" cy="650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837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7748588"/>
            <a:ext cx="5586413" cy="71278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Condiciones Lógicas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cs typeface="Times New Roman" pitchFamily="18" charset="0"/>
              </a:rPr>
              <a:t>Las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condiciones lógicas </a:t>
            </a:r>
            <a:r>
              <a:rPr lang="es-ES_tradnl" smtClean="0">
                <a:cs typeface="Times New Roman" pitchFamily="18" charset="0"/>
              </a:rPr>
              <a:t>combinan el resultado de dos condiciones componentes para producir un resultado único basado en ellas o invierten el resultado de una única condición. Se devuelve una fila sólo si el resultado global de la condición es verdadero. En SQL están disponibles tres operadores lógicos</a:t>
            </a:r>
            <a:r>
              <a:rPr lang="en-US" smtClean="0"/>
              <a:t>:</a:t>
            </a:r>
          </a:p>
          <a:p>
            <a:pPr lvl="2"/>
            <a:r>
              <a:rPr lang="en-US" smtClean="0">
                <a:latin typeface="Courier New" pitchFamily="49" charset="0"/>
              </a:rPr>
              <a:t>AND</a:t>
            </a:r>
          </a:p>
          <a:p>
            <a:pPr lvl="2"/>
            <a:r>
              <a:rPr lang="en-US" smtClean="0">
                <a:latin typeface="Courier New" pitchFamily="49" charset="0"/>
              </a:rPr>
              <a:t>OR</a:t>
            </a:r>
          </a:p>
          <a:p>
            <a:pPr lvl="2"/>
            <a:r>
              <a:rPr lang="en-US" smtClean="0">
                <a:latin typeface="Courier New" pitchFamily="49" charset="0"/>
              </a:rPr>
              <a:t>NOT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Todos los ejemplos mostrados hasta ahora han especificado solamente una condición en la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Puede utilizar varias condiciones en una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utilizando los operadores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y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El Operador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</a:t>
            </a:r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En el ejemplo, las dos condiciones deben ser verdaderas para que se seleccione un registro.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Por lo tanto, solamente se seleccionarán los empleados cuyo cargo contenga la cadena MAN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y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ganen más de $10.000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Todas las búsquedas de caracteres son sensibles a mayúsculas/minúsculas. No se devolverán filas si MAN no está en mayúsculas. Las cadenas de caracteres se deben escribir entre comillas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lvl="1">
              <a:tabLst/>
            </a:pPr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Tabla de Verdad de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smtClean="0"/>
              <a:t> </a:t>
            </a:r>
            <a:endParaRPr lang="en-US" smtClean="0"/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siguiente tabla muestra los resultados de combinar dos expresiones con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:</a:t>
            </a:r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mtClean="0"/>
          </a:p>
          <a:p>
            <a:pPr lvl="1">
              <a:tabLst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88302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-1588" y="-1588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graphicFrame>
        <p:nvGraphicFramePr>
          <p:cNvPr id="2050" name="Object 0"/>
          <p:cNvGraphicFramePr>
            <a:graphicFrameLocks/>
          </p:cNvGraphicFramePr>
          <p:nvPr/>
        </p:nvGraphicFramePr>
        <p:xfrm>
          <a:off x="411163" y="6469063"/>
          <a:ext cx="5927725" cy="1044575"/>
        </p:xfrm>
        <a:graphic>
          <a:graphicData uri="http://schemas.openxmlformats.org/presentationml/2006/ole">
            <p:oleObj spid="_x0000_s2050" name="Document" r:id="rId4" imgW="6170400" imgH="10872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El Operador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el ejemplo, cualquiera de las dos condiciones puede ser verdadera para que se seleccione un registro. Por lo tanto, se seleccionará cualquier empleado cuyo identificador de cargo contenga MAN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o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gane más de $10.000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Tabla de Verdad de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smtClean="0"/>
              <a:t> </a:t>
            </a:r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siguiente tabla muestra los resultados de combinar dos expresiones con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mtClean="0"/>
              <a:t>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3074" name="Object 4"/>
          <p:cNvGraphicFramePr>
            <a:graphicFrameLocks/>
          </p:cNvGraphicFramePr>
          <p:nvPr/>
        </p:nvGraphicFramePr>
        <p:xfrm>
          <a:off x="473075" y="6048375"/>
          <a:ext cx="5927725" cy="1044575"/>
        </p:xfrm>
        <a:graphic>
          <a:graphicData uri="http://schemas.openxmlformats.org/presentationml/2006/ole">
            <p:oleObj spid="_x0000_s3074" name="Document" r:id="rId4" imgW="6170400" imgH="10872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El Operador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El ejemplo de la transparencia muestra el apellido y el identificador de cargo de todos los empleados cuyos identificadores de cargo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no sean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IT_PROG, ST_CLERK o SA_REP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Tabla de Verdad de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smtClean="0"/>
              <a:t> </a:t>
            </a:r>
            <a:endParaRPr lang="en-US" smtClean="0"/>
          </a:p>
          <a:p>
            <a:pPr lvl="1"/>
            <a:r>
              <a:rPr lang="en-US" smtClean="0">
                <a:cs typeface="Times New Roman" pitchFamily="18" charset="0"/>
              </a:rPr>
              <a:t>La siguiente tabla muestra el resultado de aplicar el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operador</a:t>
            </a:r>
            <a:r>
              <a:rPr lang="en-US" smtClean="0">
                <a:solidFill>
                  <a:srgbClr val="FF00FF"/>
                </a:solidFill>
                <a:cs typeface="Courier New" pitchFamily="49" charset="0"/>
              </a:rPr>
              <a:t> 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mtClean="0">
                <a:cs typeface="Times New Roman" pitchFamily="18" charset="0"/>
              </a:rPr>
              <a:t> a una condición</a:t>
            </a:r>
            <a:r>
              <a:rPr lang="en-US" smtClean="0"/>
              <a:t>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500" smtClean="0"/>
          </a:p>
          <a:p>
            <a:pPr lvl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Nota: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El operador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también se puede utilizar con otros operadores SQL, como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y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.</a:t>
            </a:r>
          </a:p>
          <a:p>
            <a:pPr lvl="1"/>
            <a:endParaRPr lang="en-US" sz="500" smtClean="0"/>
          </a:p>
          <a:p>
            <a:pPr lvl="1">
              <a:spcBef>
                <a:spcPct val="0"/>
              </a:spcBef>
            </a:pPr>
            <a:r>
              <a:rPr lang="en-US" b="1" smtClean="0">
                <a:latin typeface="Courier New" pitchFamily="49" charset="0"/>
              </a:rPr>
              <a:t>   </a:t>
            </a:r>
            <a:r>
              <a:rPr lang="en-US" smtClean="0">
                <a:latin typeface="Courier New" pitchFamily="49" charset="0"/>
              </a:rPr>
              <a:t>... WHERE  job_id    NOT  IN ('AC_ACCOUNT', 'AD_VP')</a:t>
            </a:r>
            <a:endParaRPr lang="en-US" smtClean="0"/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 ... WHERE  salary    NOT  BETWEEN  10000 AND  15000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 ... WHERE  last_name NOT  LIKE '%A%'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 ... WHERE  commission_pct  IS   NOT  NULL</a:t>
            </a:r>
          </a:p>
        </p:txBody>
      </p:sp>
      <p:graphicFrame>
        <p:nvGraphicFramePr>
          <p:cNvPr id="4098" name="Object 1024"/>
          <p:cNvGraphicFramePr>
            <a:graphicFrameLocks/>
          </p:cNvGraphicFramePr>
          <p:nvPr/>
        </p:nvGraphicFramePr>
        <p:xfrm>
          <a:off x="555625" y="5851525"/>
          <a:ext cx="5919788" cy="660400"/>
        </p:xfrm>
        <a:graphic>
          <a:graphicData uri="http://schemas.openxmlformats.org/presentationml/2006/ole">
            <p:oleObj spid="_x0000_s4098" name="Document" r:id="rId4" imgW="6161040" imgH="68724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Reglas de Prioridad</a:t>
            </a:r>
            <a:r>
              <a:rPr lang="en-US" smtClean="0"/>
              <a:t> </a:t>
            </a:r>
          </a:p>
          <a:p>
            <a:pPr lvl="1">
              <a:tabLst/>
            </a:pPr>
            <a:r>
              <a:rPr lang="es-ES_tradnl" smtClean="0">
                <a:cs typeface="Times New Roman" pitchFamily="18" charset="0"/>
              </a:rPr>
              <a:t>Las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reglas de prioridad </a:t>
            </a:r>
            <a:r>
              <a:rPr lang="es-ES_tradnl" smtClean="0">
                <a:cs typeface="Times New Roman" pitchFamily="18" charset="0"/>
              </a:rPr>
              <a:t>determinan el orden en el que se evalúan y se calculan las expresiones. La tabla enumera el orden de prioridad por defecto. Puede sustituir el orden por defecto escribiendo entre paréntesis las expresiones que desee calcular en primer lugar</a:t>
            </a:r>
            <a:r>
              <a:rPr lang="en-US" smtClean="0"/>
              <a:t>.</a:t>
            </a: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Objetivo de la Lección</a:t>
            </a:r>
            <a:r>
              <a:rPr lang="en-US" smtClean="0"/>
              <a:t> </a:t>
            </a:r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Al recuperar datos de la base de datos, es posible que deba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restringir las filas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 datos que se muestran o especificar el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orden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en el que se muestran las filas. Esta lección explica las sentencias SQL que debe utilizar para realizar estas acciones</a:t>
            </a:r>
            <a:r>
              <a:rPr lang="en-US" smtClean="0"/>
              <a:t>.</a:t>
            </a:r>
          </a:p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Ejemplo de la Prioridad del Operador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>
                <a:solidFill>
                  <a:srgbClr val="000000"/>
                </a:solidFill>
              </a:rPr>
              <a:t>  </a:t>
            </a:r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En el ejemplo de la transparencia, hay dos condiciones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2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primera condición es que el identificador de cargo es AD_PRES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y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el salario mayor que 15.000</a:t>
            </a:r>
            <a:r>
              <a:rPr lang="en-US" smtClean="0">
                <a:solidFill>
                  <a:srgbClr val="000000"/>
                </a:solidFill>
              </a:rPr>
              <a:t>. </a:t>
            </a:r>
          </a:p>
          <a:p>
            <a:pPr lvl="2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segunda condición es que el identificador de cargo es SA_REP</a:t>
            </a:r>
            <a:r>
              <a:rPr lang="en-US" smtClean="0">
                <a:solidFill>
                  <a:srgbClr val="000000"/>
                </a:solidFill>
              </a:rPr>
              <a:t>. </a:t>
            </a:r>
            <a:endParaRPr lang="en-US" b="1" smtClean="0">
              <a:solidFill>
                <a:srgbClr val="000000"/>
              </a:solidFill>
            </a:endParaRPr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Por lo tanto, la sentencia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indica lo siguiente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</a:rPr>
              <a:t>“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Seleccionar la fila si un empleado es presidente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gana más de $15.000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si el empleado es representante de ventas</a:t>
            </a:r>
            <a:r>
              <a:rPr lang="en-US" smtClean="0">
                <a:solidFill>
                  <a:srgbClr val="000000"/>
                </a:solidFill>
              </a:rPr>
              <a:t>.”</a:t>
            </a:r>
          </a:p>
          <a:p>
            <a:pPr lvl="1">
              <a:tabLst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Uso de Paréntesis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el ejemplo, hay dos condiciones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primera condición es que el identificador de cargo es AD_PRES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SA_REP</a:t>
            </a:r>
            <a:r>
              <a:rPr lang="en-US" smtClean="0">
                <a:solidFill>
                  <a:srgbClr val="000000"/>
                </a:solidFill>
              </a:rPr>
              <a:t>. </a:t>
            </a:r>
          </a:p>
          <a:p>
            <a:pPr lvl="2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segunda condición es que el salario es mayor que $15.000</a:t>
            </a:r>
            <a:r>
              <a:rPr lang="en-US" smtClean="0">
                <a:solidFill>
                  <a:srgbClr val="000000"/>
                </a:solidFill>
              </a:rPr>
              <a:t>. </a:t>
            </a:r>
            <a:endParaRPr lang="en-US" b="1" smtClean="0">
              <a:solidFill>
                <a:srgbClr val="000000"/>
              </a:solidFill>
            </a:endParaRP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Por lo tanto, la sentencia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indica lo siguiente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mtClean="0">
                <a:solidFill>
                  <a:srgbClr val="000000"/>
                </a:solidFill>
              </a:rPr>
              <a:t>“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Seleccionar la fila si un empleado es presidente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representante de ventas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 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gana más de $15.000</a:t>
            </a:r>
            <a:r>
              <a:rPr lang="en-US" smtClean="0">
                <a:solidFill>
                  <a:srgbClr val="000000"/>
                </a:solidFill>
              </a:rPr>
              <a:t>.”</a:t>
            </a:r>
          </a:p>
          <a:p>
            <a:pPr lvl="1"/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 Cláusula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ORDER BY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El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orden de filas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devuelto por una consulta no está definido. Se puede utilizar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para ordenar las filas. Si lo hace, debe ser la última de la sentencia SQL. Puede especificar una expresión o alias o posición de columna como condición de orden</a:t>
            </a:r>
            <a:r>
              <a:rPr lang="en-US" smtClean="0"/>
              <a:t>. 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Sintaxis</a:t>
            </a:r>
            <a:r>
              <a:rPr lang="en-US" b="1" smtClean="0"/>
              <a:t> </a:t>
            </a:r>
          </a:p>
          <a:p>
            <a:endParaRPr lang="en-US" sz="500" smtClean="0"/>
          </a:p>
          <a:p>
            <a:pPr algn="just"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	SELECT</a:t>
            </a:r>
            <a:r>
              <a:rPr lang="en-US" b="0" i="1" smtClean="0">
                <a:latin typeface="Courier New" pitchFamily="49" charset="0"/>
              </a:rPr>
              <a:t>	  	expr</a:t>
            </a:r>
            <a:r>
              <a:rPr lang="en-US" b="0" smtClean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	FROM 	  	</a:t>
            </a:r>
            <a:r>
              <a:rPr lang="en-US" b="0" i="1" smtClean="0">
                <a:latin typeface="Courier New" pitchFamily="49" charset="0"/>
              </a:rPr>
              <a:t>table</a:t>
            </a:r>
            <a:endParaRPr lang="en-US" b="0" smtClean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	[WHERE 	  	</a:t>
            </a:r>
            <a:r>
              <a:rPr lang="en-US" b="0" i="1" smtClean="0">
                <a:latin typeface="Courier New" pitchFamily="49" charset="0"/>
              </a:rPr>
              <a:t>condition(s)</a:t>
            </a:r>
            <a:r>
              <a:rPr lang="en-US" b="0" smtClean="0">
                <a:latin typeface="Courier New" pitchFamily="49" charset="0"/>
              </a:rPr>
              <a:t>]</a:t>
            </a:r>
          </a:p>
          <a:p>
            <a:pPr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	[ORDER BY	{</a:t>
            </a:r>
            <a:r>
              <a:rPr lang="en-US" b="0" i="1" smtClean="0">
                <a:latin typeface="Courier New" pitchFamily="49" charset="0"/>
              </a:rPr>
              <a:t>column</a:t>
            </a:r>
            <a:r>
              <a:rPr lang="en-US" b="0" smtClean="0">
                <a:latin typeface="Courier New" pitchFamily="49" charset="0"/>
              </a:rPr>
              <a:t>, </a:t>
            </a:r>
            <a:r>
              <a:rPr lang="en-US" b="0" i="1" smtClean="0">
                <a:latin typeface="Courier New" pitchFamily="49" charset="0"/>
              </a:rPr>
              <a:t>expr</a:t>
            </a:r>
            <a:r>
              <a:rPr lang="en-US" b="0" smtClean="0">
                <a:latin typeface="Courier New" pitchFamily="49" charset="0"/>
              </a:rPr>
              <a:t>} [ASC|DESC]];</a:t>
            </a:r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En la sintaxis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		especifica el orden en el que se muestran las filas recuperadas</a:t>
            </a:r>
            <a:endParaRPr lang="en-US" b="1" smtClean="0"/>
          </a:p>
          <a:p>
            <a:pPr lvl="1">
              <a:spcBef>
                <a:spcPct val="0"/>
              </a:spcBef>
            </a:pPr>
            <a:r>
              <a:rPr lang="en-US" smtClean="0">
                <a:latin typeface="Times" pitchFamily="18" charset="0"/>
              </a:rPr>
              <a:t>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			ordena las filas en orden ascendente (es el orden por defecto)</a:t>
            </a:r>
            <a:r>
              <a:rPr lang="en-US" smtClean="0"/>
              <a:t> 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	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s-ES_tradnl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	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mtClean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ordena las filas en orden descendente</a:t>
            </a:r>
            <a:r>
              <a:rPr lang="en-US" smtClean="0">
                <a:latin typeface="Times" pitchFamily="18" charset="0"/>
              </a:rPr>
              <a:t> </a:t>
            </a:r>
          </a:p>
          <a:p>
            <a:pPr lvl="1">
              <a:spcBef>
                <a:spcPct val="0"/>
              </a:spcBef>
            </a:pPr>
            <a:endParaRPr lang="en-US" smtClean="0"/>
          </a:p>
          <a:p>
            <a:pPr lvl="1">
              <a:spcBef>
                <a:spcPct val="0"/>
              </a:spcBef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Si no se utiliza la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, el orden no está definido y es posible que Oracle Server no recupere las filas en el mismo orden dos veces para la misma consulta. Utilice esta cláusula para mostrar las filas en un orden específico</a:t>
            </a:r>
            <a:r>
              <a:rPr lang="en-US" smtClean="0"/>
              <a:t>.</a:t>
            </a:r>
          </a:p>
          <a:p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Ordenación según Alias de Columna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Puede utilizar un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alias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 columna en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El ejemplo de la transparencia ordena los datos según el salario anual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Ordenación según Múltiples Columnas</a:t>
            </a:r>
            <a:endParaRPr lang="en-US" smtClean="0"/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Puede ordenar el resultado de la consulta según más de una columna. El límite de ordenación es el número de columnas de la tabla dada</a:t>
            </a:r>
            <a:r>
              <a:rPr lang="en-US" smtClean="0"/>
              <a:t>.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, especifique las columnas y separe los nombres de columna mediante comas. Si desea revertir el orden de una columna, especifique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después de su nombre. También puede ordenar según columnas no incluidas en la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mtClean="0"/>
              <a:t>. </a:t>
            </a:r>
          </a:p>
          <a:p>
            <a:pPr lvl="1"/>
            <a:r>
              <a:rPr lang="es-ES_tradnl" b="1" smtClean="0">
                <a:solidFill>
                  <a:srgbClr val="000000"/>
                </a:solidFill>
                <a:cs typeface="Times New Roman" pitchFamily="18" charset="0"/>
              </a:rPr>
              <a:t>Ejemplo</a:t>
            </a:r>
            <a:r>
              <a:rPr lang="en-US" b="1" smtClean="0"/>
              <a:t> </a:t>
            </a:r>
            <a:endParaRPr lang="en-US" smtClean="0"/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Muestre los apellidos y los salarios de todos los empleados. Ordene el resultado según número de departamento y después en orden descendente según salario</a:t>
            </a:r>
            <a:r>
              <a:rPr lang="en-US" smtClean="0"/>
              <a:t>.</a:t>
            </a:r>
          </a:p>
          <a:p>
            <a:pPr lvl="1"/>
            <a:endParaRPr lang="en-US" sz="500" smtClean="0"/>
          </a:p>
          <a:p>
            <a:pPr>
              <a:spcBef>
                <a:spcPct val="0"/>
              </a:spcBef>
            </a:pPr>
            <a:r>
              <a:rPr lang="en-US" smtClean="0">
                <a:latin typeface="Courier New" pitchFamily="49" charset="0"/>
              </a:rPr>
              <a:t>   </a:t>
            </a:r>
            <a:r>
              <a:rPr lang="en-US" b="0" smtClean="0">
                <a:latin typeface="Courier New" pitchFamily="49" charset="0"/>
              </a:rPr>
              <a:t>SELECT	  last_name, salary </a:t>
            </a:r>
          </a:p>
          <a:p>
            <a:pPr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  FROM     employees</a:t>
            </a:r>
          </a:p>
          <a:p>
            <a:pPr>
              <a:spcBef>
                <a:spcPct val="0"/>
              </a:spcBef>
            </a:pPr>
            <a:r>
              <a:rPr lang="en-US" b="0" smtClean="0">
                <a:latin typeface="Courier New" pitchFamily="49" charset="0"/>
              </a:rPr>
              <a:t>   ORDER BY department_id, salary DESC;</a:t>
            </a:r>
            <a:endParaRPr lang="en-US" smtClean="0"/>
          </a:p>
          <a:p>
            <a:pPr lvl="1"/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Limitación de Filas Mediante una Selección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el ejemplo de la transparencia, suponga que desea mostrar todos los empleados del departamento 90. Las filas con el valor 90 en la columna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DEPARTMENT_ID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son las únicas que se devuelven. Este método de restricción es la base de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SQL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endParaRPr lang="en-US" smtClean="0">
              <a:solidFill>
                <a:schemeClr val="accent1"/>
              </a:solidFill>
            </a:endParaRPr>
          </a:p>
          <a:p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Limitación de las Filas Seleccionadas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Puede restringir las filas devueltas por la consulta utilizando la </a:t>
            </a:r>
            <a:r>
              <a:rPr lang="en-US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n-US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Esta cláusula contiene una condición que se debe cumplir y sigue directamente a la cláusula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FROM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Si la condición es verdadera, se devuelve la fila que cumple la condición</a:t>
            </a:r>
            <a:r>
              <a:rPr lang="en-US" smtClean="0"/>
              <a:t>.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la sintaxis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r>
              <a:rPr lang="en-US" b="0" smtClean="0">
                <a:latin typeface="Times New Roman" pitchFamily="18" charset="0"/>
              </a:rPr>
              <a:t>	</a:t>
            </a:r>
            <a:r>
              <a:rPr lang="es-ES_tradnl" b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s-ES_tradnl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restringe la consulta a las filas que cumplen una condición</a:t>
            </a:r>
            <a:r>
              <a:rPr lang="es-ES_tradnl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	</a:t>
            </a:r>
          </a:p>
          <a:p>
            <a:r>
              <a:rPr lang="en-US" b="0" i="1" smtClean="0">
                <a:latin typeface="Times New Roman" pitchFamily="18" charset="0"/>
              </a:rPr>
              <a:t>	</a:t>
            </a:r>
            <a:r>
              <a:rPr lang="es-ES_tradnl" b="0" i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s-ES_tradnl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s-ES_tradnl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 formado por nombres de columna, expresiones, 							constantes y un operador de comparación</a:t>
            </a:r>
            <a:r>
              <a:rPr lang="es-ES_tradnl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	</a:t>
            </a:r>
          </a:p>
          <a:p>
            <a:pPr lvl="1"/>
            <a:endParaRPr lang="en-US" smtClean="0">
              <a:solidFill>
                <a:srgbClr val="000000"/>
              </a:solidFill>
            </a:endParaRP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 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puede comparar valores de columnas, valores literales, expresiones aritméticas o funciones. Consta de tres elementos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Nombre de columna</a:t>
            </a:r>
            <a:endParaRPr lang="en-US" smtClean="0">
              <a:solidFill>
                <a:srgbClr val="000000"/>
              </a:solidFill>
            </a:endParaRPr>
          </a:p>
          <a:p>
            <a:pPr lvl="2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Condición de comparación</a:t>
            </a:r>
            <a:endParaRPr lang="en-US" smtClean="0">
              <a:solidFill>
                <a:srgbClr val="000000"/>
              </a:solidFill>
            </a:endParaRPr>
          </a:p>
          <a:p>
            <a:pPr lvl="2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Nombre de columna, constante o lista de valores</a:t>
            </a:r>
            <a:endParaRPr lang="en-US" smtClean="0">
              <a:solidFill>
                <a:schemeClr val="accent1"/>
              </a:solidFill>
            </a:endParaRPr>
          </a:p>
          <a:p>
            <a:pPr lvl="2">
              <a:buFontTx/>
              <a:buNone/>
            </a:pPr>
            <a:endParaRPr lang="en-US" smtClean="0"/>
          </a:p>
          <a:p>
            <a:endParaRPr lang="en-US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Uso de la Cláusula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smtClean="0"/>
          </a:p>
          <a:p>
            <a:pPr lvl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En el ejemplo, la sentencia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recupera el nombre, el identificador de cargo y el número de departamento de todos los empleados cuyos identificadores de cargo sean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SA_REP</a:t>
            </a:r>
            <a:r>
              <a:rPr lang="en-US" smtClean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Observe que se ha especificado el cargo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SA_REP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en mayúsculas para asegurarse de que coincide con la columna de identificador de cargo de la tabla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Las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cadenas de caracteres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son sensibles a mayúsculas/minúsculas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endParaRPr lang="en-US" b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Cadenas de Caracteres y Fechas</a:t>
            </a:r>
            <a:endParaRPr lang="en-US" smtClean="0"/>
          </a:p>
          <a:p>
            <a:pPr lvl="1"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cláusula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, las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cadenas de caracteres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y las fechas se deben escribir entre comillas simples (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), pero no las constantes numéricas</a:t>
            </a:r>
            <a:r>
              <a:rPr lang="en-US" smtClean="0"/>
              <a:t>.</a:t>
            </a:r>
            <a:endParaRPr lang="en-US" b="1" smtClean="0"/>
          </a:p>
          <a:p>
            <a:pPr lvl="1">
              <a:tabLst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Las búsquedas de caracteres son sensibles a mayúsculas/minúsculas.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el siguiente ejemplo, no se devuelve ninguna fila, pues la tabla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almacena todos los apellidos con mayúsculas y minúsculas mezcladas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ct val="55000"/>
              </a:spcBef>
              <a:tabLst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SELECT last_name, job_id, department_id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 FROM   employees</a:t>
            </a:r>
          </a:p>
          <a:p>
            <a:pPr lvl="1">
              <a:spcBef>
                <a:spcPct val="0"/>
              </a:spcBef>
              <a:tabLst/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 WHERE  last_name = 'WHALEN';</a:t>
            </a:r>
          </a:p>
          <a:p>
            <a:pPr lvl="1">
              <a:spcBef>
                <a:spcPct val="65000"/>
              </a:spcBef>
              <a:tabLst/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Las bases de datos Oracle almacenan fechas en formato numérico interno, representando el siglo, </a:t>
            </a:r>
            <a:br>
              <a:rPr lang="es-ES_tradnl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el año, el mes, el día, las horas, los minutos y los segundos. El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formato de fecha por defecto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es </a:t>
            </a:r>
            <a:br>
              <a:rPr lang="es-ES_tradnl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DD-MON-RR</a:t>
            </a:r>
            <a:r>
              <a:rPr lang="en-US" smtClean="0">
                <a:solidFill>
                  <a:srgbClr val="000000"/>
                </a:solidFill>
              </a:rPr>
              <a:t>. </a:t>
            </a:r>
          </a:p>
          <a:p>
            <a:pPr lvl="1">
              <a:tabLst/>
            </a:pPr>
            <a:r>
              <a:rPr lang="es-ES_tradnl" b="1" smtClean="0">
                <a:solidFill>
                  <a:srgbClr val="000000"/>
                </a:solidFill>
                <a:cs typeface="Times New Roman" pitchFamily="18" charset="0"/>
              </a:rPr>
              <a:t>Nota: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El cambio del formato de fecha por defecto se trata en una lección posterior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59325"/>
            <a:ext cx="6110288" cy="3743325"/>
          </a:xfrm>
          <a:noFill/>
          <a:ln/>
        </p:spPr>
        <p:txBody>
          <a:bodyPr/>
          <a:lstStyle/>
          <a:p>
            <a:pPr>
              <a:tabLst>
                <a:tab pos="420688" algn="l"/>
              </a:tabLst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Condiciones de Comparación</a:t>
            </a:r>
            <a:r>
              <a:rPr lang="en-US" smtClean="0"/>
              <a:t> </a:t>
            </a:r>
          </a:p>
          <a:p>
            <a:pPr lvl="1">
              <a:tabLst>
                <a:tab pos="420688" algn="l"/>
              </a:tabLst>
            </a:pP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Las condiciones de comparación se utilizan en condiciones que comparan una expresión con otro valor o expresión. Se usan en la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con el siguiente formato</a:t>
            </a:r>
            <a:r>
              <a:rPr lang="en-US" smtClean="0"/>
              <a:t>:</a:t>
            </a:r>
          </a:p>
          <a:p>
            <a:pPr lvl="1">
              <a:tabLst>
                <a:tab pos="420688" algn="l"/>
              </a:tabLst>
            </a:pPr>
            <a:r>
              <a:rPr lang="es-ES_tradnl" b="1" smtClean="0">
                <a:solidFill>
                  <a:srgbClr val="000000"/>
                </a:solidFill>
                <a:cs typeface="Times New Roman" pitchFamily="18" charset="0"/>
              </a:rPr>
              <a:t>Sintaxis </a:t>
            </a:r>
            <a:endParaRPr lang="en-US" smtClean="0"/>
          </a:p>
          <a:p>
            <a:pPr>
              <a:lnSpc>
                <a:spcPct val="95000"/>
              </a:lnSpc>
              <a:tabLst>
                <a:tab pos="420688" algn="l"/>
              </a:tabLst>
            </a:pPr>
            <a:endParaRPr lang="en-US" sz="400" smtClean="0"/>
          </a:p>
          <a:p>
            <a:pPr lvl="1">
              <a:lnSpc>
                <a:spcPct val="95000"/>
              </a:lnSpc>
              <a:tabLst>
                <a:tab pos="420688" algn="l"/>
              </a:tabLst>
            </a:pPr>
            <a:r>
              <a:rPr lang="en-US" b="1" smtClean="0">
                <a:latin typeface="Courier New" pitchFamily="49" charset="0"/>
              </a:rPr>
              <a:t> 	</a:t>
            </a:r>
            <a:r>
              <a:rPr lang="en-US" smtClean="0">
                <a:latin typeface="Courier New" pitchFamily="49" charset="0"/>
              </a:rPr>
              <a:t>... WHERE </a:t>
            </a:r>
            <a:r>
              <a:rPr lang="en-US" i="1" smtClean="0">
                <a:latin typeface="Courier New" pitchFamily="49" charset="0"/>
              </a:rPr>
              <a:t>expr operator value</a:t>
            </a:r>
          </a:p>
          <a:p>
            <a:pPr lvl="1">
              <a:lnSpc>
                <a:spcPct val="95000"/>
              </a:lnSpc>
              <a:tabLst>
                <a:tab pos="420688" algn="l"/>
              </a:tabLst>
            </a:pPr>
            <a:endParaRPr lang="en-US" sz="500" i="1" smtClean="0">
              <a:latin typeface="Courier New" pitchFamily="49" charset="0"/>
            </a:endParaRPr>
          </a:p>
          <a:p>
            <a:pPr lvl="1">
              <a:tabLst>
                <a:tab pos="420688" algn="l"/>
              </a:tabLst>
            </a:pPr>
            <a:r>
              <a:rPr lang="es-ES_tradnl" b="1" smtClean="0">
                <a:solidFill>
                  <a:srgbClr val="000000"/>
                </a:solidFill>
                <a:cs typeface="Times New Roman" pitchFamily="18" charset="0"/>
              </a:rPr>
              <a:t>Por Ejemplo</a:t>
            </a:r>
            <a:r>
              <a:rPr lang="en-US" b="1" smtClean="0"/>
              <a:t> </a:t>
            </a:r>
            <a:endParaRPr lang="en-US" smtClean="0"/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420688" algn="l"/>
              </a:tabLst>
            </a:pPr>
            <a:endParaRPr lang="en-US" sz="400" i="1" smtClean="0"/>
          </a:p>
          <a:p>
            <a:pPr lvl="1">
              <a:tabLst>
                <a:tab pos="420688" algn="l"/>
              </a:tabLst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</a:rPr>
              <a:t>... WHERE hire_date='01-JAN-95'</a:t>
            </a:r>
          </a:p>
          <a:p>
            <a:pPr lvl="1">
              <a:tabLst>
                <a:tab pos="420688" algn="l"/>
              </a:tabLst>
            </a:pPr>
            <a:r>
              <a:rPr lang="en-US" smtClean="0">
                <a:latin typeface="Courier New" pitchFamily="49" charset="0"/>
              </a:rPr>
              <a:t>	... WHERE salary&gt;=6000</a:t>
            </a:r>
          </a:p>
          <a:p>
            <a:pPr lvl="1">
              <a:tabLst>
                <a:tab pos="420688" algn="l"/>
              </a:tabLst>
            </a:pPr>
            <a:r>
              <a:rPr lang="en-US" smtClean="0">
                <a:latin typeface="Courier New" pitchFamily="49" charset="0"/>
              </a:rPr>
              <a:t>	... WHERE last_name='Smith'</a:t>
            </a:r>
          </a:p>
          <a:p>
            <a:pPr lvl="1">
              <a:tabLst>
                <a:tab pos="420688" algn="l"/>
              </a:tabLst>
            </a:pP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No se puede utilizar un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alias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la cláusula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WHERE</a:t>
            </a:r>
            <a:r>
              <a:rPr lang="en-US" smtClean="0"/>
              <a:t>.</a:t>
            </a:r>
            <a:endParaRPr lang="en-US" b="1" smtClean="0">
              <a:latin typeface="Courier New" pitchFamily="49" charset="0"/>
            </a:endParaRPr>
          </a:p>
          <a:p>
            <a:pPr lvl="1">
              <a:tabLst>
                <a:tab pos="420688" algn="l"/>
              </a:tabLst>
            </a:pPr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Nota: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Los símbolos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y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^=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también pueden representar la condición </a:t>
            </a:r>
            <a:r>
              <a:rPr lang="es-ES_tradnl" i="1" smtClean="0">
                <a:solidFill>
                  <a:srgbClr val="000000"/>
                </a:solidFill>
                <a:cs typeface="Times New Roman" pitchFamily="18" charset="0"/>
              </a:rPr>
              <a:t>no igual a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US" smtClean="0"/>
          </a:p>
          <a:p>
            <a:pPr lvl="1">
              <a:tabLst>
                <a:tab pos="420688" algn="l"/>
              </a:tabLst>
            </a:pPr>
            <a:endParaRPr lang="en-US" smtClean="0"/>
          </a:p>
          <a:p>
            <a:pPr lvl="1">
              <a:tabLst>
                <a:tab pos="420688" algn="l"/>
              </a:tabLst>
            </a:pPr>
            <a:endParaRPr lang="en-US" smtClean="0"/>
          </a:p>
          <a:p>
            <a:pPr>
              <a:tabLst>
                <a:tab pos="420688" algn="l"/>
              </a:tabLst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522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Uso de las Condiciones de Comparación</a:t>
            </a:r>
            <a:r>
              <a:rPr lang="en-US" smtClean="0"/>
              <a:t> </a:t>
            </a:r>
          </a:p>
          <a:p>
            <a:pPr lvl="1"/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En el ejemplo, la 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sentencia </a:t>
            </a:r>
            <a:r>
              <a:rPr lang="es-ES_tradnl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_tradnl" smtClean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recupera el apellido y el salario de la tabla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, si el salario del empleado es menor o igual que 3000. Observe que existe un valor explícito para la cláusula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. El valor explícito 3000 se compara con el valor de salario de la columna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SALARY</a:t>
            </a:r>
            <a:r>
              <a:rPr lang="es-ES_tradnl" smtClean="0">
                <a:solidFill>
                  <a:srgbClr val="000000"/>
                </a:solidFill>
                <a:cs typeface="Times New Roman" pitchFamily="18" charset="0"/>
              </a:rPr>
              <a:t> de la tabla </a:t>
            </a:r>
            <a:r>
              <a:rPr lang="es-ES_tradnl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endParaRPr lang="en-US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5300" y="153988"/>
            <a:ext cx="5865813" cy="43989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5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9F6120F-A761-4FFA-9598-6E705973EF77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6C829EE-77F2-45E7-A530-6DFA2AED1A5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FA72-6083-44E6-9F64-9077A186D276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50DC-6079-45BF-B242-0752717AB6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1534-1BB1-4C1E-983A-3279FE4352CC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66810-EDA3-4C66-A60F-07DB2B600B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56526-1AAD-4D6A-8441-247E9ED35215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671E-FC43-4FD3-B0BB-1729B8ABBB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0A61E2-89CA-44D9-85CF-8B42C01230E1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1E761D-394C-4A90-B5B7-24A458FF38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DBEC71-9BA1-46AD-85EC-D149706481A2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8F6286-A47D-4D04-B0B4-A2C7E56226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EAB655-B294-43E0-995E-66BF0A7C91A9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15EC2B-0948-4C14-841B-11497F7437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ACBCAB-665D-4916-96BD-999B1B62E2F5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3CD76C-9C18-48FA-89B9-7ADD0D536A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B924-F908-4A68-8F82-D2A5DFD3B818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33DD3-7555-49E4-BCB9-D44EB3BFF6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8713B4-5BB1-4655-A628-9799897D2F50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11BA47-9E65-4BF0-B50A-01F84B9EA9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9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7C85DA-59EC-49EE-8616-644CA978D471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6A22C7-6B59-46DE-8B44-D5B8AB237E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C3A04BF-C04C-4DEA-B613-CD06D86A514D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9547E80-4DB1-4E7F-9E59-96908C06F4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9" r:id="rId2"/>
    <p:sldLayoutId id="2147483714" r:id="rId3"/>
    <p:sldLayoutId id="2147483715" r:id="rId4"/>
    <p:sldLayoutId id="2147483716" r:id="rId5"/>
    <p:sldLayoutId id="2147483717" r:id="rId6"/>
    <p:sldLayoutId id="2147483710" r:id="rId7"/>
    <p:sldLayoutId id="2147483718" r:id="rId8"/>
    <p:sldLayoutId id="2147483719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24855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rgbClr val="004821"/>
                </a:solidFill>
                <a:cs typeface="Times New Roman" pitchFamily="18" charset="0"/>
              </a:rPr>
              <a:t>Restricción y Ordenación de Datos</a:t>
            </a:r>
            <a:br>
              <a:rPr lang="es-ES_tradnl" dirty="0" smtClean="0">
                <a:solidFill>
                  <a:srgbClr val="004821"/>
                </a:solidFill>
                <a:cs typeface="Times New Roman" pitchFamily="18" charset="0"/>
              </a:rPr>
            </a:br>
            <a:r>
              <a:rPr lang="es-ES_tradnl" sz="3200" dirty="0" smtClean="0">
                <a:solidFill>
                  <a:srgbClr val="004821"/>
                </a:solidFill>
                <a:cs typeface="Times New Roman" pitchFamily="18" charset="0"/>
              </a:rPr>
              <a:t>Consultas simples</a:t>
            </a:r>
            <a:r>
              <a:rPr lang="en-US" sz="3200" dirty="0" smtClean="0">
                <a:solidFill>
                  <a:srgbClr val="004821"/>
                </a:solidFill>
              </a:rPr>
              <a:t>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6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title"/>
          </p:nvPr>
        </p:nvSpPr>
        <p:spPr>
          <a:xfrm>
            <a:off x="217714" y="579432"/>
            <a:ext cx="8737600" cy="88650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b="0" dirty="0" smtClean="0">
                <a:solidFill>
                  <a:schemeClr val="tx1"/>
                </a:solidFill>
                <a:cs typeface="Times New Roman" pitchFamily="18" charset="0"/>
              </a:rPr>
              <a:t>Uso de Condiciones de Comparación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915988" y="1613815"/>
            <a:ext cx="6945312" cy="915988"/>
            <a:chOff x="915988" y="2005693"/>
            <a:chExt cx="6945312" cy="915988"/>
          </a:xfrm>
        </p:grpSpPr>
        <p:sp>
          <p:nvSpPr>
            <p:cNvPr id="19471" name="Rectangle 15"/>
            <p:cNvSpPr>
              <a:spLocks noChangeArrowheads="1"/>
            </p:cNvSpPr>
            <p:nvPr/>
          </p:nvSpPr>
          <p:spPr bwMode="blackWhite">
            <a:xfrm>
              <a:off x="915988" y="2005693"/>
              <a:ext cx="6945312" cy="91598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6151" y="2049464"/>
              <a:ext cx="6775449" cy="809850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0485" name="Rectangle 18"/>
            <p:cNvSpPr>
              <a:spLocks noChangeArrowheads="1"/>
            </p:cNvSpPr>
            <p:nvPr/>
          </p:nvSpPr>
          <p:spPr bwMode="auto">
            <a:xfrm>
              <a:off x="1785257" y="2525486"/>
              <a:ext cx="1683657" cy="290285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615" y="2976341"/>
            <a:ext cx="5473928" cy="2989036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>
                <a:cs typeface="Times New Roman" pitchFamily="18" charset="0"/>
              </a:rPr>
              <a:t>Otras Condiciones de Comparación</a:t>
            </a:r>
            <a:r>
              <a:rPr lang="en-US" smtClean="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1106488" y="1698625"/>
            <a:ext cx="1673225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Operador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BETWEEN</a:t>
            </a:r>
            <a:br>
              <a:rPr lang="en-US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...AND...</a:t>
            </a: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IN(set)</a:t>
            </a: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LIKE</a:t>
            </a: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IS NULL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blackWhite">
          <a:xfrm>
            <a:off x="2762250" y="1698625"/>
            <a:ext cx="5399088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s-ES_tradnl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Significado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s-ES_tradnl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Entre dos valores (ambos inclusive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),	</a:t>
            </a:r>
            <a:br>
              <a:rPr lang="en-US" sz="1800" b="1">
                <a:solidFill>
                  <a:srgbClr val="000000"/>
                </a:solidFill>
                <a:latin typeface="Arial" charset="0"/>
              </a:rPr>
            </a:br>
            <a:endParaRPr lang="en-US" sz="1800" b="1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s-ES_tradnl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Coincide con cualquiera de una lista de valores</a:t>
            </a:r>
            <a:endParaRPr lang="en-US" sz="1800" b="1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s-ES_tradnl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Coincide con un patrón de caracteres</a:t>
            </a:r>
            <a:endParaRPr lang="en-US" sz="1800" b="1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s-ES_tradnl" sz="18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Es un valor nulo</a:t>
            </a:r>
            <a:endParaRPr lang="en-US" sz="18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1120775" y="2117725"/>
            <a:ext cx="7045325" cy="1855788"/>
            <a:chOff x="1060" y="1334"/>
            <a:chExt cx="3620" cy="1169"/>
          </a:xfrm>
        </p:grpSpPr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1062" y="1334"/>
              <a:ext cx="3613" cy="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1062" y="1877"/>
              <a:ext cx="36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1060" y="2192"/>
              <a:ext cx="36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1060" y="2503"/>
              <a:ext cx="36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7"/>
          <p:cNvSpPr>
            <a:spLocks noGrp="1" noChangeArrowheads="1"/>
          </p:cNvSpPr>
          <p:nvPr>
            <p:ph idx="1"/>
          </p:nvPr>
        </p:nvSpPr>
        <p:spPr>
          <a:xfrm>
            <a:off x="879475" y="1392472"/>
            <a:ext cx="7385050" cy="669925"/>
          </a:xfrm>
        </p:spPr>
        <p:txBody>
          <a:bodyPr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Utilice la </a:t>
            </a:r>
            <a:r>
              <a:rPr lang="en-US" dirty="0" err="1" smtClean="0">
                <a:cs typeface="Times New Roman" pitchFamily="18" charset="0"/>
              </a:rPr>
              <a:t>condición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mostrar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filas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incluidas</a:t>
            </a:r>
            <a:r>
              <a:rPr lang="en-US" dirty="0" smtClean="0">
                <a:cs typeface="Times New Roman" pitchFamily="18" charset="0"/>
              </a:rPr>
              <a:t> en un </a:t>
            </a:r>
            <a:r>
              <a:rPr lang="en-US" dirty="0" err="1" smtClean="0">
                <a:cs typeface="Times New Roman" pitchFamily="18" charset="0"/>
              </a:rPr>
              <a:t>rango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valores</a:t>
            </a:r>
            <a:r>
              <a:rPr lang="en-US" dirty="0" smtClean="0"/>
              <a:t>.</a:t>
            </a:r>
          </a:p>
        </p:txBody>
      </p:sp>
      <p:sp>
        <p:nvSpPr>
          <p:cNvPr id="16387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Uso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de la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4" name="Rectangle 29"/>
          <p:cNvSpPr>
            <a:spLocks noChangeArrowheads="1"/>
          </p:cNvSpPr>
          <p:nvPr/>
        </p:nvSpPr>
        <p:spPr bwMode="auto">
          <a:xfrm>
            <a:off x="2311190" y="3187714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spcBef>
                <a:spcPct val="60000"/>
              </a:spcBef>
            </a:pPr>
            <a:r>
              <a:rPr lang="en-US" sz="1800" b="1" dirty="0" err="1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Límite</a:t>
            </a:r>
            <a:r>
              <a:rPr lang="en-US" sz="18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inferior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22536" name="Rectangle 31"/>
          <p:cNvSpPr>
            <a:spLocks noChangeArrowheads="1"/>
          </p:cNvSpPr>
          <p:nvPr/>
        </p:nvSpPr>
        <p:spPr bwMode="auto">
          <a:xfrm>
            <a:off x="5547846" y="3173200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spcBef>
                <a:spcPct val="60000"/>
              </a:spcBef>
            </a:pPr>
            <a:r>
              <a:rPr lang="en-US" sz="1800" b="1" dirty="0" err="1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Límite</a:t>
            </a:r>
            <a:r>
              <a:rPr lang="en-US" sz="18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superior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911225" y="2109116"/>
            <a:ext cx="7327900" cy="1262063"/>
            <a:chOff x="911225" y="2559050"/>
            <a:chExt cx="7327900" cy="1262063"/>
          </a:xfrm>
        </p:grpSpPr>
        <p:sp>
          <p:nvSpPr>
            <p:cNvPr id="23577" name="Rectangle 25"/>
            <p:cNvSpPr>
              <a:spLocks noChangeArrowheads="1"/>
            </p:cNvSpPr>
            <p:nvPr/>
          </p:nvSpPr>
          <p:spPr bwMode="blackWhite">
            <a:xfrm>
              <a:off x="911225" y="2559050"/>
              <a:ext cx="6992938" cy="91598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2533" name="Rectangle 28"/>
            <p:cNvSpPr>
              <a:spLocks noChangeArrowheads="1"/>
            </p:cNvSpPr>
            <p:nvPr/>
          </p:nvSpPr>
          <p:spPr bwMode="blackWhite">
            <a:xfrm>
              <a:off x="947738" y="2560638"/>
              <a:ext cx="7291387" cy="94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2535" name="Line 30"/>
            <p:cNvSpPr>
              <a:spLocks noChangeShapeType="1"/>
            </p:cNvSpPr>
            <p:nvPr/>
          </p:nvSpPr>
          <p:spPr bwMode="auto">
            <a:xfrm flipH="1">
              <a:off x="4227513" y="3479800"/>
              <a:ext cx="4762" cy="341313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2537" name="Line 32"/>
            <p:cNvSpPr>
              <a:spLocks noChangeShapeType="1"/>
            </p:cNvSpPr>
            <p:nvPr/>
          </p:nvSpPr>
          <p:spPr bwMode="auto">
            <a:xfrm flipH="1">
              <a:off x="5451475" y="3479800"/>
              <a:ext cx="4763" cy="341313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pic>
          <p:nvPicPr>
            <p:cNvPr id="22540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9324" y="2591707"/>
              <a:ext cx="6978017" cy="906236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2538" name="Rectangle 33"/>
            <p:cNvSpPr>
              <a:spLocks noChangeArrowheads="1"/>
            </p:cNvSpPr>
            <p:nvPr/>
          </p:nvSpPr>
          <p:spPr bwMode="auto">
            <a:xfrm>
              <a:off x="2714172" y="3077029"/>
              <a:ext cx="3004458" cy="31931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3991" y="3541486"/>
            <a:ext cx="6200502" cy="2612571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0"/>
          <p:cNvSpPr>
            <a:spLocks noGrp="1" noChangeArrowheads="1"/>
          </p:cNvSpPr>
          <p:nvPr>
            <p:ph idx="1"/>
          </p:nvPr>
        </p:nvSpPr>
        <p:spPr>
          <a:xfrm>
            <a:off x="783772" y="1349828"/>
            <a:ext cx="7866742" cy="84228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65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Utilice la </a:t>
            </a:r>
            <a:r>
              <a:rPr lang="en-US" dirty="0" err="1" smtClean="0">
                <a:cs typeface="Times New Roman" pitchFamily="18" charset="0"/>
              </a:rPr>
              <a:t>condición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pertenencia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comprobar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</a:rPr>
              <a:t> hay </a:t>
            </a:r>
            <a:r>
              <a:rPr lang="en-US" dirty="0" err="1" smtClean="0">
                <a:cs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</a:rPr>
              <a:t> en</a:t>
            </a:r>
            <a:r>
              <a:rPr lang="en-US" dirty="0" smtClean="0"/>
              <a:t> </a:t>
            </a:r>
            <a:r>
              <a:rPr lang="es-ES_tradnl" dirty="0" smtClean="0">
                <a:cs typeface="Times New Roman" pitchFamily="18" charset="0"/>
              </a:rPr>
              <a:t>una lista</a:t>
            </a:r>
            <a:r>
              <a:rPr lang="en-US" dirty="0" smtClean="0"/>
              <a:t>.</a:t>
            </a:r>
          </a:p>
        </p:txBody>
      </p:sp>
      <p:sp>
        <p:nvSpPr>
          <p:cNvPr id="17412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580570"/>
            <a:ext cx="8229600" cy="83706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Uso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de la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977900" y="2220687"/>
            <a:ext cx="7208157" cy="928913"/>
            <a:chOff x="977900" y="2220687"/>
            <a:chExt cx="7208157" cy="928913"/>
          </a:xfrm>
        </p:grpSpPr>
        <p:sp>
          <p:nvSpPr>
            <p:cNvPr id="25617" name="Rectangle 17"/>
            <p:cNvSpPr>
              <a:spLocks noChangeArrowheads="1"/>
            </p:cNvSpPr>
            <p:nvPr/>
          </p:nvSpPr>
          <p:spPr bwMode="blackWhite">
            <a:xfrm>
              <a:off x="977900" y="2220687"/>
              <a:ext cx="7208157" cy="92891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558" name="Rectangle 21"/>
            <p:cNvSpPr>
              <a:spLocks noChangeArrowheads="1"/>
            </p:cNvSpPr>
            <p:nvPr/>
          </p:nvSpPr>
          <p:spPr bwMode="auto">
            <a:xfrm>
              <a:off x="3048456" y="2670629"/>
              <a:ext cx="1363888" cy="31432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356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2124" y="2300514"/>
              <a:ext cx="7100666" cy="732972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4895" y="3445104"/>
            <a:ext cx="6470876" cy="2621869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9"/>
          <p:cNvSpPr>
            <a:spLocks noGrp="1" noChangeArrowheads="1"/>
          </p:cNvSpPr>
          <p:nvPr>
            <p:ph idx="1"/>
          </p:nvPr>
        </p:nvSpPr>
        <p:spPr>
          <a:xfrm>
            <a:off x="889227" y="1161145"/>
            <a:ext cx="7385050" cy="2583542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Utilice la </a:t>
            </a:r>
            <a:r>
              <a:rPr lang="en-US" dirty="0" err="1" smtClean="0">
                <a:cs typeface="Times New Roman" pitchFamily="18" charset="0"/>
              </a:rPr>
              <a:t>condición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realizar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búsquedas</a:t>
            </a:r>
            <a:r>
              <a:rPr lang="en-US" dirty="0" smtClean="0">
                <a:cs typeface="Times New Roman" pitchFamily="18" charset="0"/>
              </a:rPr>
              <a:t> con </a:t>
            </a:r>
            <a:r>
              <a:rPr lang="en-US" dirty="0" err="1" smtClean="0">
                <a:cs typeface="Times New Roman" pitchFamily="18" charset="0"/>
              </a:rPr>
              <a:t>comodines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válidos</a:t>
            </a:r>
            <a:r>
              <a:rPr lang="en-US" dirty="0" smtClean="0">
                <a:cs typeface="Times New Roman" pitchFamily="18" charset="0"/>
              </a:rPr>
              <a:t> de la </a:t>
            </a:r>
            <a:r>
              <a:rPr lang="en-US" dirty="0" err="1" smtClean="0">
                <a:cs typeface="Times New Roman" pitchFamily="18" charset="0"/>
              </a:rPr>
              <a:t>cadena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búsqueda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Las </a:t>
            </a:r>
            <a:r>
              <a:rPr lang="en-US" dirty="0" err="1" smtClean="0">
                <a:cs typeface="Times New Roman" pitchFamily="18" charset="0"/>
              </a:rPr>
              <a:t>condiciones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búsqueda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contener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caracteres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literales</a:t>
            </a:r>
            <a:r>
              <a:rPr lang="en-US" dirty="0" smtClean="0">
                <a:cs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</a:rPr>
              <a:t>números</a:t>
            </a:r>
            <a:r>
              <a:rPr lang="en-US" dirty="0" smtClean="0"/>
              <a:t>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smtClean="0"/>
              <a:t> </a:t>
            </a:r>
            <a:r>
              <a:rPr lang="en-US" dirty="0" err="1" smtClean="0">
                <a:cs typeface="Times New Roman" pitchFamily="18" charset="0"/>
              </a:rPr>
              <a:t>indica</a:t>
            </a:r>
            <a:r>
              <a:rPr lang="en-US" dirty="0" smtClean="0">
                <a:cs typeface="Times New Roman" pitchFamily="18" charset="0"/>
              </a:rPr>
              <a:t> cero o </a:t>
            </a:r>
            <a:r>
              <a:rPr lang="en-US" dirty="0" err="1" smtClean="0">
                <a:cs typeface="Times New Roman" pitchFamily="18" charset="0"/>
              </a:rPr>
              <a:t>muchos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caracteres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latin typeface="Courier New" pitchFamily="49" charset="0"/>
              </a:rPr>
              <a:t>_</a:t>
            </a:r>
            <a:r>
              <a:rPr lang="en-US" dirty="0" smtClean="0"/>
              <a:t> </a:t>
            </a:r>
            <a:r>
              <a:rPr lang="es-ES_tradnl" dirty="0" smtClean="0">
                <a:cs typeface="Times New Roman" pitchFamily="18" charset="0"/>
              </a:rPr>
              <a:t>indica un carácter</a:t>
            </a:r>
            <a:r>
              <a:rPr lang="en-US" dirty="0" smtClean="0"/>
              <a:t>.</a:t>
            </a:r>
          </a:p>
        </p:txBody>
      </p:sp>
      <p:sp>
        <p:nvSpPr>
          <p:cNvPr id="18435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Uso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de la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Condición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925513" y="3735388"/>
            <a:ext cx="7278687" cy="923697"/>
            <a:chOff x="925513" y="4649788"/>
            <a:chExt cx="7278687" cy="923697"/>
          </a:xfrm>
        </p:grpSpPr>
        <p:sp>
          <p:nvSpPr>
            <p:cNvPr id="27665" name="Rectangle 17"/>
            <p:cNvSpPr>
              <a:spLocks noChangeArrowheads="1"/>
            </p:cNvSpPr>
            <p:nvPr/>
          </p:nvSpPr>
          <p:spPr bwMode="blackWhite">
            <a:xfrm>
              <a:off x="925513" y="4649788"/>
              <a:ext cx="7278687" cy="91598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4582" name="Rectangle 21"/>
            <p:cNvSpPr>
              <a:spLocks noChangeArrowheads="1"/>
            </p:cNvSpPr>
            <p:nvPr/>
          </p:nvSpPr>
          <p:spPr bwMode="auto">
            <a:xfrm>
              <a:off x="2904672" y="5151665"/>
              <a:ext cx="1285875" cy="29845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45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7879" y="4695372"/>
              <a:ext cx="7163388" cy="878113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0400" y="4754788"/>
            <a:ext cx="6328174" cy="1529898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Grp="1" noChangeArrowheads="1"/>
          </p:cNvSpPr>
          <p:nvPr>
            <p:ph idx="1"/>
          </p:nvPr>
        </p:nvSpPr>
        <p:spPr>
          <a:xfrm>
            <a:off x="773113" y="1131888"/>
            <a:ext cx="7648575" cy="3889375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dirty="0" smtClean="0">
                <a:cs typeface="Times New Roman" pitchFamily="18" charset="0"/>
              </a:rPr>
              <a:t>Puede combinar caracteres de coincidencia de patrones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dirty="0" smtClean="0">
                <a:cs typeface="Times New Roman" pitchFamily="18" charset="0"/>
              </a:rPr>
              <a:t>Puede utilizar el identificador 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ESCAPE</a:t>
            </a:r>
            <a:r>
              <a:rPr lang="es-ES_tradnl" dirty="0" smtClean="0">
                <a:cs typeface="Times New Roman" pitchFamily="18" charset="0"/>
              </a:rPr>
              <a:t> para buscar los símbolos </a:t>
            </a:r>
            <a:r>
              <a:rPr lang="es-ES_tradnl" i="1" dirty="0" smtClean="0">
                <a:cs typeface="Times New Roman" pitchFamily="18" charset="0"/>
              </a:rPr>
              <a:t>%</a:t>
            </a:r>
            <a:r>
              <a:rPr lang="es-ES_tradnl" dirty="0" smtClean="0">
                <a:cs typeface="Times New Roman" pitchFamily="18" charset="0"/>
              </a:rPr>
              <a:t> y </a:t>
            </a:r>
            <a:r>
              <a:rPr lang="es-ES_tradnl" i="1" dirty="0" smtClean="0">
                <a:cs typeface="Times New Roman" pitchFamily="18" charset="0"/>
              </a:rPr>
              <a:t>_ </a:t>
            </a:r>
            <a:r>
              <a:rPr lang="es-ES_tradnl" dirty="0" smtClean="0">
                <a:cs typeface="Times New Roman" pitchFamily="18" charset="0"/>
              </a:rPr>
              <a:t>reales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>
                <a:solidFill>
                  <a:srgbClr val="004821"/>
                </a:solidFill>
              </a:rPr>
              <a:t>\ </a:t>
            </a:r>
            <a:r>
              <a:rPr lang="en-US" b="1" dirty="0" err="1" smtClean="0">
                <a:solidFill>
                  <a:srgbClr val="004821"/>
                </a:solidFill>
              </a:rPr>
              <a:t>es</a:t>
            </a:r>
            <a:r>
              <a:rPr lang="en-US" b="1" dirty="0" smtClean="0">
                <a:solidFill>
                  <a:srgbClr val="004821"/>
                </a:solidFill>
              </a:rPr>
              <a:t> el </a:t>
            </a:r>
            <a:r>
              <a:rPr lang="en-US" b="1" dirty="0" err="1" smtClean="0">
                <a:solidFill>
                  <a:srgbClr val="004821"/>
                </a:solidFill>
              </a:rPr>
              <a:t>caracter</a:t>
            </a:r>
            <a:r>
              <a:rPr lang="en-US" b="1" dirty="0" smtClean="0">
                <a:solidFill>
                  <a:srgbClr val="004821"/>
                </a:solidFill>
              </a:rPr>
              <a:t> de escape… </a:t>
            </a:r>
            <a:r>
              <a:rPr lang="en-US" b="1" dirty="0" err="1" smtClean="0">
                <a:solidFill>
                  <a:srgbClr val="004821"/>
                </a:solidFill>
              </a:rPr>
              <a:t>por</a:t>
            </a:r>
            <a:r>
              <a:rPr lang="en-US" b="1" dirty="0" smtClean="0">
                <a:solidFill>
                  <a:srgbClr val="004821"/>
                </a:solidFill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</a:rPr>
              <a:t>ejemplo</a:t>
            </a:r>
            <a:endParaRPr lang="en-US" b="1" dirty="0" smtClean="0">
              <a:solidFill>
                <a:srgbClr val="004821"/>
              </a:solidFill>
            </a:endParaRPr>
          </a:p>
        </p:txBody>
      </p:sp>
      <p:sp>
        <p:nvSpPr>
          <p:cNvPr id="1946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Times New Roman" pitchFamily="18" charset="0"/>
              </a:rPr>
              <a:t>Uso de la Condición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LIKE</a:t>
            </a:r>
            <a:endParaRPr lang="en-US" smtClean="0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blackWhite">
          <a:xfrm>
            <a:off x="987425" y="1798638"/>
            <a:ext cx="6945313" cy="8778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1400175" y="5081588"/>
            <a:ext cx="3908121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4821"/>
                </a:solidFill>
                <a:latin typeface="Courier New" pitchFamily="49" charset="0"/>
              </a:rPr>
              <a:t>SELECT </a:t>
            </a:r>
            <a:r>
              <a:rPr lang="en-US" sz="1800" b="1" dirty="0" err="1" smtClean="0">
                <a:solidFill>
                  <a:srgbClr val="004821"/>
                </a:solidFill>
                <a:latin typeface="Courier New" pitchFamily="49" charset="0"/>
              </a:rPr>
              <a:t>observacion</a:t>
            </a:r>
            <a:endParaRPr lang="en-US" sz="1800" b="1" dirty="0">
              <a:solidFill>
                <a:srgbClr val="004821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4821"/>
                </a:solidFill>
                <a:latin typeface="Courier New" pitchFamily="49" charset="0"/>
              </a:rPr>
              <a:t>FROM   </a:t>
            </a:r>
            <a:r>
              <a:rPr lang="en-US" sz="1800" b="1" dirty="0" err="1" smtClean="0">
                <a:solidFill>
                  <a:srgbClr val="004821"/>
                </a:solidFill>
                <a:latin typeface="Courier New" pitchFamily="49" charset="0"/>
              </a:rPr>
              <a:t>empleado</a:t>
            </a:r>
            <a:endParaRPr lang="en-US" sz="1800" b="1" dirty="0">
              <a:solidFill>
                <a:srgbClr val="004821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4821"/>
                </a:solidFill>
                <a:latin typeface="Courier New" pitchFamily="49" charset="0"/>
              </a:rPr>
              <a:t>WHERE  </a:t>
            </a:r>
            <a:r>
              <a:rPr lang="en-US" sz="1800" b="1" dirty="0" err="1" smtClean="0">
                <a:solidFill>
                  <a:srgbClr val="004821"/>
                </a:solidFill>
                <a:latin typeface="Courier New" pitchFamily="49" charset="0"/>
              </a:rPr>
              <a:t>apellido</a:t>
            </a:r>
            <a:r>
              <a:rPr lang="en-US" sz="1800" b="1" dirty="0" smtClean="0">
                <a:solidFill>
                  <a:srgbClr val="00482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4821"/>
                </a:solidFill>
                <a:latin typeface="Courier New" pitchFamily="49" charset="0"/>
              </a:rPr>
              <a:t>LIKE ‘\_%';</a:t>
            </a:r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252" y="1899102"/>
            <a:ext cx="6786423" cy="742497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5606" name="Rectangle 21"/>
          <p:cNvSpPr>
            <a:spLocks noChangeArrowheads="1"/>
          </p:cNvSpPr>
          <p:nvPr/>
        </p:nvSpPr>
        <p:spPr bwMode="auto">
          <a:xfrm>
            <a:off x="2950030" y="2188028"/>
            <a:ext cx="1360713" cy="4095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7807" y="2815999"/>
            <a:ext cx="6137049" cy="1088344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9"/>
          <p:cNvSpPr>
            <a:spLocks noGrp="1" noChangeArrowheads="1"/>
          </p:cNvSpPr>
          <p:nvPr>
            <p:ph idx="1"/>
          </p:nvPr>
        </p:nvSpPr>
        <p:spPr>
          <a:xfrm>
            <a:off x="885825" y="1403585"/>
            <a:ext cx="7385050" cy="381000"/>
          </a:xfrm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cs typeface="Times New Roman" pitchFamily="18" charset="0"/>
              </a:rPr>
              <a:t>Compruebe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</a:rPr>
              <a:t> hay </a:t>
            </a:r>
            <a:r>
              <a:rPr lang="en-US" dirty="0" err="1" smtClean="0">
                <a:cs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nulos</a:t>
            </a:r>
            <a:r>
              <a:rPr lang="en-US" dirty="0" smtClean="0">
                <a:cs typeface="Times New Roman" pitchFamily="18" charset="0"/>
              </a:rPr>
              <a:t> con el </a:t>
            </a:r>
            <a:r>
              <a:rPr lang="en-US" dirty="0" err="1" smtClean="0">
                <a:cs typeface="Times New Roman" pitchFamily="18" charset="0"/>
              </a:rPr>
              <a:t>operador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NULL</a:t>
            </a:r>
            <a:r>
              <a:rPr lang="en-US" dirty="0" smtClean="0"/>
              <a:t>.</a:t>
            </a:r>
          </a:p>
        </p:txBody>
      </p:sp>
      <p:sp>
        <p:nvSpPr>
          <p:cNvPr id="20483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44881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Uso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las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Condiciones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1727200" y="2046514"/>
            <a:ext cx="5704113" cy="1436922"/>
            <a:chOff x="1444171" y="2335213"/>
            <a:chExt cx="6088743" cy="1786844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blackWhite">
            <a:xfrm>
              <a:off x="1444171" y="2335213"/>
              <a:ext cx="6088743" cy="178684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2663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9757" y="2387828"/>
              <a:ext cx="6039528" cy="1647144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6630" name="Rectangle 21"/>
            <p:cNvSpPr>
              <a:spLocks noChangeArrowheads="1"/>
            </p:cNvSpPr>
            <p:nvPr/>
          </p:nvSpPr>
          <p:spPr bwMode="auto">
            <a:xfrm>
              <a:off x="3289526" y="3217638"/>
              <a:ext cx="3401559" cy="55607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0895" y="3895273"/>
            <a:ext cx="5302704" cy="2326175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>
                <a:cs typeface="Times New Roman" pitchFamily="18" charset="0"/>
              </a:rPr>
              <a:t>Condiciones Lógicas</a:t>
            </a:r>
            <a:r>
              <a:rPr lang="en-US" smtClean="0"/>
              <a:t> </a:t>
            </a:r>
          </a:p>
        </p:txBody>
      </p:sp>
      <p:grpSp>
        <p:nvGrpSpPr>
          <p:cNvPr id="27651" name="9 Grupo"/>
          <p:cNvGrpSpPr>
            <a:grpSpLocks/>
          </p:cNvGrpSpPr>
          <p:nvPr/>
        </p:nvGrpSpPr>
        <p:grpSpPr bwMode="auto">
          <a:xfrm>
            <a:off x="1528763" y="1408113"/>
            <a:ext cx="6499225" cy="2871787"/>
            <a:chOff x="1470025" y="1698625"/>
            <a:chExt cx="6499225" cy="2871788"/>
          </a:xfrm>
        </p:grpSpPr>
        <p:sp>
          <p:nvSpPr>
            <p:cNvPr id="27653" name="Rectangle 3"/>
            <p:cNvSpPr>
              <a:spLocks noChangeArrowheads="1"/>
            </p:cNvSpPr>
            <p:nvPr/>
          </p:nvSpPr>
          <p:spPr bwMode="blackWhite">
            <a:xfrm>
              <a:off x="1473200" y="1698625"/>
              <a:ext cx="1758950" cy="28717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lnSpc>
                  <a:spcPct val="13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Operador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3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AND</a:t>
              </a:r>
              <a:b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/>
              </a:r>
              <a:br>
                <a:rPr lang="en-US" sz="1800" b="1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OR</a:t>
              </a:r>
            </a:p>
            <a:p>
              <a:pPr eaLnBrk="0" hangingPunct="0">
                <a:lnSpc>
                  <a:spcPct val="13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/>
              </a:r>
              <a:br>
                <a:rPr lang="en-US" sz="1800" b="1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NOT</a:t>
              </a:r>
            </a:p>
          </p:txBody>
        </p:sp>
        <p:sp>
          <p:nvSpPr>
            <p:cNvPr id="27654" name="Rectangle 4"/>
            <p:cNvSpPr>
              <a:spLocks noChangeArrowheads="1"/>
            </p:cNvSpPr>
            <p:nvPr/>
          </p:nvSpPr>
          <p:spPr bwMode="blackWhite">
            <a:xfrm>
              <a:off x="3213100" y="1698625"/>
              <a:ext cx="4756150" cy="286702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Significado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Devuelve 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si las</a:t>
              </a:r>
              <a:r>
                <a:rPr lang="en-US" sz="1800" b="1" i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dos 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condiciones componentes son verdaderas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	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Devuelve 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si </a:t>
              </a:r>
              <a:r>
                <a:rPr lang="en-US" sz="1800" b="1" i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alguna 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de las condiciones componentes es verdadera</a:t>
              </a:r>
              <a:endParaRPr lang="en-US" sz="1800" b="1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>
                <a:lnSpc>
                  <a:spcPct val="11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Devuelve 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si la siguiente </a:t>
              </a:r>
              <a:b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</a:br>
              <a:r>
                <a:rPr lang="en-US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condición es falsa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grpSp>
          <p:nvGrpSpPr>
            <p:cNvPr id="27655" name="Group 15"/>
            <p:cNvGrpSpPr>
              <a:grpSpLocks/>
            </p:cNvGrpSpPr>
            <p:nvPr/>
          </p:nvGrpSpPr>
          <p:grpSpPr bwMode="auto">
            <a:xfrm>
              <a:off x="1470025" y="2117725"/>
              <a:ext cx="6481763" cy="1698625"/>
              <a:chOff x="926" y="1334"/>
              <a:chExt cx="3810" cy="1070"/>
            </a:xfrm>
          </p:grpSpPr>
          <p:sp>
            <p:nvSpPr>
              <p:cNvPr id="27656" name="Line 5"/>
              <p:cNvSpPr>
                <a:spLocks noChangeShapeType="1"/>
              </p:cNvSpPr>
              <p:nvPr/>
            </p:nvSpPr>
            <p:spPr bwMode="auto">
              <a:xfrm>
                <a:off x="927" y="1334"/>
                <a:ext cx="3800" cy="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7657" name="Line 6"/>
              <p:cNvSpPr>
                <a:spLocks noChangeShapeType="1"/>
              </p:cNvSpPr>
              <p:nvPr/>
            </p:nvSpPr>
            <p:spPr bwMode="auto">
              <a:xfrm>
                <a:off x="926" y="1881"/>
                <a:ext cx="38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7658" name="Line 7"/>
              <p:cNvSpPr>
                <a:spLocks noChangeShapeType="1"/>
              </p:cNvSpPr>
              <p:nvPr/>
            </p:nvSpPr>
            <p:spPr bwMode="auto">
              <a:xfrm>
                <a:off x="926" y="2404"/>
                <a:ext cx="381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27652" name="8 CuadroTexto"/>
          <p:cNvSpPr txBox="1">
            <a:spLocks noChangeArrowheads="1"/>
          </p:cNvSpPr>
          <p:nvPr/>
        </p:nvSpPr>
        <p:spPr bwMode="auto">
          <a:xfrm>
            <a:off x="1524000" y="4760913"/>
            <a:ext cx="63865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004821"/>
                </a:solidFill>
                <a:cs typeface="Times New Roman" pitchFamily="18" charset="0"/>
              </a:rPr>
              <a:t>Utilizar varias condiciones en una cláusula </a:t>
            </a:r>
            <a:r>
              <a:rPr lang="es-ES_tradnl" dirty="0">
                <a:solidFill>
                  <a:srgbClr val="004821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s-ES_tradnl" dirty="0">
                <a:solidFill>
                  <a:srgbClr val="004821"/>
                </a:solidFill>
                <a:cs typeface="Times New Roman" pitchFamily="18" charset="0"/>
              </a:rPr>
              <a:t> utilizando los operadores </a:t>
            </a:r>
            <a:r>
              <a:rPr lang="es-ES_tradnl" dirty="0">
                <a:solidFill>
                  <a:srgbClr val="00482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s-ES_tradnl" dirty="0">
                <a:solidFill>
                  <a:srgbClr val="004821"/>
                </a:solidFill>
                <a:cs typeface="Times New Roman" pitchFamily="18" charset="0"/>
              </a:rPr>
              <a:t> y </a:t>
            </a:r>
            <a:r>
              <a:rPr lang="es-ES_tradnl" dirty="0">
                <a:solidFill>
                  <a:srgbClr val="00482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>
                <a:solidFill>
                  <a:srgbClr val="004821"/>
                </a:solidFill>
              </a:rPr>
              <a:t>.</a:t>
            </a:r>
          </a:p>
          <a:p>
            <a:r>
              <a:rPr lang="en-US" dirty="0" smtClean="0">
                <a:solidFill>
                  <a:srgbClr val="004821"/>
                </a:solidFill>
              </a:rPr>
              <a:t>(Tablas </a:t>
            </a:r>
            <a:r>
              <a:rPr lang="en-US" dirty="0">
                <a:solidFill>
                  <a:srgbClr val="004821"/>
                </a:solidFill>
              </a:rPr>
              <a:t>de </a:t>
            </a:r>
            <a:r>
              <a:rPr lang="en-US" dirty="0" err="1" smtClean="0">
                <a:solidFill>
                  <a:srgbClr val="004821"/>
                </a:solidFill>
              </a:rPr>
              <a:t>verdad</a:t>
            </a:r>
            <a:r>
              <a:rPr lang="en-US" dirty="0" smtClean="0">
                <a:solidFill>
                  <a:srgbClr val="004821"/>
                </a:solidFill>
              </a:rPr>
              <a:t>)</a:t>
            </a:r>
            <a:endParaRPr lang="es-ES" dirty="0">
              <a:solidFill>
                <a:srgbClr val="00482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Uso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Operador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</a:t>
            </a:r>
          </a:p>
        </p:txBody>
      </p:sp>
      <p:sp>
        <p:nvSpPr>
          <p:cNvPr id="28675" name="Rectangle 18"/>
          <p:cNvSpPr>
            <a:spLocks noChangeArrowheads="1"/>
          </p:cNvSpPr>
          <p:nvPr/>
        </p:nvSpPr>
        <p:spPr bwMode="auto">
          <a:xfrm>
            <a:off x="889000" y="1793875"/>
            <a:ext cx="7566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200" b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200" b="1">
                <a:solidFill>
                  <a:srgbClr val="FFFFCC"/>
                </a:solidFill>
                <a:latin typeface="Arial" charset="0"/>
                <a:cs typeface="Times New Roman" pitchFamily="18" charset="0"/>
              </a:rPr>
              <a:t> requiere que las dos condiciones sean verdaderas</a:t>
            </a:r>
            <a:r>
              <a:rPr lang="en-US" sz="2200" b="1">
                <a:solidFill>
                  <a:srgbClr val="FFFFCC"/>
                </a:solidFill>
                <a:latin typeface="Arial" charset="0"/>
              </a:rPr>
              <a:t>.</a:t>
            </a:r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78" y="3757839"/>
            <a:ext cx="8484399" cy="185919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12" name="11 Grupo"/>
          <p:cNvGrpSpPr/>
          <p:nvPr/>
        </p:nvGrpSpPr>
        <p:grpSpPr>
          <a:xfrm>
            <a:off x="955222" y="2099129"/>
            <a:ext cx="6980238" cy="1190625"/>
            <a:chOff x="955222" y="2099129"/>
            <a:chExt cx="6980238" cy="1190625"/>
          </a:xfrm>
        </p:grpSpPr>
        <p:sp>
          <p:nvSpPr>
            <p:cNvPr id="35856" name="Rectangle 16"/>
            <p:cNvSpPr>
              <a:spLocks noChangeArrowheads="1"/>
            </p:cNvSpPr>
            <p:nvPr/>
          </p:nvSpPr>
          <p:spPr bwMode="blackWhite">
            <a:xfrm>
              <a:off x="955222" y="2099129"/>
              <a:ext cx="6980238" cy="119062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2868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1736" y="2225448"/>
              <a:ext cx="6875008" cy="1011237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Rectangle 16"/>
          <p:cNvSpPr>
            <a:spLocks noChangeArrowheads="1"/>
          </p:cNvSpPr>
          <p:nvPr/>
        </p:nvSpPr>
        <p:spPr bwMode="blackWhite">
          <a:xfrm>
            <a:off x="1044575" y="2241550"/>
            <a:ext cx="6969125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0" dirty="0" err="1" smtClean="0">
                <a:solidFill>
                  <a:schemeClr val="bg1"/>
                </a:solidFill>
                <a:cs typeface="Times New Roman" pitchFamily="18" charset="0"/>
              </a:rPr>
              <a:t>Uso</a:t>
            </a:r>
            <a:r>
              <a:rPr lang="en-US" b="0" dirty="0" smtClean="0">
                <a:solidFill>
                  <a:schemeClr val="bg1"/>
                </a:solidFill>
                <a:cs typeface="Times New Roman" pitchFamily="18" charset="0"/>
              </a:rPr>
              <a:t> del </a:t>
            </a:r>
            <a:r>
              <a:rPr lang="en-US" b="0" dirty="0" err="1" smtClean="0">
                <a:solidFill>
                  <a:schemeClr val="bg1"/>
                </a:solidFill>
                <a:cs typeface="Times New Roman" pitchFamily="18" charset="0"/>
              </a:rPr>
              <a:t>Operador</a:t>
            </a:r>
            <a:r>
              <a:rPr lang="en-US" b="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52463" y="1414463"/>
            <a:ext cx="8070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sx="1000" sy="1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requiere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que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una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las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condiciones</a:t>
            </a:r>
            <a:r>
              <a:rPr 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sea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verdadera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506" y="2273981"/>
            <a:ext cx="6883157" cy="115139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063" y="3928834"/>
            <a:ext cx="7934816" cy="1151165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74713" y="1814513"/>
            <a:ext cx="7385050" cy="1460500"/>
          </a:xfrm>
        </p:spPr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s-ES_tradnl" smtClean="0">
                <a:cs typeface="Times New Roman" pitchFamily="18" charset="0"/>
              </a:rPr>
              <a:t>Al finalizar esta lección, debería estar capacitado </a:t>
            </a:r>
            <a:r>
              <a:rPr lang="en-US" smtClean="0"/>
              <a:t> </a:t>
            </a:r>
          </a:p>
          <a:p>
            <a:pPr marL="365760" indent="-256032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s-ES_tradnl" smtClean="0">
                <a:cs typeface="Times New Roman" pitchFamily="18" charset="0"/>
              </a:rPr>
              <a:t>para</a:t>
            </a:r>
            <a:r>
              <a:rPr lang="en-US" smtClean="0"/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mtClean="0">
                <a:cs typeface="Times New Roman" pitchFamily="18" charset="0"/>
              </a:rPr>
              <a:t>Limitar las filas recuperadas por una consulta</a:t>
            </a:r>
            <a:r>
              <a:rPr lang="en-US" smtClean="0"/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smtClean="0">
                <a:cs typeface="Times New Roman" pitchFamily="18" charset="0"/>
              </a:rPr>
              <a:t>Ordenar las filas recuperadas por una consulta</a:t>
            </a:r>
            <a:r>
              <a:rPr lang="en-US" smtClean="0"/>
              <a:t>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cs typeface="Times New Roman" pitchFamily="18" charset="0"/>
              </a:rPr>
              <a:t>Objetivos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title"/>
          </p:nvPr>
        </p:nvSpPr>
        <p:spPr>
          <a:xfrm>
            <a:off x="820738" y="174171"/>
            <a:ext cx="7408862" cy="6683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Uso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del </a:t>
            </a: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Operador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725" name="9 CuadroTexto"/>
          <p:cNvSpPr txBox="1">
            <a:spLocks noChangeArrowheads="1"/>
          </p:cNvSpPr>
          <p:nvPr/>
        </p:nvSpPr>
        <p:spPr bwMode="auto">
          <a:xfrm>
            <a:off x="275091" y="4440692"/>
            <a:ext cx="83613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... WHERE  </a:t>
            </a:r>
            <a:r>
              <a:rPr lang="en-US" sz="2000" dirty="0" err="1">
                <a:solidFill>
                  <a:srgbClr val="004821"/>
                </a:solidFill>
                <a:latin typeface="Courier New" pitchFamily="49" charset="0"/>
              </a:rPr>
              <a:t>job_id</a:t>
            </a:r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    NOT  IN ('AC_ACCOUNT', 'AD_VP')</a:t>
            </a:r>
            <a:endParaRPr lang="en-US" sz="2000" dirty="0">
              <a:solidFill>
                <a:srgbClr val="004821"/>
              </a:solidFill>
            </a:endParaRPr>
          </a:p>
          <a:p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... WHERE  salary    NOT  BETWEEN  10000 AND  15000   ... WHERE  </a:t>
            </a:r>
            <a:r>
              <a:rPr lang="en-US" sz="2000" dirty="0" err="1">
                <a:solidFill>
                  <a:srgbClr val="004821"/>
                </a:solidFill>
                <a:latin typeface="Courier New" pitchFamily="49" charset="0"/>
              </a:rPr>
              <a:t>last_name</a:t>
            </a:r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 NOT  LIKE '%A%‘</a:t>
            </a:r>
          </a:p>
          <a:p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... WHERE  </a:t>
            </a:r>
            <a:r>
              <a:rPr lang="en-US" sz="2000" dirty="0" err="1">
                <a:solidFill>
                  <a:srgbClr val="004821"/>
                </a:solidFill>
                <a:latin typeface="Courier New" pitchFamily="49" charset="0"/>
              </a:rPr>
              <a:t>commission_pct</a:t>
            </a:r>
            <a:r>
              <a:rPr lang="en-US" sz="2000" dirty="0">
                <a:solidFill>
                  <a:srgbClr val="004821"/>
                </a:solidFill>
                <a:latin typeface="Courier New" pitchFamily="49" charset="0"/>
              </a:rPr>
              <a:t>  IS   NOT  NULL</a:t>
            </a:r>
            <a:endParaRPr lang="es-ES" sz="2000" dirty="0">
              <a:solidFill>
                <a:srgbClr val="004821"/>
              </a:solidFill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891947" y="1059532"/>
            <a:ext cx="7024687" cy="1408966"/>
            <a:chOff x="804863" y="580570"/>
            <a:chExt cx="7024687" cy="1408966"/>
          </a:xfrm>
        </p:grpSpPr>
        <p:sp>
          <p:nvSpPr>
            <p:cNvPr id="39951" name="Rectangle 15"/>
            <p:cNvSpPr>
              <a:spLocks noChangeArrowheads="1"/>
            </p:cNvSpPr>
            <p:nvPr/>
          </p:nvSpPr>
          <p:spPr bwMode="blackWhite">
            <a:xfrm>
              <a:off x="804863" y="580570"/>
              <a:ext cx="7024687" cy="140896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3073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22" y="621166"/>
              <a:ext cx="6867944" cy="1106034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038" y="2688549"/>
            <a:ext cx="7153078" cy="1549627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bg1"/>
                </a:solidFill>
                <a:cs typeface="Times New Roman" pitchFamily="18" charset="0"/>
              </a:rPr>
              <a:t>Reglas de Prioridad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38200" y="5481638"/>
            <a:ext cx="7620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s-ES_tradnl" sz="2000" b="1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Las reglas de prioridad se sustituyen mediante el uso de paréntesis</a:t>
            </a:r>
            <a:r>
              <a:rPr lang="en-US" sz="2000" b="1">
                <a:solidFill>
                  <a:schemeClr val="tx1"/>
                </a:solidFill>
                <a:latin typeface="Arial" charset="0"/>
              </a:rPr>
              <a:t>.</a:t>
            </a:r>
            <a:endParaRPr lang="en-US" sz="2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blackWhite">
          <a:xfrm>
            <a:off x="774700" y="1698625"/>
            <a:ext cx="7664450" cy="36226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3956050" y="1706563"/>
            <a:ext cx="0" cy="3652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869950" y="1884363"/>
            <a:ext cx="765492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s-ES_tradnl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Orden de Evaluación	Operador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    	1	</a:t>
            </a:r>
            <a:r>
              <a:rPr lang="es-ES_tradnl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Operadores aritméticos </a:t>
            </a:r>
            <a:endParaRPr lang="en-US" sz="2200" b="1">
              <a:solidFill>
                <a:schemeClr val="bg1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2	</a:t>
            </a:r>
            <a:r>
              <a:rPr lang="es-ES_tradnl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Operador de concatenación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3	</a:t>
            </a:r>
            <a:r>
              <a:rPr lang="es-ES_tradnl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Condiciones de comparación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4	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IS</a:t>
            </a:r>
            <a:r>
              <a:rPr lang="en-US" sz="2200" b="1">
                <a:solidFill>
                  <a:schemeClr val="bg1"/>
                </a:solidFill>
              </a:rPr>
              <a:t> 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[NOT]</a:t>
            </a:r>
            <a:r>
              <a:rPr lang="en-US" sz="2200" b="1">
                <a:solidFill>
                  <a:schemeClr val="bg1"/>
                </a:solidFill>
              </a:rPr>
              <a:t> 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NULL</a:t>
            </a:r>
            <a:r>
              <a:rPr lang="en-US" sz="2200" b="1">
                <a:solidFill>
                  <a:schemeClr val="bg1"/>
                </a:solidFill>
              </a:rPr>
              <a:t>, 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LIKE</a:t>
            </a:r>
            <a:r>
              <a:rPr lang="en-US" sz="2200" b="1">
                <a:solidFill>
                  <a:schemeClr val="bg1"/>
                </a:solidFill>
              </a:rPr>
              <a:t>, 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[NOT]</a:t>
            </a:r>
            <a:r>
              <a:rPr lang="en-US" sz="2200" b="1">
                <a:solidFill>
                  <a:schemeClr val="bg1"/>
                </a:solidFill>
              </a:rPr>
              <a:t> 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IN</a:t>
            </a:r>
            <a:endParaRPr lang="en-US" sz="2200" b="1">
              <a:solidFill>
                <a:schemeClr val="bg1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5	</a:t>
            </a:r>
            <a:r>
              <a:rPr lang="en-US" sz="2200" b="1">
                <a:solidFill>
                  <a:schemeClr val="bg1"/>
                </a:solidFill>
                <a:latin typeface="Courier New" pitchFamily="49" charset="0"/>
              </a:rPr>
              <a:t>[NOT] BETWEEN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6	</a:t>
            </a:r>
            <a:r>
              <a:rPr lang="en-US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condición lógica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NOT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7	</a:t>
            </a:r>
            <a:r>
              <a:rPr lang="en-US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condición lógica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AND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146425" algn="l"/>
              </a:tabLst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	8	</a:t>
            </a:r>
            <a:r>
              <a:rPr lang="en-US" sz="22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condición lógica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OR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31751" name="Group 22"/>
          <p:cNvGrpSpPr>
            <a:grpSpLocks/>
          </p:cNvGrpSpPr>
          <p:nvPr/>
        </p:nvGrpSpPr>
        <p:grpSpPr bwMode="auto">
          <a:xfrm>
            <a:off x="758825" y="2252663"/>
            <a:ext cx="7708900" cy="2697162"/>
            <a:chOff x="478" y="1419"/>
            <a:chExt cx="4810" cy="1699"/>
          </a:xfrm>
        </p:grpSpPr>
        <p:sp>
          <p:nvSpPr>
            <p:cNvPr id="31752" name="Line 5"/>
            <p:cNvSpPr>
              <a:spLocks noChangeShapeType="1"/>
            </p:cNvSpPr>
            <p:nvPr/>
          </p:nvSpPr>
          <p:spPr bwMode="auto">
            <a:xfrm>
              <a:off x="488" y="1419"/>
              <a:ext cx="480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3" name="Line 6"/>
            <p:cNvSpPr>
              <a:spLocks noChangeShapeType="1"/>
            </p:cNvSpPr>
            <p:nvPr/>
          </p:nvSpPr>
          <p:spPr bwMode="auto">
            <a:xfrm>
              <a:off x="478" y="2139"/>
              <a:ext cx="48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479" y="1671"/>
              <a:ext cx="48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478" y="2367"/>
              <a:ext cx="480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6" name="Line 18"/>
            <p:cNvSpPr>
              <a:spLocks noChangeShapeType="1"/>
            </p:cNvSpPr>
            <p:nvPr/>
          </p:nvSpPr>
          <p:spPr bwMode="auto">
            <a:xfrm>
              <a:off x="478" y="2852"/>
              <a:ext cx="48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7" name="Line 19"/>
            <p:cNvSpPr>
              <a:spLocks noChangeShapeType="1"/>
            </p:cNvSpPr>
            <p:nvPr/>
          </p:nvSpPr>
          <p:spPr bwMode="auto">
            <a:xfrm>
              <a:off x="478" y="2616"/>
              <a:ext cx="48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8" name="Line 20"/>
            <p:cNvSpPr>
              <a:spLocks noChangeShapeType="1"/>
            </p:cNvSpPr>
            <p:nvPr/>
          </p:nvSpPr>
          <p:spPr bwMode="auto">
            <a:xfrm>
              <a:off x="479" y="3117"/>
              <a:ext cx="48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59" name="Line 21"/>
            <p:cNvSpPr>
              <a:spLocks noChangeShapeType="1"/>
            </p:cNvSpPr>
            <p:nvPr/>
          </p:nvSpPr>
          <p:spPr bwMode="auto">
            <a:xfrm>
              <a:off x="478" y="1903"/>
              <a:ext cx="48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Grp="1" noChangeArrowheads="1"/>
          </p:cNvSpPr>
          <p:nvPr>
            <p:ph type="title"/>
          </p:nvPr>
        </p:nvSpPr>
        <p:spPr>
          <a:xfrm>
            <a:off x="1175656" y="202066"/>
            <a:ext cx="6894287" cy="68330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Reglas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Prioridad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ES_tradnl" dirty="0" smtClean="0"/>
              <a:t>	</a:t>
            </a:r>
            <a:endParaRPr lang="en-US" dirty="0" smtClean="0"/>
          </a:p>
        </p:txBody>
      </p:sp>
      <p:sp>
        <p:nvSpPr>
          <p:cNvPr id="32773" name="9 CuadroTexto"/>
          <p:cNvSpPr txBox="1">
            <a:spLocks noChangeArrowheads="1"/>
          </p:cNvSpPr>
          <p:nvPr/>
        </p:nvSpPr>
        <p:spPr bwMode="auto">
          <a:xfrm>
            <a:off x="971774" y="4774974"/>
            <a:ext cx="73009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dirty="0" smtClean="0">
                <a:solidFill>
                  <a:srgbClr val="004821"/>
                </a:solidFill>
              </a:rPr>
              <a:t>“ </a:t>
            </a:r>
            <a:r>
              <a:rPr lang="en-US" dirty="0" err="1" smtClean="0">
                <a:solidFill>
                  <a:srgbClr val="004821"/>
                </a:solidFill>
              </a:rPr>
              <a:t>Seleccionar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todas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las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filas</a:t>
            </a:r>
            <a:r>
              <a:rPr lang="en-US" dirty="0" smtClean="0">
                <a:solidFill>
                  <a:srgbClr val="004821"/>
                </a:solidFill>
              </a:rPr>
              <a:t> de </a:t>
            </a:r>
            <a:r>
              <a:rPr lang="en-US" dirty="0" err="1" smtClean="0">
                <a:solidFill>
                  <a:srgbClr val="004821"/>
                </a:solidFill>
              </a:rPr>
              <a:t>empleados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cuyo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salario</a:t>
            </a:r>
            <a:r>
              <a:rPr lang="en-US" dirty="0" smtClean="0">
                <a:solidFill>
                  <a:srgbClr val="004821"/>
                </a:solidFill>
              </a:rPr>
              <a:t> sea </a:t>
            </a:r>
            <a:r>
              <a:rPr lang="en-US" dirty="0" err="1" smtClean="0">
                <a:solidFill>
                  <a:srgbClr val="004821"/>
                </a:solidFill>
              </a:rPr>
              <a:t>menor</a:t>
            </a:r>
            <a:r>
              <a:rPr lang="en-US" dirty="0" smtClean="0">
                <a:solidFill>
                  <a:srgbClr val="004821"/>
                </a:solidFill>
              </a:rPr>
              <a:t> a 25000 y no se </a:t>
            </a:r>
            <a:r>
              <a:rPr lang="en-US" dirty="0" err="1" smtClean="0">
                <a:solidFill>
                  <a:srgbClr val="004821"/>
                </a:solidFill>
              </a:rPr>
              <a:t>encuentre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trabajando</a:t>
            </a:r>
            <a:r>
              <a:rPr lang="en-US" dirty="0" smtClean="0">
                <a:solidFill>
                  <a:srgbClr val="004821"/>
                </a:solidFill>
              </a:rPr>
              <a:t> en los </a:t>
            </a:r>
            <a:r>
              <a:rPr lang="en-US" dirty="0" err="1" smtClean="0">
                <a:solidFill>
                  <a:srgbClr val="004821"/>
                </a:solidFill>
              </a:rPr>
              <a:t>sectores</a:t>
            </a:r>
            <a:r>
              <a:rPr lang="en-US" dirty="0" smtClean="0">
                <a:solidFill>
                  <a:srgbClr val="004821"/>
                </a:solidFill>
              </a:rPr>
              <a:t> 9,1,4 </a:t>
            </a:r>
            <a:r>
              <a:rPr lang="en-US" dirty="0" err="1" smtClean="0">
                <a:solidFill>
                  <a:srgbClr val="004821"/>
                </a:solidFill>
              </a:rPr>
              <a:t>ni</a:t>
            </a:r>
            <a:r>
              <a:rPr lang="en-US" dirty="0" smtClean="0">
                <a:solidFill>
                  <a:srgbClr val="004821"/>
                </a:solidFill>
              </a:rPr>
              <a:t> 8; O </a:t>
            </a:r>
            <a:r>
              <a:rPr lang="en-US" dirty="0" err="1" smtClean="0">
                <a:solidFill>
                  <a:srgbClr val="004821"/>
                </a:solidFill>
              </a:rPr>
              <a:t>bien</a:t>
            </a:r>
            <a:r>
              <a:rPr lang="en-US" dirty="0" smtClean="0">
                <a:solidFill>
                  <a:srgbClr val="004821"/>
                </a:solidFill>
              </a:rPr>
              <a:t> los </a:t>
            </a:r>
            <a:r>
              <a:rPr lang="en-US" dirty="0" err="1" smtClean="0">
                <a:solidFill>
                  <a:srgbClr val="004821"/>
                </a:solidFill>
              </a:rPr>
              <a:t>que</a:t>
            </a:r>
            <a:r>
              <a:rPr lang="en-US" dirty="0" smtClean="0">
                <a:solidFill>
                  <a:srgbClr val="004821"/>
                </a:solidFill>
              </a:rPr>
              <a:t> </a:t>
            </a:r>
            <a:r>
              <a:rPr lang="en-US" dirty="0" err="1" smtClean="0">
                <a:solidFill>
                  <a:srgbClr val="004821"/>
                </a:solidFill>
              </a:rPr>
              <a:t>cobren</a:t>
            </a:r>
            <a:r>
              <a:rPr lang="en-US" dirty="0" smtClean="0">
                <a:solidFill>
                  <a:srgbClr val="004821"/>
                </a:solidFill>
              </a:rPr>
              <a:t> un </a:t>
            </a:r>
            <a:r>
              <a:rPr lang="en-US" dirty="0" err="1" smtClean="0">
                <a:solidFill>
                  <a:srgbClr val="004821"/>
                </a:solidFill>
              </a:rPr>
              <a:t>salario</a:t>
            </a:r>
            <a:r>
              <a:rPr lang="en-US" dirty="0" smtClean="0">
                <a:solidFill>
                  <a:srgbClr val="004821"/>
                </a:solidFill>
              </a:rPr>
              <a:t> superior a los 23000”</a:t>
            </a:r>
            <a:endParaRPr lang="en-US" dirty="0">
              <a:solidFill>
                <a:srgbClr val="00482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1143450" y="1182690"/>
            <a:ext cx="6563632" cy="1473426"/>
            <a:chOff x="1143450" y="1182690"/>
            <a:chExt cx="6563632" cy="1473426"/>
          </a:xfrm>
        </p:grpSpPr>
        <p:grpSp>
          <p:nvGrpSpPr>
            <p:cNvPr id="13" name="12 Grupo"/>
            <p:cNvGrpSpPr/>
            <p:nvPr/>
          </p:nvGrpSpPr>
          <p:grpSpPr>
            <a:xfrm>
              <a:off x="1143450" y="1182690"/>
              <a:ext cx="6563632" cy="1473426"/>
              <a:chOff x="911226" y="1284288"/>
              <a:chExt cx="6563632" cy="1473426"/>
            </a:xfrm>
          </p:grpSpPr>
          <p:sp>
            <p:nvSpPr>
              <p:cNvPr id="12" name="Rectangle 19"/>
              <p:cNvSpPr>
                <a:spLocks noChangeArrowheads="1"/>
              </p:cNvSpPr>
              <p:nvPr/>
            </p:nvSpPr>
            <p:spPr bwMode="blackWhite">
              <a:xfrm>
                <a:off x="911226" y="1284288"/>
                <a:ext cx="6563632" cy="1465262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eaLnBrk="0" hangingPunct="0">
                  <a:tabLst>
                    <a:tab pos="1200150" algn="l"/>
                  </a:tabLst>
                  <a:defRPr/>
                </a:pPr>
                <a:endParaRPr lang="en-US" sz="18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1200150" algn="l"/>
                  </a:tabLst>
                  <a:defRPr/>
                </a:pPr>
                <a:endParaRPr lang="en-US" sz="1800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pic>
            <p:nvPicPr>
              <p:cNvPr id="32779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77914" y="1372960"/>
                <a:ext cx="6222773" cy="1384754"/>
              </a:xfrm>
              <a:prstGeom prst="rect">
                <a:avLst/>
              </a:prstGeom>
              <a:noFill/>
              <a:ln w="254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1493153" y="2015673"/>
              <a:ext cx="574675" cy="500063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2191650" y="2092343"/>
              <a:ext cx="304800" cy="233363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191" y="0"/>
                </a:cxn>
              </a:cxnLst>
              <a:rect l="0" t="0" r="r" b="b"/>
              <a:pathLst>
                <a:path w="192" h="147">
                  <a:moveTo>
                    <a:pt x="0" y="146"/>
                  </a:moveTo>
                  <a:lnTo>
                    <a:pt x="0" y="0"/>
                  </a:lnTo>
                  <a:lnTo>
                    <a:pt x="191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079162" y="2341581"/>
              <a:ext cx="493713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737" y="2889931"/>
            <a:ext cx="6530636" cy="1870755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Reglas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Prioridad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797" name="9 Rectángulo"/>
          <p:cNvSpPr>
            <a:spLocks noChangeArrowheads="1"/>
          </p:cNvSpPr>
          <p:nvPr/>
        </p:nvSpPr>
        <p:spPr bwMode="auto">
          <a:xfrm>
            <a:off x="1305606" y="1314905"/>
            <a:ext cx="6967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Utilice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paréntesis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para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forzar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prioridad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  <a:endParaRPr lang="es-AR" dirty="0">
              <a:solidFill>
                <a:schemeClr val="bg1"/>
              </a:solidFill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1346193" y="2149251"/>
            <a:ext cx="6186714" cy="1493837"/>
            <a:chOff x="939801" y="2265363"/>
            <a:chExt cx="6186714" cy="1493837"/>
          </a:xfrm>
        </p:grpSpPr>
        <p:sp>
          <p:nvSpPr>
            <p:cNvPr id="46100" name="Rectangle 20"/>
            <p:cNvSpPr>
              <a:spLocks noChangeArrowheads="1"/>
            </p:cNvSpPr>
            <p:nvPr/>
          </p:nvSpPr>
          <p:spPr bwMode="blackWhite">
            <a:xfrm>
              <a:off x="939801" y="2265363"/>
              <a:ext cx="6186714" cy="146526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3802" name="Rectangle 26"/>
            <p:cNvSpPr>
              <a:spLocks noChangeArrowheads="1"/>
            </p:cNvSpPr>
            <p:nvPr/>
          </p:nvSpPr>
          <p:spPr bwMode="auto">
            <a:xfrm>
              <a:off x="1217386" y="3133272"/>
              <a:ext cx="574675" cy="500063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33803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1507" y="2282145"/>
              <a:ext cx="6002752" cy="1477055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12" name="11 Grupo"/>
            <p:cNvGrpSpPr/>
            <p:nvPr/>
          </p:nvGrpSpPr>
          <p:grpSpPr>
            <a:xfrm>
              <a:off x="1745340" y="2977697"/>
              <a:ext cx="533400" cy="249238"/>
              <a:chOff x="2630694" y="4908059"/>
              <a:chExt cx="533400" cy="249238"/>
            </a:xfrm>
          </p:grpSpPr>
          <p:sp>
            <p:nvSpPr>
              <p:cNvPr id="46103" name="Freeform 23"/>
              <p:cNvSpPr>
                <a:spLocks/>
              </p:cNvSpPr>
              <p:nvPr/>
            </p:nvSpPr>
            <p:spPr bwMode="auto">
              <a:xfrm>
                <a:off x="2859294" y="4908059"/>
                <a:ext cx="304800" cy="23336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0"/>
                  </a:cxn>
                  <a:cxn ang="0">
                    <a:pos x="191" y="0"/>
                  </a:cxn>
                </a:cxnLst>
                <a:rect l="0" t="0" r="r" b="b"/>
                <a:pathLst>
                  <a:path w="192" h="147">
                    <a:moveTo>
                      <a:pt x="0" y="146"/>
                    </a:moveTo>
                    <a:lnTo>
                      <a:pt x="0" y="0"/>
                    </a:lnTo>
                    <a:lnTo>
                      <a:pt x="191" y="0"/>
                    </a:lnTo>
                  </a:path>
                </a:pathLst>
              </a:custGeom>
              <a:noFill/>
              <a:ln w="25400" cap="rnd" cmpd="sng">
                <a:solidFill>
                  <a:srgbClr val="FF0033"/>
                </a:solidFill>
                <a:prstDash val="solid"/>
                <a:round/>
                <a:headEnd type="none" w="sm" len="sm"/>
                <a:tailEnd type="stealth" w="med" len="lg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>
                <a:off x="2630694" y="5157297"/>
                <a:ext cx="493713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stealth" w="med" len="lg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26" y="3924074"/>
            <a:ext cx="7438877" cy="1968726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7" name="Rectangle 19"/>
          <p:cNvSpPr>
            <a:spLocks noChangeArrowheads="1"/>
          </p:cNvSpPr>
          <p:nvPr/>
        </p:nvSpPr>
        <p:spPr bwMode="blackWhite">
          <a:xfrm>
            <a:off x="831850" y="2641600"/>
            <a:ext cx="6953250" cy="14605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7" name="Rectangle 22"/>
          <p:cNvSpPr>
            <a:spLocks noGrp="1" noChangeArrowheads="1"/>
          </p:cNvSpPr>
          <p:nvPr>
            <p:ph idx="1"/>
          </p:nvPr>
        </p:nvSpPr>
        <p:spPr>
          <a:xfrm>
            <a:off x="874939" y="764042"/>
            <a:ext cx="7385050" cy="1855787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cs typeface="Times New Roman" pitchFamily="18" charset="0"/>
              </a:rPr>
              <a:t>Ordene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filas</a:t>
            </a:r>
            <a:r>
              <a:rPr lang="en-US" dirty="0" smtClean="0">
                <a:cs typeface="Times New Roman" pitchFamily="18" charset="0"/>
              </a:rPr>
              <a:t> con 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/>
              <a:t>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ASC: </a:t>
            </a:r>
            <a:r>
              <a:rPr lang="es-ES_tradnl" dirty="0" smtClean="0">
                <a:cs typeface="Times New Roman" pitchFamily="18" charset="0"/>
              </a:rPr>
              <a:t>orden ascendente, por defecto</a:t>
            </a:r>
            <a:r>
              <a:rPr lang="en-US" dirty="0" smtClean="0"/>
              <a:t>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DESC: </a:t>
            </a:r>
            <a:r>
              <a:rPr lang="es-ES_tradnl" dirty="0" smtClean="0">
                <a:cs typeface="Times New Roman" pitchFamily="18" charset="0"/>
              </a:rPr>
              <a:t>orden descendente</a:t>
            </a:r>
            <a:r>
              <a:rPr lang="en-US" dirty="0" smtClean="0"/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aparece</a:t>
            </a:r>
            <a:r>
              <a:rPr lang="en-US" dirty="0" smtClean="0">
                <a:cs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</a:rPr>
              <a:t>último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lugar</a:t>
            </a:r>
            <a:r>
              <a:rPr lang="en-US" dirty="0" smtClean="0">
                <a:cs typeface="Times New Roman" pitchFamily="18" charset="0"/>
              </a:rPr>
              <a:t> en la </a:t>
            </a:r>
            <a:r>
              <a:rPr lang="en-US" dirty="0" err="1" smtClean="0">
                <a:cs typeface="Times New Roman" pitchFamily="18" charset="0"/>
              </a:rPr>
              <a:t>sentencia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.</a:t>
            </a:r>
          </a:p>
        </p:txBody>
      </p:sp>
      <p:sp>
        <p:nvSpPr>
          <p:cNvPr id="28676" name="Rectangle 21"/>
          <p:cNvSpPr>
            <a:spLocks noGrp="1" noChangeArrowheads="1"/>
          </p:cNvSpPr>
          <p:nvPr>
            <p:ph type="title"/>
          </p:nvPr>
        </p:nvSpPr>
        <p:spPr>
          <a:xfrm>
            <a:off x="965881" y="0"/>
            <a:ext cx="7299325" cy="82731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Cláusula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 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 useBgFill="1">
        <p:nvSpPr>
          <p:cNvPr id="34822" name="Freeform 23"/>
          <p:cNvSpPr>
            <a:spLocks/>
          </p:cNvSpPr>
          <p:nvPr/>
        </p:nvSpPr>
        <p:spPr bwMode="auto">
          <a:xfrm>
            <a:off x="828675" y="5454650"/>
            <a:ext cx="7697788" cy="325438"/>
          </a:xfrm>
          <a:custGeom>
            <a:avLst/>
            <a:gdLst>
              <a:gd name="T0" fmla="*/ 2147483647 w 4849"/>
              <a:gd name="T1" fmla="*/ 514112710 h 205"/>
              <a:gd name="T2" fmla="*/ 0 w 4849"/>
              <a:gd name="T3" fmla="*/ 514112710 h 205"/>
              <a:gd name="T4" fmla="*/ 0 w 4849"/>
              <a:gd name="T5" fmla="*/ 90725762 h 205"/>
              <a:gd name="T6" fmla="*/ 511590951 w 4849"/>
              <a:gd name="T7" fmla="*/ 257056355 h 205"/>
              <a:gd name="T8" fmla="*/ 783769321 w 4849"/>
              <a:gd name="T9" fmla="*/ 30241925 h 205"/>
              <a:gd name="T10" fmla="*/ 1859875478 w 4849"/>
              <a:gd name="T11" fmla="*/ 257056355 h 205"/>
              <a:gd name="T12" fmla="*/ 2147483647 w 4849"/>
              <a:gd name="T13" fmla="*/ 90725762 h 205"/>
              <a:gd name="T14" fmla="*/ 2147483647 w 4849"/>
              <a:gd name="T15" fmla="*/ 226814443 h 205"/>
              <a:gd name="T16" fmla="*/ 2147483647 w 4849"/>
              <a:gd name="T17" fmla="*/ 90725762 h 205"/>
              <a:gd name="T18" fmla="*/ 2147483647 w 4849"/>
              <a:gd name="T19" fmla="*/ 257056355 h 205"/>
              <a:gd name="T20" fmla="*/ 2147483647 w 4849"/>
              <a:gd name="T21" fmla="*/ 105846743 h 205"/>
              <a:gd name="T22" fmla="*/ 2147483647 w 4849"/>
              <a:gd name="T23" fmla="*/ 272177311 h 205"/>
              <a:gd name="T24" fmla="*/ 2147483647 w 4849"/>
              <a:gd name="T25" fmla="*/ 0 h 205"/>
              <a:gd name="T26" fmla="*/ 2147483647 w 4849"/>
              <a:gd name="T27" fmla="*/ 257056355 h 205"/>
              <a:gd name="T28" fmla="*/ 2147483647 w 4849"/>
              <a:gd name="T29" fmla="*/ 166330568 h 205"/>
              <a:gd name="T30" fmla="*/ 2147483647 w 4849"/>
              <a:gd name="T31" fmla="*/ 317540180 h 205"/>
              <a:gd name="T32" fmla="*/ 2147483647 w 4849"/>
              <a:gd name="T33" fmla="*/ 105846743 h 205"/>
              <a:gd name="T34" fmla="*/ 2147483647 w 4849"/>
              <a:gd name="T35" fmla="*/ 287298268 h 205"/>
              <a:gd name="T36" fmla="*/ 2147483647 w 4849"/>
              <a:gd name="T37" fmla="*/ 105846743 h 205"/>
              <a:gd name="T38" fmla="*/ 2147483647 w 4849"/>
              <a:gd name="T39" fmla="*/ 302419224 h 205"/>
              <a:gd name="T40" fmla="*/ 2147483647 w 4849"/>
              <a:gd name="T41" fmla="*/ 196572481 h 205"/>
              <a:gd name="T42" fmla="*/ 2147483647 w 4849"/>
              <a:gd name="T43" fmla="*/ 317540180 h 205"/>
              <a:gd name="T44" fmla="*/ 2147483647 w 4849"/>
              <a:gd name="T45" fmla="*/ 514112710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270" y="2657249"/>
            <a:ext cx="6587673" cy="146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Rectangle 24"/>
          <p:cNvSpPr>
            <a:spLocks noChangeArrowheads="1"/>
          </p:cNvSpPr>
          <p:nvPr/>
        </p:nvSpPr>
        <p:spPr bwMode="auto">
          <a:xfrm>
            <a:off x="893534" y="3696607"/>
            <a:ext cx="3678465" cy="323851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327" y="4232049"/>
            <a:ext cx="7703585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889216" y="4327970"/>
            <a:ext cx="869984" cy="1695459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Grp="1" noChangeArrowheads="1"/>
          </p:cNvSpPr>
          <p:nvPr>
            <p:ph type="title"/>
          </p:nvPr>
        </p:nvSpPr>
        <p:spPr>
          <a:xfrm>
            <a:off x="835025" y="182563"/>
            <a:ext cx="7757432" cy="8810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200" dirty="0" smtClean="0">
                <a:solidFill>
                  <a:schemeClr val="bg1"/>
                </a:solidFill>
                <a:cs typeface="Times New Roman" pitchFamily="18" charset="0"/>
              </a:rPr>
              <a:t>Ordenación según Alias de Columna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435429" y="1175657"/>
            <a:ext cx="8287657" cy="1538514"/>
            <a:chOff x="435429" y="1175657"/>
            <a:chExt cx="8287657" cy="1538514"/>
          </a:xfrm>
        </p:grpSpPr>
        <p:sp>
          <p:nvSpPr>
            <p:cNvPr id="14" name="Rectangle 18"/>
            <p:cNvSpPr>
              <a:spLocks noChangeArrowheads="1"/>
            </p:cNvSpPr>
            <p:nvPr/>
          </p:nvSpPr>
          <p:spPr bwMode="blackWhite">
            <a:xfrm>
              <a:off x="435429" y="1175657"/>
              <a:ext cx="8287657" cy="153851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3687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7893" y="1264330"/>
              <a:ext cx="8115300" cy="1304699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7431314" y="1233715"/>
              <a:ext cx="1233714" cy="37737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3461656" y="1240972"/>
              <a:ext cx="921658" cy="35560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1821543" y="2140858"/>
              <a:ext cx="1233714" cy="37737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60" y="2931886"/>
            <a:ext cx="4349578" cy="325120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idx="1"/>
          </p:nvPr>
        </p:nvSpPr>
        <p:spPr>
          <a:xfrm>
            <a:off x="347663" y="1001486"/>
            <a:ext cx="8796337" cy="5588227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El </a:t>
            </a:r>
            <a:r>
              <a:rPr lang="en-US" dirty="0" err="1" smtClean="0">
                <a:cs typeface="Times New Roman" pitchFamily="18" charset="0"/>
              </a:rPr>
              <a:t>orden</a:t>
            </a:r>
            <a:r>
              <a:rPr lang="en-US" dirty="0" smtClean="0">
                <a:cs typeface="Times New Roman" pitchFamily="18" charset="0"/>
              </a:rPr>
              <a:t> de la </a:t>
            </a:r>
            <a:r>
              <a:rPr lang="en-US" dirty="0" err="1" smtClean="0">
                <a:cs typeface="Times New Roman" pitchFamily="18" charset="0"/>
              </a:rPr>
              <a:t>lista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es</a:t>
            </a:r>
            <a:r>
              <a:rPr lang="en-US" dirty="0" smtClean="0">
                <a:cs typeface="Times New Roman" pitchFamily="18" charset="0"/>
              </a:rPr>
              <a:t> el de </a:t>
            </a:r>
            <a:r>
              <a:rPr lang="en-US" dirty="0" err="1" smtClean="0">
                <a:cs typeface="Times New Roman" pitchFamily="18" charset="0"/>
              </a:rPr>
              <a:t>ordenación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Puede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ordenar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según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una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columna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que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no se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encuentre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</a:b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en la </a:t>
            </a:r>
            <a:r>
              <a:rPr lang="en-US" b="1" dirty="0" err="1" smtClean="0">
                <a:solidFill>
                  <a:srgbClr val="004821"/>
                </a:solidFill>
                <a:cs typeface="Times New Roman" pitchFamily="18" charset="0"/>
              </a:rPr>
              <a:t>lista</a:t>
            </a:r>
            <a:r>
              <a:rPr lang="en-US" b="1" dirty="0" smtClean="0">
                <a:solidFill>
                  <a:srgbClr val="00482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482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b="1" dirty="0" smtClean="0">
                <a:solidFill>
                  <a:srgbClr val="004821"/>
                </a:solidFill>
              </a:rPr>
              <a:t>.</a:t>
            </a:r>
          </a:p>
        </p:txBody>
      </p:sp>
      <p:sp>
        <p:nvSpPr>
          <p:cNvPr id="31749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490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 smtClean="0">
                <a:cs typeface="Times New Roman" pitchFamily="18" charset="0"/>
              </a:rPr>
              <a:t>Ordenación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según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Múltiples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Columnas</a:t>
            </a:r>
            <a:endParaRPr lang="en-US" sz="3200" dirty="0" smtClean="0"/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4445" y="3033486"/>
            <a:ext cx="2914320" cy="2148114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17" name="16 Grupo"/>
          <p:cNvGrpSpPr/>
          <p:nvPr/>
        </p:nvGrpSpPr>
        <p:grpSpPr>
          <a:xfrm>
            <a:off x="609600" y="1538742"/>
            <a:ext cx="8186058" cy="1335087"/>
            <a:chOff x="609600" y="1538742"/>
            <a:chExt cx="8186058" cy="1335087"/>
          </a:xfrm>
        </p:grpSpPr>
        <p:sp>
          <p:nvSpPr>
            <p:cNvPr id="54292" name="Rectangle 20"/>
            <p:cNvSpPr>
              <a:spLocks noChangeArrowheads="1"/>
            </p:cNvSpPr>
            <p:nvPr/>
          </p:nvSpPr>
          <p:spPr bwMode="blackWhite">
            <a:xfrm>
              <a:off x="609600" y="1538742"/>
              <a:ext cx="8186057" cy="133508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37900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1783" y="1612900"/>
              <a:ext cx="8143875" cy="1202872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37894" name="Rectangle 23"/>
            <p:cNvSpPr>
              <a:spLocks noChangeArrowheads="1"/>
            </p:cNvSpPr>
            <p:nvPr/>
          </p:nvSpPr>
          <p:spPr bwMode="auto">
            <a:xfrm>
              <a:off x="628197" y="2418446"/>
              <a:ext cx="4800600" cy="29845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04687"/>
            <a:ext cx="8229600" cy="1320800"/>
          </a:xfrm>
        </p:spPr>
        <p:txBody>
          <a:bodyPr/>
          <a:lstStyle/>
          <a:p>
            <a:r>
              <a:rPr lang="es-AR" dirty="0" smtClean="0"/>
              <a:t>La palabra clave DISTINCT elimina las filas duplicadas de los resultados de una instrucción SELECT.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DISTINCT y su Utilización</a:t>
            </a:r>
            <a:endParaRPr lang="es-AR" dirty="0">
              <a:solidFill>
                <a:schemeClr val="tx1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38629" y="2540235"/>
            <a:ext cx="6183085" cy="1015766"/>
            <a:chOff x="1509486" y="3193378"/>
            <a:chExt cx="6183085" cy="1015766"/>
          </a:xfrm>
        </p:grpSpPr>
        <p:sp>
          <p:nvSpPr>
            <p:cNvPr id="5" name="Rectangle 20"/>
            <p:cNvSpPr>
              <a:spLocks noChangeArrowheads="1"/>
            </p:cNvSpPr>
            <p:nvPr/>
          </p:nvSpPr>
          <p:spPr bwMode="blackWhite">
            <a:xfrm>
              <a:off x="1509486" y="3193378"/>
              <a:ext cx="6183085" cy="101576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870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3417" y="3258684"/>
              <a:ext cx="6094640" cy="906915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124655" y="3323773"/>
              <a:ext cx="2027916" cy="34834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4872" y="2488973"/>
            <a:ext cx="1402442" cy="3369756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" name="15 CuadroTexto"/>
          <p:cNvSpPr txBox="1"/>
          <p:nvPr/>
        </p:nvSpPr>
        <p:spPr>
          <a:xfrm>
            <a:off x="682171" y="4093029"/>
            <a:ext cx="603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Listar todos los sectores que tengan empleados </a:t>
            </a:r>
          </a:p>
          <a:p>
            <a:r>
              <a:rPr lang="es-AR" dirty="0" smtClean="0"/>
              <a:t>trabajando.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30514"/>
            <a:ext cx="8229600" cy="4630057"/>
          </a:xfrm>
        </p:spPr>
        <p:txBody>
          <a:bodyPr/>
          <a:lstStyle/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todas las provincias.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los partidos (id y nombre).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a los empleados que desarrollen la tarea 6.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a los empleados que trabajen en los sectores 1, 4, </a:t>
            </a:r>
            <a:r>
              <a:rPr lang="es-AR" smtClean="0"/>
              <a:t>8 o </a:t>
            </a:r>
            <a:r>
              <a:rPr lang="es-AR" dirty="0" smtClean="0"/>
              <a:t>9.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a los trabajadores que ganen más de 20000 y lo hagan en el sector con ID 5.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s-AR" dirty="0" smtClean="0"/>
              <a:t>Listar los ID de las provincias que tengan cargados municipios.</a:t>
            </a:r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s-AR" dirty="0" smtClean="0"/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s-AR" dirty="0" smtClean="0"/>
          </a:p>
          <a:p>
            <a:pPr marL="623887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391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Ejercicios</a:t>
            </a: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87486" y="1452109"/>
            <a:ext cx="2387600" cy="45259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select</a:t>
            </a:r>
            <a:endParaRPr lang="es-AR" sz="3200" dirty="0" smtClean="0"/>
          </a:p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from</a:t>
            </a:r>
            <a:endParaRPr lang="es-AR" sz="3200" dirty="0" smtClean="0"/>
          </a:p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where</a:t>
            </a:r>
            <a:endParaRPr lang="es-AR" sz="3200" dirty="0" smtClean="0"/>
          </a:p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group</a:t>
            </a:r>
            <a:r>
              <a:rPr lang="es-AR" sz="3200" dirty="0" smtClean="0"/>
              <a:t> </a:t>
            </a:r>
            <a:r>
              <a:rPr lang="es-AR" sz="3200" dirty="0" err="1" smtClean="0"/>
              <a:t>by</a:t>
            </a:r>
            <a:endParaRPr lang="es-AR" sz="3200" dirty="0" smtClean="0"/>
          </a:p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having</a:t>
            </a:r>
            <a:endParaRPr lang="es-AR" sz="3200" dirty="0" smtClean="0"/>
          </a:p>
          <a:p>
            <a:pPr>
              <a:lnSpc>
                <a:spcPct val="150000"/>
              </a:lnSpc>
              <a:buNone/>
            </a:pPr>
            <a:r>
              <a:rPr lang="es-AR" sz="3200" dirty="0" err="1" smtClean="0"/>
              <a:t>order</a:t>
            </a:r>
            <a:r>
              <a:rPr lang="es-AR" sz="3200" dirty="0" smtClean="0"/>
              <a:t> </a:t>
            </a:r>
            <a:r>
              <a:rPr lang="es-AR" sz="3200" dirty="0" err="1" smtClean="0"/>
              <a:t>by</a:t>
            </a:r>
            <a:endParaRPr lang="es-AR" sz="32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03200" y="274638"/>
            <a:ext cx="8940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Consulta Completa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sz="3100" dirty="0" smtClean="0">
                <a:solidFill>
                  <a:schemeClr val="tx1"/>
                </a:solidFill>
              </a:rPr>
              <a:t>(Sin operadores ni cláusulas adicionales)</a:t>
            </a:r>
            <a:endParaRPr lang="es-AR" sz="3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8" y="232230"/>
            <a:ext cx="8939184" cy="5631542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" name="4 CuadroTexto"/>
          <p:cNvSpPr txBox="1"/>
          <p:nvPr/>
        </p:nvSpPr>
        <p:spPr>
          <a:xfrm>
            <a:off x="319314" y="5036457"/>
            <a:ext cx="61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DIAGRAMA RRHH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9"/>
          <p:cNvSpPr>
            <a:spLocks noGrp="1" noChangeArrowheads="1"/>
          </p:cNvSpPr>
          <p:nvPr>
            <p:ph type="title"/>
          </p:nvPr>
        </p:nvSpPr>
        <p:spPr>
          <a:xfrm>
            <a:off x="849085" y="312510"/>
            <a:ext cx="7573963" cy="8810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 smtClean="0">
                <a:solidFill>
                  <a:schemeClr val="tx1"/>
                </a:solidFill>
                <a:cs typeface="Times New Roman" pitchFamily="18" charset="0"/>
              </a:rPr>
              <a:t>Limitación de Filas Mediante una Selección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3" name="Rectangle 22"/>
          <p:cNvSpPr>
            <a:spLocks noChangeArrowheads="1"/>
          </p:cNvSpPr>
          <p:nvPr/>
        </p:nvSpPr>
        <p:spPr bwMode="auto">
          <a:xfrm>
            <a:off x="863600" y="885825"/>
            <a:ext cx="218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RRHH.EMPLEADO</a:t>
            </a:r>
          </a:p>
        </p:txBody>
      </p:sp>
      <p:sp>
        <p:nvSpPr>
          <p:cNvPr id="15364" name="Text Box 23"/>
          <p:cNvSpPr txBox="1">
            <a:spLocks noChangeArrowheads="1"/>
          </p:cNvSpPr>
          <p:nvPr/>
        </p:nvSpPr>
        <p:spPr bwMode="auto">
          <a:xfrm>
            <a:off x="995363" y="336073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algn="ctr" defTabSz="822325">
              <a:buClr>
                <a:srgbClr val="000000"/>
              </a:buClr>
              <a:buFont typeface="Arial" charset="0"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pic>
        <p:nvPicPr>
          <p:cNvPr id="1536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1311275"/>
            <a:ext cx="6783388" cy="2244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3744913"/>
            <a:ext cx="6305550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5525" y="4826000"/>
            <a:ext cx="6724650" cy="1270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4075113"/>
            <a:ext cx="4864100" cy="3984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5369" name="Arc 21"/>
          <p:cNvSpPr>
            <a:spLocks/>
          </p:cNvSpPr>
          <p:nvPr/>
        </p:nvSpPr>
        <p:spPr bwMode="auto">
          <a:xfrm>
            <a:off x="4476750" y="3551238"/>
            <a:ext cx="1582738" cy="1028700"/>
          </a:xfrm>
          <a:custGeom>
            <a:avLst/>
            <a:gdLst>
              <a:gd name="T0" fmla="*/ 0 w 21608"/>
              <a:gd name="T1" fmla="*/ 0 h 21600"/>
              <a:gd name="T2" fmla="*/ 2147483647 w 21608"/>
              <a:gd name="T3" fmla="*/ 2147483647 h 21600"/>
              <a:gd name="T4" fmla="*/ 8643384 w 2160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8"/>
              <a:gd name="T10" fmla="*/ 0 h 21600"/>
              <a:gd name="T11" fmla="*/ 21608 w 216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7"/>
          <p:cNvSpPr>
            <a:spLocks noGrp="1" noChangeArrowheads="1"/>
          </p:cNvSpPr>
          <p:nvPr>
            <p:ph idx="1"/>
          </p:nvPr>
        </p:nvSpPr>
        <p:spPr>
          <a:xfrm>
            <a:off x="874713" y="1684338"/>
            <a:ext cx="7385050" cy="30908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cs typeface="Times New Roman" pitchFamily="18" charset="0"/>
              </a:rPr>
              <a:t>Restrinja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filas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devueltas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utilizando</a:t>
            </a:r>
            <a:r>
              <a:rPr lang="en-US" dirty="0" smtClean="0">
                <a:cs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sigue</a:t>
            </a:r>
            <a:r>
              <a:rPr lang="en-US" dirty="0" smtClean="0">
                <a:cs typeface="Times New Roman" pitchFamily="18" charset="0"/>
              </a:rPr>
              <a:t> a 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.</a:t>
            </a:r>
          </a:p>
        </p:txBody>
      </p:sp>
      <p:sp>
        <p:nvSpPr>
          <p:cNvPr id="10242" name="Rectangle 16"/>
          <p:cNvSpPr>
            <a:spLocks noGrp="1" noChangeArrowheads="1"/>
          </p:cNvSpPr>
          <p:nvPr>
            <p:ph type="title"/>
          </p:nvPr>
        </p:nvSpPr>
        <p:spPr>
          <a:xfrm>
            <a:off x="275771" y="274638"/>
            <a:ext cx="8635999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600" dirty="0" smtClean="0">
                <a:solidFill>
                  <a:schemeClr val="tx1"/>
                </a:solidFill>
                <a:cs typeface="Times New Roman" pitchFamily="18" charset="0"/>
              </a:rPr>
              <a:t>Limitación de las Filas Seleccionadas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blackWhite">
          <a:xfrm>
            <a:off x="947738" y="2622550"/>
            <a:ext cx="75406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9" name="Rectangle 19"/>
          <p:cNvSpPr>
            <a:spLocks noChangeArrowheads="1"/>
          </p:cNvSpPr>
          <p:nvPr/>
        </p:nvSpPr>
        <p:spPr bwMode="blackWhite">
          <a:xfrm>
            <a:off x="922338" y="2609850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SELECT	*|{[DISTINCT] 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column|expression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16390" name="Rectangle 20"/>
          <p:cNvSpPr>
            <a:spLocks noChangeArrowheads="1"/>
          </p:cNvSpPr>
          <p:nvPr/>
        </p:nvSpPr>
        <p:spPr bwMode="auto">
          <a:xfrm>
            <a:off x="1028700" y="3241675"/>
            <a:ext cx="2971800" cy="2984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6"/>
          <p:cNvSpPr>
            <a:spLocks noGrp="1" noChangeArrowheads="1"/>
          </p:cNvSpPr>
          <p:nvPr>
            <p:ph type="title"/>
          </p:nvPr>
        </p:nvSpPr>
        <p:spPr>
          <a:xfrm>
            <a:off x="1226442" y="274638"/>
            <a:ext cx="7249886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cs typeface="Times New Roman" pitchFamily="18" charset="0"/>
              </a:rPr>
              <a:t>Uso</a:t>
            </a:r>
            <a:r>
              <a:rPr lang="en-US" dirty="0" smtClean="0">
                <a:cs typeface="Times New Roman" pitchFamily="18" charset="0"/>
              </a:rPr>
              <a:t> de la </a:t>
            </a:r>
            <a:r>
              <a:rPr lang="en-US" dirty="0" err="1" smtClean="0">
                <a:cs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</a:t>
            </a:r>
          </a:p>
        </p:txBody>
      </p:sp>
      <p:grpSp>
        <p:nvGrpSpPr>
          <p:cNvPr id="17411" name="8 Grupo"/>
          <p:cNvGrpSpPr>
            <a:grpSpLocks/>
          </p:cNvGrpSpPr>
          <p:nvPr/>
        </p:nvGrpSpPr>
        <p:grpSpPr bwMode="auto">
          <a:xfrm>
            <a:off x="900113" y="1509713"/>
            <a:ext cx="7227887" cy="1436687"/>
            <a:chOff x="1103992" y="1739674"/>
            <a:chExt cx="6942138" cy="959983"/>
          </a:xfrm>
        </p:grpSpPr>
        <p:sp>
          <p:nvSpPr>
            <p:cNvPr id="13327" name="Rectangle 15"/>
            <p:cNvSpPr>
              <a:spLocks noChangeArrowheads="1"/>
            </p:cNvSpPr>
            <p:nvPr/>
          </p:nvSpPr>
          <p:spPr bwMode="blackWhite">
            <a:xfrm>
              <a:off x="1103992" y="1739674"/>
              <a:ext cx="6942138" cy="91649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endParaRPr 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pic>
          <p:nvPicPr>
            <p:cNvPr id="174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4793" y="1840820"/>
              <a:ext cx="6711330" cy="85883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7415" name="Rectangle 18"/>
            <p:cNvSpPr>
              <a:spLocks noChangeArrowheads="1"/>
            </p:cNvSpPr>
            <p:nvPr/>
          </p:nvSpPr>
          <p:spPr bwMode="auto">
            <a:xfrm>
              <a:off x="1171122" y="2351314"/>
              <a:ext cx="2167164" cy="32453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3313" y="3389313"/>
            <a:ext cx="7070725" cy="19669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8"/>
          <p:cNvSpPr>
            <a:spLocks noGrp="1" noChangeArrowheads="1"/>
          </p:cNvSpPr>
          <p:nvPr>
            <p:ph idx="1"/>
          </p:nvPr>
        </p:nvSpPr>
        <p:spPr>
          <a:xfrm>
            <a:off x="903288" y="1204913"/>
            <a:ext cx="7385050" cy="1749425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cs typeface="Times New Roman" pitchFamily="18" charset="0"/>
              </a:rPr>
              <a:t>Las </a:t>
            </a:r>
            <a:r>
              <a:rPr lang="en-US" dirty="0" err="1" smtClean="0">
                <a:cs typeface="Times New Roman" pitchFamily="18" charset="0"/>
              </a:rPr>
              <a:t>cadenas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caracteres</a:t>
            </a:r>
            <a:r>
              <a:rPr lang="en-US" dirty="0" smtClean="0">
                <a:cs typeface="Times New Roman" pitchFamily="18" charset="0"/>
              </a:rPr>
              <a:t> y los </a:t>
            </a:r>
            <a:r>
              <a:rPr lang="en-US" dirty="0" err="1" smtClean="0">
                <a:cs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</a:rPr>
              <a:t>fechas</a:t>
            </a:r>
            <a:r>
              <a:rPr lang="en-US" dirty="0" smtClean="0">
                <a:cs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</a:rPr>
              <a:t>escriben</a:t>
            </a:r>
            <a:r>
              <a:rPr lang="en-US" dirty="0" smtClean="0">
                <a:cs typeface="Times New Roman" pitchFamily="18" charset="0"/>
              </a:rPr>
              <a:t> entre </a:t>
            </a:r>
            <a:r>
              <a:rPr lang="en-US" dirty="0" err="1" smtClean="0">
                <a:cs typeface="Times New Roman" pitchFamily="18" charset="0"/>
              </a:rPr>
              <a:t>comillas</a:t>
            </a:r>
            <a:r>
              <a:rPr lang="en-US" dirty="0" smtClean="0">
                <a:cs typeface="Times New Roman" pitchFamily="18" charset="0"/>
              </a:rPr>
              <a:t> simples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dirty="0" smtClean="0">
                <a:cs typeface="Times New Roman" pitchFamily="18" charset="0"/>
              </a:rPr>
              <a:t>Los valores de caracteres son sensibles a mayúsculas/minúsculas y los de fecha, al formato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s-ES_tradnl" dirty="0" smtClean="0">
                <a:cs typeface="Times New Roman" pitchFamily="18" charset="0"/>
              </a:rPr>
              <a:t>El formato de fecha por defecto es AAAA-MM-DD</a:t>
            </a:r>
            <a:r>
              <a:rPr lang="en-US" dirty="0" smtClean="0"/>
              <a:t>.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type="title"/>
          </p:nvPr>
        </p:nvSpPr>
        <p:spPr>
          <a:xfrm>
            <a:off x="899886" y="274638"/>
            <a:ext cx="778691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Cadenas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Caracteres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y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Fechas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8436" name="7 Grupo"/>
          <p:cNvGrpSpPr>
            <a:grpSpLocks/>
          </p:cNvGrpSpPr>
          <p:nvPr/>
        </p:nvGrpSpPr>
        <p:grpSpPr bwMode="auto">
          <a:xfrm>
            <a:off x="784225" y="2811463"/>
            <a:ext cx="7880350" cy="1209675"/>
            <a:chOff x="783771" y="3841749"/>
            <a:chExt cx="7881258" cy="1209221"/>
          </a:xfrm>
        </p:grpSpPr>
        <p:sp>
          <p:nvSpPr>
            <p:cNvPr id="15376" name="Rectangle 16"/>
            <p:cNvSpPr>
              <a:spLocks noChangeArrowheads="1"/>
            </p:cNvSpPr>
            <p:nvPr/>
          </p:nvSpPr>
          <p:spPr bwMode="blackWhite">
            <a:xfrm>
              <a:off x="783771" y="3841749"/>
              <a:ext cx="7881258" cy="1209221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7073" y="3906837"/>
              <a:ext cx="7566698" cy="101350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8440" name="Rectangle 20"/>
            <p:cNvSpPr>
              <a:spLocks noChangeArrowheads="1"/>
            </p:cNvSpPr>
            <p:nvPr/>
          </p:nvSpPr>
          <p:spPr bwMode="auto">
            <a:xfrm>
              <a:off x="1556885" y="4484915"/>
              <a:ext cx="1752372" cy="33156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4344988"/>
            <a:ext cx="7237413" cy="13160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949" y="501197"/>
            <a:ext cx="7361237" cy="8810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/>
                </a:solidFill>
                <a:cs typeface="Times New Roman" pitchFamily="18" charset="0"/>
              </a:rPr>
              <a:t>Condiciones de Comparación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2308678" y="1809748"/>
            <a:ext cx="4489450" cy="3419475"/>
            <a:chOff x="2279650" y="1708150"/>
            <a:chExt cx="4489450" cy="3419475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blackWhite">
            <a:xfrm>
              <a:off x="2298700" y="1708150"/>
              <a:ext cx="1293813" cy="341947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s-ES_tradnl" sz="1800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Operador</a:t>
              </a: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=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&gt;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     &gt;=	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&lt;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      &lt;=	</a:t>
              </a:r>
            </a:p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&lt;&gt;</a:t>
              </a:r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blackWhite">
            <a:xfrm>
              <a:off x="3584575" y="1708150"/>
              <a:ext cx="3178175" cy="341947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s-ES_tradnl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Significado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s-ES_tradnl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Igual que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s-ES_tradnl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Mayor que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Mayor o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igual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que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Menor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que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Menor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o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igual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que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No </a:t>
              </a:r>
              <a:r>
                <a:rPr lang="en-US" sz="1800" b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igual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a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flipV="1">
              <a:off x="2279650" y="2105025"/>
              <a:ext cx="4459288" cy="476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2311400" y="3122613"/>
              <a:ext cx="4445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297113" y="2617788"/>
              <a:ext cx="44624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2311400" y="3660775"/>
              <a:ext cx="4448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282825" y="4173538"/>
              <a:ext cx="4486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301875" y="4687888"/>
              <a:ext cx="4454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7601</TotalTime>
  <Words>2469</Words>
  <Application>Microsoft Office PowerPoint</Application>
  <PresentationFormat>Presentación en pantalla (4:3)</PresentationFormat>
  <Paragraphs>330</Paragraphs>
  <Slides>28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Concurrencia</vt:lpstr>
      <vt:lpstr>Document</vt:lpstr>
      <vt:lpstr>Restricción y Ordenación de Datos Consultas simples </vt:lpstr>
      <vt:lpstr>Objetivos </vt:lpstr>
      <vt:lpstr>Consulta Completa (Sin operadores ni cláusulas adicionales)</vt:lpstr>
      <vt:lpstr>Diapositiva 4</vt:lpstr>
      <vt:lpstr>Limitación de Filas Mediante una Selección </vt:lpstr>
      <vt:lpstr>Limitación de las Filas Seleccionadas </vt:lpstr>
      <vt:lpstr>Uso de la Cláusula WHERE </vt:lpstr>
      <vt:lpstr>Cadenas de Caracteres y Fechas </vt:lpstr>
      <vt:lpstr>Condiciones de Comparación </vt:lpstr>
      <vt:lpstr>Uso de Condiciones de Comparación </vt:lpstr>
      <vt:lpstr>Otras Condiciones de Comparación </vt:lpstr>
      <vt:lpstr>Uso de la Condición BETWEEN </vt:lpstr>
      <vt:lpstr>Uso de la Condición IN </vt:lpstr>
      <vt:lpstr>Uso de la Condición LIKE </vt:lpstr>
      <vt:lpstr>Uso de la Condición LIKE</vt:lpstr>
      <vt:lpstr>Uso de las Condiciones NULL </vt:lpstr>
      <vt:lpstr>Condiciones Lógicas </vt:lpstr>
      <vt:lpstr>Uso del Operador AND </vt:lpstr>
      <vt:lpstr>Uso del Operador OR </vt:lpstr>
      <vt:lpstr>Uso del Operador NOT </vt:lpstr>
      <vt:lpstr>Reglas de Prioridad </vt:lpstr>
      <vt:lpstr>Reglas de Prioridad  </vt:lpstr>
      <vt:lpstr>Reglas de Prioridad </vt:lpstr>
      <vt:lpstr>Cláusula ORDER BY </vt:lpstr>
      <vt:lpstr>Ordenación según Alias de Columna</vt:lpstr>
      <vt:lpstr>Ordenación según Múltiples Columnas</vt:lpstr>
      <vt:lpstr>DISTINCT y su Utilización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Usuario</cp:lastModifiedBy>
  <cp:revision>497</cp:revision>
  <cp:lastPrinted>2002-02-14T15:43:06Z</cp:lastPrinted>
  <dcterms:created xsi:type="dcterms:W3CDTF">1995-06-17T23:31:02Z</dcterms:created>
  <dcterms:modified xsi:type="dcterms:W3CDTF">2017-10-10T00:30:57Z</dcterms:modified>
</cp:coreProperties>
</file>