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Default Extension="doc" ContentType="application/msword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39"/>
  </p:notesMasterIdLst>
  <p:handoutMasterIdLst>
    <p:handoutMasterId r:id="rId40"/>
  </p:handoutMasterIdLst>
  <p:sldIdLst>
    <p:sldId id="286" r:id="rId2"/>
    <p:sldId id="289" r:id="rId3"/>
    <p:sldId id="290" r:id="rId4"/>
    <p:sldId id="291" r:id="rId5"/>
    <p:sldId id="292" r:id="rId6"/>
    <p:sldId id="293" r:id="rId7"/>
    <p:sldId id="312" r:id="rId8"/>
    <p:sldId id="313" r:id="rId9"/>
    <p:sldId id="294" r:id="rId10"/>
    <p:sldId id="295" r:id="rId11"/>
    <p:sldId id="314" r:id="rId12"/>
    <p:sldId id="315" r:id="rId13"/>
    <p:sldId id="296" r:id="rId14"/>
    <p:sldId id="298" r:id="rId15"/>
    <p:sldId id="299" r:id="rId16"/>
    <p:sldId id="300" r:id="rId17"/>
    <p:sldId id="301" r:id="rId18"/>
    <p:sldId id="326" r:id="rId19"/>
    <p:sldId id="318" r:id="rId20"/>
    <p:sldId id="316" r:id="rId21"/>
    <p:sldId id="302" r:id="rId22"/>
    <p:sldId id="303" r:id="rId23"/>
    <p:sldId id="321" r:id="rId24"/>
    <p:sldId id="319" r:id="rId25"/>
    <p:sldId id="330" r:id="rId26"/>
    <p:sldId id="305" r:id="rId27"/>
    <p:sldId id="306" r:id="rId28"/>
    <p:sldId id="307" r:id="rId29"/>
    <p:sldId id="308" r:id="rId30"/>
    <p:sldId id="323" r:id="rId31"/>
    <p:sldId id="322" r:id="rId32"/>
    <p:sldId id="324" r:id="rId33"/>
    <p:sldId id="311" r:id="rId34"/>
    <p:sldId id="327" r:id="rId35"/>
    <p:sldId id="325" r:id="rId36"/>
    <p:sldId id="328" r:id="rId37"/>
    <p:sldId id="329" r:id="rId38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rgbClr val="FF0000"/>
      </a:buClr>
      <a:buFont typeface="Arial" charset="0"/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rgbClr val="FF0000"/>
      </a:buClr>
      <a:buFont typeface="Arial" charset="0"/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rgbClr val="FF0000"/>
      </a:buClr>
      <a:buFont typeface="Arial" charset="0"/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rgbClr val="FF0000"/>
      </a:buClr>
      <a:buFont typeface="Arial" charset="0"/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rgbClr val="FF0000"/>
      </a:buClr>
      <a:buFont typeface="Arial" charset="0"/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0000FF"/>
    <a:srgbClr val="CC3300"/>
    <a:srgbClr val="CC6600"/>
    <a:srgbClr val="FFCC66"/>
    <a:srgbClr val="CC9900"/>
    <a:srgbClr val="006699"/>
    <a:srgbClr val="CCCC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5520" autoAdjust="0"/>
  </p:normalViewPr>
  <p:slideViewPr>
    <p:cSldViewPr>
      <p:cViewPr>
        <p:scale>
          <a:sx n="100" d="100"/>
          <a:sy n="100" d="100"/>
        </p:scale>
        <p:origin x="-222" y="930"/>
      </p:cViewPr>
      <p:guideLst>
        <p:guide orient="horz" pos="2160"/>
        <p:guide orient="horz" pos="960"/>
        <p:guide orient="horz" pos="480"/>
        <p:guide pos="2880"/>
        <p:guide pos="384"/>
        <p:guide pos="480"/>
        <p:guide pos="76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85" d="100"/>
          <a:sy n="85" d="100"/>
        </p:scale>
        <p:origin x="-2070" y="-78"/>
      </p:cViewPr>
      <p:guideLst>
        <p:guide orient="horz" pos="3023"/>
        <p:guide orient="horz" pos="3412"/>
        <p:guide orient="horz" pos="3556"/>
        <p:guide pos="2304"/>
        <p:guide pos="390"/>
        <p:guide pos="486"/>
        <p:guide pos="534"/>
        <p:guide pos="63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3.xml"/><Relationship Id="rId13" Type="http://schemas.openxmlformats.org/officeDocument/2006/relationships/slide" Target="slides/slide26.xml"/><Relationship Id="rId3" Type="http://schemas.openxmlformats.org/officeDocument/2006/relationships/slide" Target="slides/slide3.xml"/><Relationship Id="rId7" Type="http://schemas.openxmlformats.org/officeDocument/2006/relationships/slide" Target="slides/slide10.xml"/><Relationship Id="rId12" Type="http://schemas.openxmlformats.org/officeDocument/2006/relationships/slide" Target="slides/slide18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9.xml"/><Relationship Id="rId11" Type="http://schemas.openxmlformats.org/officeDocument/2006/relationships/slide" Target="slides/slide17.xml"/><Relationship Id="rId5" Type="http://schemas.openxmlformats.org/officeDocument/2006/relationships/slide" Target="slides/slide6.xml"/><Relationship Id="rId15" Type="http://schemas.openxmlformats.org/officeDocument/2006/relationships/slide" Target="slides/slide33.xml"/><Relationship Id="rId10" Type="http://schemas.openxmlformats.org/officeDocument/2006/relationships/slide" Target="slides/slide16.xml"/><Relationship Id="rId4" Type="http://schemas.openxmlformats.org/officeDocument/2006/relationships/slide" Target="slides/slide5.xml"/><Relationship Id="rId9" Type="http://schemas.openxmlformats.org/officeDocument/2006/relationships/slide" Target="slides/slide15.xml"/><Relationship Id="rId14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8" tIns="48329" rIns="96658" bIns="48329" numCol="1" anchor="t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buClr>
                <a:srgbClr val="000000"/>
              </a:buClr>
              <a:defRPr sz="1200"/>
            </a:lvl1pPr>
          </a:lstStyle>
          <a:p>
            <a:endParaRPr lang="en-GB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8" tIns="48329" rIns="96658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>
                <a:srgbClr val="000000"/>
              </a:buClr>
              <a:defRPr sz="1200"/>
            </a:lvl1pPr>
          </a:lstStyle>
          <a:p>
            <a:endParaRPr lang="en-GB"/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8" tIns="48329" rIns="96658" bIns="48329" numCol="1" anchor="b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buClr>
                <a:srgbClr val="000000"/>
              </a:buClr>
              <a:defRPr sz="1200"/>
            </a:lvl1pPr>
          </a:lstStyle>
          <a:p>
            <a:endParaRPr lang="en-GB"/>
          </a:p>
        </p:txBody>
      </p:sp>
      <p:sp>
        <p:nvSpPr>
          <p:cNvPr id="1157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8" tIns="48329" rIns="96658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>
                <a:srgbClr val="000000"/>
              </a:buClr>
              <a:defRPr sz="1200"/>
            </a:lvl1pPr>
          </a:lstStyle>
          <a:p>
            <a:fld id="{723C3440-CAA8-46F8-BD7F-AB6FE64037F8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_Image_Placeholder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36575" y="479425"/>
            <a:ext cx="6242050" cy="4681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Notes_TextBox_Placeholder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77838" y="5400675"/>
            <a:ext cx="6359525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425" tIns="13425" rIns="13425" bIns="134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77838" y="9310688"/>
            <a:ext cx="6359525" cy="23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052" tIns="47526" rIns="95052" bIns="47526" numCol="1" anchor="b" anchorCtr="0" compatLnSpc="1">
            <a:prstTxWarp prst="textNoShape">
              <a:avLst/>
            </a:prstTxWarp>
          </a:bodyPr>
          <a:lstStyle>
            <a:lvl1pPr defTabSz="950913">
              <a:spcBef>
                <a:spcPct val="0"/>
              </a:spcBef>
              <a:buClrTx/>
              <a:buFontTx/>
              <a:buNone/>
              <a:defRPr sz="1100"/>
            </a:lvl1pPr>
          </a:lstStyle>
          <a:p>
            <a:r>
              <a:rPr lang="en-US"/>
              <a:t>Oracle Database: SQL Fundamentals I   5 - </a:t>
            </a:r>
            <a:fld id="{919E9CBD-B6E1-4F5A-A5FE-F300A446D7ED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457200" rtl="0" eaLnBrk="0" fontAlgn="base" hangingPunct="0">
      <a:spcBef>
        <a:spcPct val="50000"/>
      </a:spcBef>
      <a:spcAft>
        <a:spcPct val="0"/>
      </a:spcAft>
      <a:buSzPct val="100000"/>
      <a:buFont typeface="Arial" charset="0"/>
      <a:defRPr sz="1200" b="1" kern="1200">
        <a:solidFill>
          <a:schemeClr val="tx1"/>
        </a:solidFill>
        <a:latin typeface="Arial" charset="0"/>
        <a:ea typeface="+mn-ea"/>
        <a:cs typeface="+mn-cs"/>
      </a:defRPr>
    </a:lvl1pPr>
    <a:lvl2pPr marL="114300" algn="l" defTabSz="457200" rtl="0" eaLnBrk="0" fontAlgn="base" hangingPunct="0">
      <a:spcBef>
        <a:spcPct val="25000"/>
      </a:spcBef>
      <a:spcAft>
        <a:spcPct val="0"/>
      </a:spcAft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457200" indent="-228600" algn="l" defTabSz="457200" rtl="0" eaLnBrk="0" fontAlgn="base" hangingPunct="0">
      <a:spcBef>
        <a:spcPct val="0"/>
      </a:spcBef>
      <a:spcAft>
        <a:spcPct val="0"/>
      </a:spcAft>
      <a:buSzPct val="100000"/>
      <a:buFont typeface="Times New Roman" pitchFamily="18" charset="0"/>
      <a:buChar char="•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800100" indent="-228600" algn="l" defTabSz="457200" rtl="0" eaLnBrk="0" fontAlgn="base" hangingPunct="0">
      <a:spcBef>
        <a:spcPct val="0"/>
      </a:spcBef>
      <a:spcAft>
        <a:spcPct val="0"/>
      </a:spcAft>
      <a:buSzPct val="100000"/>
      <a:buFont typeface="Times New Roman" pitchFamily="18" charset="0"/>
      <a:buChar char="-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914400" algn="l" defTabSz="457200" rtl="0" eaLnBrk="0" fontAlgn="base" hangingPunct="0">
      <a:spcBef>
        <a:spcPct val="0"/>
      </a:spcBef>
      <a:spcAft>
        <a:spcPct val="0"/>
      </a:spcAft>
      <a:buSzPct val="100000"/>
      <a:buFont typeface="Times New Roman" pitchFamily="18" charset="0"/>
      <a:defRPr sz="1100" kern="1200">
        <a:solidFill>
          <a:srgbClr val="000000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26.png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26.png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Documento_de_Microsoft_Office_Word_97-20031.doc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 lIns="13424" tIns="13424" rIns="13424" bIns="13424"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 eaLnBrk="0" hangingPunct="0">
              <a:buSzPct val="100000"/>
              <a:buFont typeface="Arial" charset="0"/>
              <a:buNone/>
            </a:pPr>
            <a:r>
              <a:rPr lang="en-US">
                <a:solidFill>
                  <a:srgbClr val="000000"/>
                </a:solidFill>
                <a:sym typeface="Arial" charset="0"/>
              </a:rPr>
              <a:t>Oracle Database: Conceptos Fundamentales de SQL I   5-</a:t>
            </a:r>
            <a:fld id="{05270F49-99F9-44DB-A9A6-9A73CE6F73C7}" type="slidenum">
              <a:rPr lang="en-US">
                <a:solidFill>
                  <a:srgbClr val="000000"/>
                </a:solidFill>
                <a:sym typeface="Arial" charset="0"/>
              </a:rPr>
              <a:pPr eaLnBrk="0" hangingPunct="0">
                <a:buSzPct val="100000"/>
                <a:buFont typeface="Arial" charset="0"/>
                <a:buNone/>
              </a:pPr>
              <a:t>14</a:t>
            </a:fld>
            <a:endParaRPr lang="en-US">
              <a:solidFill>
                <a:srgbClr val="000000"/>
              </a:solidFill>
              <a:sym typeface="Arial" charset="0"/>
            </a:endParaRPr>
          </a:p>
        </p:txBody>
      </p:sp>
      <p:sp>
        <p:nvSpPr>
          <p:cNvPr id="47107" name="Rectangle 8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 lIns="13424" tIns="13424" rIns="13424" bIns="13424"/>
          <a:lstStyle/>
          <a:p>
            <a:endParaRPr lang="en-US" dirty="0" smtClean="0">
              <a:cs typeface="Arial" charset="0"/>
              <a:sym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 eaLnBrk="0" hangingPunct="0">
              <a:buSzPct val="100000"/>
              <a:buFont typeface="Arial" charset="0"/>
              <a:buNone/>
            </a:pPr>
            <a:r>
              <a:rPr lang="en-US">
                <a:solidFill>
                  <a:srgbClr val="000000"/>
                </a:solidFill>
                <a:sym typeface="Arial" charset="0"/>
              </a:rPr>
              <a:t>Oracle Database: Conceptos Fundamentales de SQL I   5-</a:t>
            </a:r>
            <a:fld id="{FC0CBC70-8314-4145-B0D5-41313A058F50}" type="slidenum">
              <a:rPr lang="en-US">
                <a:solidFill>
                  <a:srgbClr val="000000"/>
                </a:solidFill>
                <a:sym typeface="Arial" charset="0"/>
              </a:rPr>
              <a:pPr eaLnBrk="0" hangingPunct="0">
                <a:buSzPct val="100000"/>
                <a:buFont typeface="Arial" charset="0"/>
                <a:buNone/>
              </a:pPr>
              <a:t>15</a:t>
            </a:fld>
            <a:endParaRPr lang="en-US">
              <a:solidFill>
                <a:srgbClr val="000000"/>
              </a:solidFill>
              <a:sym typeface="Arial" charset="0"/>
            </a:endParaRPr>
          </a:p>
        </p:txBody>
      </p:sp>
      <p:sp>
        <p:nvSpPr>
          <p:cNvPr id="48131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 lIns="13424" tIns="13424" rIns="13424" bIns="13424"/>
          <a:lstStyle/>
          <a:p>
            <a:endParaRPr lang="en-US" dirty="0" smtClean="0">
              <a:cs typeface="Arial" charset="0"/>
              <a:sym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 eaLnBrk="0" hangingPunct="0">
              <a:buSzPct val="100000"/>
              <a:buFont typeface="Arial" charset="0"/>
              <a:buNone/>
            </a:pPr>
            <a:r>
              <a:rPr lang="en-US">
                <a:solidFill>
                  <a:srgbClr val="000000"/>
                </a:solidFill>
                <a:sym typeface="Arial" charset="0"/>
              </a:rPr>
              <a:t>Oracle Database: Conceptos Fundamentales de SQL I   5-</a:t>
            </a:r>
            <a:fld id="{DA3EE6FE-A57F-42E7-AD13-EFED75FCAB2B}" type="slidenum">
              <a:rPr lang="en-US">
                <a:solidFill>
                  <a:srgbClr val="000000"/>
                </a:solidFill>
                <a:sym typeface="Arial" charset="0"/>
              </a:rPr>
              <a:pPr eaLnBrk="0" hangingPunct="0">
                <a:buSzPct val="100000"/>
                <a:buFont typeface="Arial" charset="0"/>
                <a:buNone/>
              </a:pPr>
              <a:t>16</a:t>
            </a:fld>
            <a:endParaRPr lang="en-US">
              <a:solidFill>
                <a:srgbClr val="000000"/>
              </a:solidFill>
              <a:sym typeface="Arial" charset="0"/>
            </a:endParaRPr>
          </a:p>
        </p:txBody>
      </p:sp>
      <p:sp>
        <p:nvSpPr>
          <p:cNvPr id="49155" name="Rectangle 8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 lIns="13424" tIns="13424" rIns="13424" bIns="13424"/>
          <a:lstStyle/>
          <a:p>
            <a:endParaRPr lang="en-US" dirty="0" smtClean="0">
              <a:cs typeface="Arial" charset="0"/>
              <a:sym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 eaLnBrk="0" hangingPunct="0">
              <a:buSzPct val="100000"/>
              <a:buFont typeface="Arial" charset="0"/>
              <a:buNone/>
            </a:pPr>
            <a:r>
              <a:rPr lang="en-US">
                <a:solidFill>
                  <a:srgbClr val="000000"/>
                </a:solidFill>
                <a:sym typeface="Arial" charset="0"/>
              </a:rPr>
              <a:t>Oracle Database: Conceptos Fundamentales de SQL I   5-</a:t>
            </a:r>
            <a:fld id="{EAB74310-9307-4B00-AF0F-92939D5EEF6B}" type="slidenum">
              <a:rPr lang="en-US">
                <a:solidFill>
                  <a:srgbClr val="000000"/>
                </a:solidFill>
                <a:sym typeface="Arial" charset="0"/>
              </a:rPr>
              <a:pPr eaLnBrk="0" hangingPunct="0">
                <a:buSzPct val="100000"/>
                <a:buFont typeface="Arial" charset="0"/>
                <a:buNone/>
              </a:pPr>
              <a:t>17</a:t>
            </a:fld>
            <a:endParaRPr lang="en-US">
              <a:solidFill>
                <a:srgbClr val="000000"/>
              </a:solidFill>
              <a:sym typeface="Arial" charset="0"/>
            </a:endParaRPr>
          </a:p>
        </p:txBody>
      </p:sp>
      <p:sp>
        <p:nvSpPr>
          <p:cNvPr id="50179" name="Rectangle 17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18"/>
          <p:cNvSpPr>
            <a:spLocks noGrp="1" noChangeArrowheads="1"/>
          </p:cNvSpPr>
          <p:nvPr>
            <p:ph type="body" idx="1"/>
          </p:nvPr>
        </p:nvSpPr>
        <p:spPr/>
        <p:txBody>
          <a:bodyPr lIns="13424" tIns="13424" rIns="13424" bIns="13424"/>
          <a:lstStyle/>
          <a:p>
            <a:endParaRPr lang="en-US" dirty="0" smtClean="0">
              <a:cs typeface="Arial" charset="0"/>
              <a:sym typeface="Arial" charset="0"/>
            </a:endParaRPr>
          </a:p>
        </p:txBody>
      </p:sp>
      <p:sp>
        <p:nvSpPr>
          <p:cNvPr id="50181" name="Rectangle 6"/>
          <p:cNvSpPr>
            <a:spLocks noChangeArrowheads="1"/>
          </p:cNvSpPr>
          <p:nvPr/>
        </p:nvSpPr>
        <p:spPr bwMode="auto">
          <a:xfrm>
            <a:off x="571500" y="7504113"/>
            <a:ext cx="597852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IN"/>
          </a:p>
        </p:txBody>
      </p:sp>
      <p:sp>
        <p:nvSpPr>
          <p:cNvPr id="50182" name="Text Box 10"/>
          <p:cNvSpPr txBox="1">
            <a:spLocks noChangeArrowheads="1"/>
          </p:cNvSpPr>
          <p:nvPr/>
        </p:nvSpPr>
        <p:spPr bwMode="auto">
          <a:xfrm>
            <a:off x="1400175" y="8189913"/>
            <a:ext cx="376238" cy="39052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</p:spPr>
        <p:txBody>
          <a:bodyPr lIns="12846" tIns="12846" rIns="12846" bIns="12846">
            <a:spAutoFit/>
          </a:bodyPr>
          <a:lstStyle/>
          <a:p>
            <a:pPr defTabSz="831850" eaLnBrk="0" hangingPunct="0">
              <a:spcBef>
                <a:spcPct val="0"/>
              </a:spcBef>
              <a:buClrTx/>
              <a:buSzPct val="100000"/>
            </a:pPr>
            <a:r>
              <a:rPr lang="en-US" sz="2400">
                <a:solidFill>
                  <a:srgbClr val="000000"/>
                </a:solidFill>
                <a:sym typeface="Arial" charset="0"/>
              </a:rPr>
              <a:t>…</a:t>
            </a:r>
          </a:p>
        </p:txBody>
      </p:sp>
      <p:pic>
        <p:nvPicPr>
          <p:cNvPr id="50183" name="Picture 15" descr="C:\salome_official\projects\11gR2\screenshots\les5_16s_a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7391400"/>
            <a:ext cx="5051425" cy="923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0184" name="Picture 16" descr="C:\salome_official\projects\11gR2\screenshots\les5_16_b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8609013"/>
            <a:ext cx="5051425" cy="458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 eaLnBrk="0" hangingPunct="0">
              <a:buSzPct val="100000"/>
              <a:buFont typeface="Arial" charset="0"/>
              <a:buNone/>
            </a:pPr>
            <a:r>
              <a:rPr lang="en-US">
                <a:solidFill>
                  <a:srgbClr val="000000"/>
                </a:solidFill>
                <a:sym typeface="Arial" charset="0"/>
              </a:rPr>
              <a:t>Oracle Database: Conceptos Fundamentales de SQL I   5-</a:t>
            </a:r>
            <a:fld id="{EAB74310-9307-4B00-AF0F-92939D5EEF6B}" type="slidenum">
              <a:rPr lang="en-US">
                <a:solidFill>
                  <a:srgbClr val="000000"/>
                </a:solidFill>
                <a:sym typeface="Arial" charset="0"/>
              </a:rPr>
              <a:pPr eaLnBrk="0" hangingPunct="0">
                <a:buSzPct val="100000"/>
                <a:buFont typeface="Arial" charset="0"/>
                <a:buNone/>
              </a:pPr>
              <a:t>18</a:t>
            </a:fld>
            <a:endParaRPr lang="en-US">
              <a:solidFill>
                <a:srgbClr val="000000"/>
              </a:solidFill>
              <a:sym typeface="Arial" charset="0"/>
            </a:endParaRPr>
          </a:p>
        </p:txBody>
      </p:sp>
      <p:sp>
        <p:nvSpPr>
          <p:cNvPr id="50179" name="Rectangle 17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18"/>
          <p:cNvSpPr>
            <a:spLocks noGrp="1" noChangeArrowheads="1"/>
          </p:cNvSpPr>
          <p:nvPr>
            <p:ph type="body" idx="1"/>
          </p:nvPr>
        </p:nvSpPr>
        <p:spPr/>
        <p:txBody>
          <a:bodyPr lIns="13424" tIns="13424" rIns="13424" bIns="13424"/>
          <a:lstStyle/>
          <a:p>
            <a:endParaRPr lang="en-US" dirty="0" smtClean="0">
              <a:cs typeface="Arial" charset="0"/>
              <a:sym typeface="Arial" charset="0"/>
            </a:endParaRPr>
          </a:p>
        </p:txBody>
      </p:sp>
      <p:sp>
        <p:nvSpPr>
          <p:cNvPr id="50181" name="Rectangle 6"/>
          <p:cNvSpPr>
            <a:spLocks noChangeArrowheads="1"/>
          </p:cNvSpPr>
          <p:nvPr/>
        </p:nvSpPr>
        <p:spPr bwMode="auto">
          <a:xfrm>
            <a:off x="571500" y="7504113"/>
            <a:ext cx="597852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IN"/>
          </a:p>
        </p:txBody>
      </p:sp>
      <p:sp>
        <p:nvSpPr>
          <p:cNvPr id="50182" name="Text Box 10"/>
          <p:cNvSpPr txBox="1">
            <a:spLocks noChangeArrowheads="1"/>
          </p:cNvSpPr>
          <p:nvPr/>
        </p:nvSpPr>
        <p:spPr bwMode="auto">
          <a:xfrm>
            <a:off x="1400175" y="8189913"/>
            <a:ext cx="376238" cy="39052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</p:spPr>
        <p:txBody>
          <a:bodyPr lIns="12846" tIns="12846" rIns="12846" bIns="12846">
            <a:spAutoFit/>
          </a:bodyPr>
          <a:lstStyle/>
          <a:p>
            <a:pPr defTabSz="831850" eaLnBrk="0" hangingPunct="0">
              <a:spcBef>
                <a:spcPct val="0"/>
              </a:spcBef>
              <a:buClrTx/>
              <a:buSzPct val="100000"/>
            </a:pPr>
            <a:r>
              <a:rPr lang="en-US" sz="2400">
                <a:solidFill>
                  <a:srgbClr val="000000"/>
                </a:solidFill>
                <a:sym typeface="Arial" charset="0"/>
              </a:rPr>
              <a:t>…</a:t>
            </a:r>
          </a:p>
        </p:txBody>
      </p:sp>
      <p:pic>
        <p:nvPicPr>
          <p:cNvPr id="50183" name="Picture 15" descr="C:\salome_official\projects\11gR2\screenshots\les5_16s_a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7391400"/>
            <a:ext cx="5051425" cy="923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0184" name="Picture 16" descr="C:\salome_official\projects\11gR2\screenshots\les5_16_b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8609013"/>
            <a:ext cx="5051425" cy="458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0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 eaLnBrk="0" hangingPunct="0">
              <a:buSzPct val="100000"/>
              <a:buFont typeface="Arial" charset="0"/>
              <a:buNone/>
            </a:pPr>
            <a:r>
              <a:rPr lang="en-US">
                <a:solidFill>
                  <a:srgbClr val="000000"/>
                </a:solidFill>
                <a:sym typeface="Arial" charset="0"/>
              </a:rPr>
              <a:t>Oracle Database: Conceptos Fundamentales de SQL I   5-</a:t>
            </a:r>
            <a:fld id="{98B7A749-D8C9-4719-8BDC-55F78C541F62}" type="slidenum">
              <a:rPr lang="en-US">
                <a:solidFill>
                  <a:srgbClr val="000000"/>
                </a:solidFill>
                <a:sym typeface="Arial" charset="0"/>
              </a:rPr>
              <a:pPr eaLnBrk="0" hangingPunct="0">
                <a:buSzPct val="100000"/>
                <a:buFont typeface="Arial" charset="0"/>
                <a:buNone/>
              </a:pPr>
              <a:t>21</a:t>
            </a:fld>
            <a:endParaRPr lang="en-US">
              <a:solidFill>
                <a:srgbClr val="000000"/>
              </a:solidFill>
              <a:sym typeface="Arial" charset="0"/>
            </a:endParaRPr>
          </a:p>
        </p:txBody>
      </p:sp>
      <p:sp>
        <p:nvSpPr>
          <p:cNvPr id="5120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 lIns="13424" tIns="13424" rIns="13424" bIns="13424"/>
          <a:lstStyle/>
          <a:p>
            <a:endParaRPr lang="en-US" dirty="0" smtClean="0">
              <a:cs typeface="Arial" charset="0"/>
              <a:sym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0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 eaLnBrk="0" hangingPunct="0">
              <a:buSzPct val="100000"/>
              <a:buFont typeface="Arial" charset="0"/>
              <a:buNone/>
            </a:pPr>
            <a:r>
              <a:rPr lang="en-US">
                <a:solidFill>
                  <a:srgbClr val="000000"/>
                </a:solidFill>
                <a:sym typeface="Arial" charset="0"/>
              </a:rPr>
              <a:t>Oracle Database: Conceptos Fundamentales de SQL I   5-</a:t>
            </a:r>
            <a:fld id="{0CB5E22A-6437-457C-9ED0-F5BE18BE838A}" type="slidenum">
              <a:rPr lang="en-US">
                <a:solidFill>
                  <a:srgbClr val="000000"/>
                </a:solidFill>
                <a:sym typeface="Arial" charset="0"/>
              </a:rPr>
              <a:pPr eaLnBrk="0" hangingPunct="0">
                <a:buSzPct val="100000"/>
                <a:buFont typeface="Arial" charset="0"/>
                <a:buNone/>
              </a:pPr>
              <a:t>22</a:t>
            </a:fld>
            <a:endParaRPr lang="en-US">
              <a:solidFill>
                <a:srgbClr val="000000"/>
              </a:solidFill>
              <a:sym typeface="Arial" charset="0"/>
            </a:endParaRPr>
          </a:p>
        </p:txBody>
      </p:sp>
      <p:sp>
        <p:nvSpPr>
          <p:cNvPr id="5222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77838" y="5400675"/>
            <a:ext cx="6532562" cy="3781425"/>
          </a:xfrm>
        </p:spPr>
        <p:txBody>
          <a:bodyPr lIns="13424" tIns="13424" rIns="13424" bIns="13424"/>
          <a:lstStyle/>
          <a:p>
            <a:endParaRPr lang="en-US" dirty="0" smtClean="0">
              <a:cs typeface="Arial" charset="0"/>
              <a:sym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 eaLnBrk="0" hangingPunct="0">
              <a:buSzPct val="100000"/>
              <a:buFont typeface="Arial" charset="0"/>
              <a:buNone/>
            </a:pPr>
            <a:r>
              <a:rPr lang="en-US">
                <a:solidFill>
                  <a:srgbClr val="000000"/>
                </a:solidFill>
                <a:sym typeface="Arial" charset="0"/>
              </a:rPr>
              <a:t>Oracle Database: Conceptos Fundamentales de SQL I   5-</a:t>
            </a:r>
            <a:fld id="{1731FA85-F956-46E8-8183-39EE88EC903A}" type="slidenum">
              <a:rPr lang="en-US">
                <a:solidFill>
                  <a:srgbClr val="000000"/>
                </a:solidFill>
                <a:sym typeface="Arial" charset="0"/>
              </a:rPr>
              <a:pPr eaLnBrk="0" hangingPunct="0">
                <a:buSzPct val="100000"/>
                <a:buFont typeface="Arial" charset="0"/>
                <a:buNone/>
              </a:pPr>
              <a:t>26</a:t>
            </a:fld>
            <a:endParaRPr lang="en-US">
              <a:solidFill>
                <a:srgbClr val="000000"/>
              </a:solidFill>
              <a:sym typeface="Arial" charset="0"/>
            </a:endParaRPr>
          </a:p>
        </p:txBody>
      </p:sp>
      <p:sp>
        <p:nvSpPr>
          <p:cNvPr id="54275" name="Rectangle 1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13"/>
          <p:cNvSpPr>
            <a:spLocks noGrp="1" noChangeArrowheads="1"/>
          </p:cNvSpPr>
          <p:nvPr>
            <p:ph type="body" idx="1"/>
          </p:nvPr>
        </p:nvSpPr>
        <p:spPr/>
        <p:txBody>
          <a:bodyPr lIns="13424" tIns="13424" rIns="13424" bIns="13424"/>
          <a:lstStyle/>
          <a:p>
            <a:endParaRPr lang="en-US" dirty="0" smtClean="0">
              <a:cs typeface="Arial" charset="0"/>
              <a:sym typeface="Arial" charset="0"/>
            </a:endParaRPr>
          </a:p>
        </p:txBody>
      </p:sp>
      <p:sp>
        <p:nvSpPr>
          <p:cNvPr id="54277" name="Rectangle 6"/>
          <p:cNvSpPr>
            <a:spLocks noChangeArrowheads="1"/>
          </p:cNvSpPr>
          <p:nvPr/>
        </p:nvSpPr>
        <p:spPr bwMode="auto">
          <a:xfrm>
            <a:off x="490538" y="4992688"/>
            <a:ext cx="6430962" cy="394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356" tIns="48178" rIns="96356" bIns="48178"/>
          <a:lstStyle/>
          <a:p>
            <a:pPr algn="l" defTabSz="430213" eaLnBrk="0" hangingPunct="0">
              <a:spcBef>
                <a:spcPct val="30000"/>
              </a:spcBef>
              <a:buClrTx/>
              <a:buFontTx/>
              <a:buNone/>
            </a:pPr>
            <a:endParaRPr lang="en-GB" sz="1100" b="0">
              <a:latin typeface="Courier New" pitchFamily="49" charset="0"/>
            </a:endParaRPr>
          </a:p>
        </p:txBody>
      </p:sp>
      <p:pic>
        <p:nvPicPr>
          <p:cNvPr id="54278" name="Picture 11" descr="C:\salome_official\projects\11gR2\screenshots\les5_20n_a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85888" y="7462838"/>
            <a:ext cx="2994025" cy="11541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0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 eaLnBrk="0" hangingPunct="0">
              <a:buSzPct val="100000"/>
              <a:buFont typeface="Arial" charset="0"/>
              <a:buNone/>
            </a:pPr>
            <a:r>
              <a:rPr lang="en-US">
                <a:solidFill>
                  <a:srgbClr val="000000"/>
                </a:solidFill>
                <a:sym typeface="Arial" charset="0"/>
              </a:rPr>
              <a:t>Oracle Database: Conceptos Fundamentales de SQL I   5-</a:t>
            </a:r>
            <a:fld id="{E420A779-17AA-448A-96D3-8D4BE4B1928E}" type="slidenum">
              <a:rPr lang="en-US">
                <a:solidFill>
                  <a:srgbClr val="000000"/>
                </a:solidFill>
                <a:sym typeface="Arial" charset="0"/>
              </a:rPr>
              <a:pPr eaLnBrk="0" hangingPunct="0">
                <a:buSzPct val="100000"/>
                <a:buFont typeface="Arial" charset="0"/>
                <a:buNone/>
              </a:pPr>
              <a:t>27</a:t>
            </a:fld>
            <a:endParaRPr lang="en-US">
              <a:solidFill>
                <a:srgbClr val="000000"/>
              </a:solidFill>
              <a:sym typeface="Arial" charset="0"/>
            </a:endParaRPr>
          </a:p>
        </p:txBody>
      </p:sp>
      <p:sp>
        <p:nvSpPr>
          <p:cNvPr id="5529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 lIns="13424" tIns="13424" rIns="13424" bIns="13424"/>
          <a:lstStyle/>
          <a:p>
            <a:endParaRPr lang="en-US" dirty="0" smtClean="0">
              <a:cs typeface="Arial" charset="0"/>
              <a:sym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 eaLnBrk="0" hangingPunct="0">
              <a:buSzPct val="100000"/>
              <a:buFont typeface="Arial" charset="0"/>
              <a:buNone/>
            </a:pPr>
            <a:r>
              <a:rPr lang="en-US">
                <a:solidFill>
                  <a:srgbClr val="000000"/>
                </a:solidFill>
                <a:sym typeface="Arial" charset="0"/>
              </a:rPr>
              <a:t>Oracle Database: Conceptos Fundamentales de SQL I   5-</a:t>
            </a:r>
            <a:fld id="{0CD15F65-E2BE-4567-9E9F-3CDB868D2CA7}" type="slidenum">
              <a:rPr lang="en-US">
                <a:solidFill>
                  <a:srgbClr val="000000"/>
                </a:solidFill>
                <a:sym typeface="Arial" charset="0"/>
              </a:rPr>
              <a:pPr eaLnBrk="0" hangingPunct="0">
                <a:buSzPct val="100000"/>
                <a:buFont typeface="Arial" charset="0"/>
                <a:buNone/>
              </a:pPr>
              <a:t>28</a:t>
            </a:fld>
            <a:endParaRPr lang="en-US">
              <a:solidFill>
                <a:srgbClr val="000000"/>
              </a:solidFill>
              <a:sym typeface="Arial" charset="0"/>
            </a:endParaRPr>
          </a:p>
        </p:txBody>
      </p:sp>
      <p:sp>
        <p:nvSpPr>
          <p:cNvPr id="5632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 lIns="13424" tIns="13424" rIns="13424" bIns="13424"/>
          <a:lstStyle/>
          <a:p>
            <a:endParaRPr lang="en-US" dirty="0" smtClean="0">
              <a:cs typeface="Arial" charset="0"/>
              <a:sym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 eaLnBrk="0" hangingPunct="0">
              <a:buSzPct val="100000"/>
              <a:buFont typeface="Arial" charset="0"/>
              <a:buNone/>
            </a:pPr>
            <a:r>
              <a:rPr lang="en-US">
                <a:solidFill>
                  <a:srgbClr val="000000"/>
                </a:solidFill>
                <a:sym typeface="Arial" charset="0"/>
              </a:rPr>
              <a:t>Oracle Database: Conceptos Fundamentales de SQL I   5-</a:t>
            </a:r>
            <a:fld id="{859369A7-8B52-4738-8885-75956FCE87B4}" type="slidenum">
              <a:rPr lang="en-US">
                <a:solidFill>
                  <a:srgbClr val="000000"/>
                </a:solidFill>
                <a:sym typeface="Arial" charset="0"/>
              </a:rPr>
              <a:pPr eaLnBrk="0" hangingPunct="0">
                <a:buSzPct val="100000"/>
                <a:buFont typeface="Arial" charset="0"/>
                <a:buNone/>
              </a:pPr>
              <a:t>2</a:t>
            </a:fld>
            <a:endParaRPr lang="en-US">
              <a:solidFill>
                <a:srgbClr val="000000"/>
              </a:solidFill>
              <a:sym typeface="Arial" charset="0"/>
            </a:endParaRPr>
          </a:p>
        </p:txBody>
      </p:sp>
      <p:sp>
        <p:nvSpPr>
          <p:cNvPr id="38915" name="Rectangle 2"/>
          <p:cNvSpPr>
            <a:spLocks noChangeArrowheads="1"/>
          </p:cNvSpPr>
          <p:nvPr/>
        </p:nvSpPr>
        <p:spPr bwMode="auto">
          <a:xfrm>
            <a:off x="4143375" y="0"/>
            <a:ext cx="317182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IN"/>
          </a:p>
        </p:txBody>
      </p:sp>
      <p:sp>
        <p:nvSpPr>
          <p:cNvPr id="38916" name="Rectangle 3"/>
          <p:cNvSpPr>
            <a:spLocks noChangeArrowheads="1"/>
          </p:cNvSpPr>
          <p:nvPr/>
        </p:nvSpPr>
        <p:spPr bwMode="auto">
          <a:xfrm>
            <a:off x="-1588" y="0"/>
            <a:ext cx="3167063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IN"/>
          </a:p>
        </p:txBody>
      </p:sp>
      <p:sp>
        <p:nvSpPr>
          <p:cNvPr id="38917" name="Rectangle 8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 lIns="13424" tIns="13424" rIns="13424" bIns="13424"/>
          <a:lstStyle/>
          <a:p>
            <a:endParaRPr lang="en-US" dirty="0" smtClean="0">
              <a:cs typeface="Arial" charset="0"/>
              <a:sym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 eaLnBrk="0" hangingPunct="0">
              <a:buSzPct val="100000"/>
              <a:buFont typeface="Arial" charset="0"/>
              <a:buNone/>
            </a:pPr>
            <a:r>
              <a:rPr lang="en-US">
                <a:solidFill>
                  <a:srgbClr val="000000"/>
                </a:solidFill>
                <a:sym typeface="Arial" charset="0"/>
              </a:rPr>
              <a:t>Oracle Database: Conceptos Fundamentales de SQL I   5-</a:t>
            </a:r>
            <a:fld id="{9932BD78-7909-41F6-A617-219A32F55256}" type="slidenum">
              <a:rPr lang="en-US">
                <a:solidFill>
                  <a:srgbClr val="000000"/>
                </a:solidFill>
                <a:sym typeface="Arial" charset="0"/>
              </a:rPr>
              <a:pPr eaLnBrk="0" hangingPunct="0">
                <a:buSzPct val="100000"/>
                <a:buFont typeface="Arial" charset="0"/>
                <a:buNone/>
              </a:pPr>
              <a:t>29</a:t>
            </a:fld>
            <a:endParaRPr lang="en-US">
              <a:solidFill>
                <a:srgbClr val="000000"/>
              </a:solidFill>
              <a:sym typeface="Arial" charset="0"/>
            </a:endParaRPr>
          </a:p>
        </p:txBody>
      </p:sp>
      <p:sp>
        <p:nvSpPr>
          <p:cNvPr id="57347" name="Rectangle 1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 lIns="13424" tIns="13424" rIns="13424" bIns="13424"/>
          <a:lstStyle/>
          <a:p>
            <a:r>
              <a:rPr lang="en-US" smtClean="0">
                <a:solidFill>
                  <a:srgbClr val="000000"/>
                </a:solidFill>
                <a:cs typeface="Arial" charset="0"/>
                <a:sym typeface="Arial" charset="0"/>
              </a:rPr>
              <a:t>Uso de la Cláusula 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  <a:cs typeface="Arial" charset="0"/>
                <a:sym typeface="Arial" charset="0"/>
              </a:rPr>
              <a:t>HAVING</a:t>
            </a:r>
          </a:p>
          <a:p>
            <a:pPr lvl="1">
              <a:buFont typeface="Arial" charset="0"/>
              <a:buNone/>
            </a:pPr>
            <a:r>
              <a:rPr lang="en-US" smtClean="0">
                <a:cs typeface="Arial" charset="0"/>
                <a:sym typeface="Arial" charset="0"/>
              </a:rPr>
              <a:t>El ejemplo de la diapositiva muestra los número de departamento y los salarios máximos de los departamentos cuyo salario máximo sea superior a 10.000 dólares. </a:t>
            </a:r>
          </a:p>
          <a:p>
            <a:pPr lvl="1">
              <a:buFont typeface="Arial" charset="0"/>
              <a:buNone/>
            </a:pPr>
            <a:r>
              <a:rPr lang="en-US" smtClean="0">
                <a:cs typeface="Arial" charset="0"/>
                <a:sym typeface="Arial" charset="0"/>
              </a:rPr>
              <a:t>Puede utilizar la cláusula </a:t>
            </a:r>
            <a:r>
              <a:rPr lang="en-US" smtClean="0">
                <a:latin typeface="Courier New" pitchFamily="49" charset="0"/>
                <a:cs typeface="Arial" charset="0"/>
                <a:sym typeface="Arial" charset="0"/>
              </a:rPr>
              <a:t>GROUP</a:t>
            </a:r>
            <a:r>
              <a:rPr lang="en-US" smtClean="0">
                <a:cs typeface="Arial" charset="0"/>
                <a:sym typeface="Arial" charset="0"/>
              </a:rPr>
              <a:t> </a:t>
            </a:r>
            <a:r>
              <a:rPr lang="en-US" smtClean="0">
                <a:latin typeface="Courier New" pitchFamily="49" charset="0"/>
                <a:cs typeface="Arial" charset="0"/>
                <a:sym typeface="Arial" charset="0"/>
              </a:rPr>
              <a:t>BY</a:t>
            </a:r>
            <a:r>
              <a:rPr lang="en-US" smtClean="0">
                <a:cs typeface="Arial" charset="0"/>
                <a:sym typeface="Arial" charset="0"/>
              </a:rPr>
              <a:t> sin utilizar una función de grupo en la lista </a:t>
            </a:r>
            <a:r>
              <a:rPr lang="en-US" smtClean="0">
                <a:latin typeface="Courier New" pitchFamily="49" charset="0"/>
                <a:cs typeface="Arial" charset="0"/>
                <a:sym typeface="Arial" charset="0"/>
              </a:rPr>
              <a:t>SELECT</a:t>
            </a:r>
            <a:r>
              <a:rPr lang="en-US" smtClean="0">
                <a:cs typeface="Arial" charset="0"/>
                <a:sym typeface="Arial" charset="0"/>
              </a:rPr>
              <a:t>. Si restringe las filas según el resultado de una función de grupo, debe tener una cláusula </a:t>
            </a:r>
            <a:r>
              <a:rPr lang="en-US" smtClean="0">
                <a:latin typeface="Courier New" pitchFamily="49" charset="0"/>
                <a:cs typeface="Arial" charset="0"/>
                <a:sym typeface="Arial" charset="0"/>
              </a:rPr>
              <a:t>GROUP</a:t>
            </a:r>
            <a:r>
              <a:rPr lang="en-US" smtClean="0">
                <a:cs typeface="Arial" charset="0"/>
                <a:sym typeface="Arial" charset="0"/>
              </a:rPr>
              <a:t> </a:t>
            </a:r>
            <a:r>
              <a:rPr lang="en-US" smtClean="0">
                <a:latin typeface="Courier New" pitchFamily="49" charset="0"/>
                <a:cs typeface="Arial" charset="0"/>
                <a:sym typeface="Arial" charset="0"/>
              </a:rPr>
              <a:t>BY</a:t>
            </a:r>
            <a:r>
              <a:rPr lang="en-US" smtClean="0">
                <a:cs typeface="Arial" charset="0"/>
                <a:sym typeface="Arial" charset="0"/>
              </a:rPr>
              <a:t> y una cláusula </a:t>
            </a:r>
            <a:r>
              <a:rPr lang="en-US" smtClean="0">
                <a:latin typeface="Courier New" pitchFamily="49" charset="0"/>
                <a:cs typeface="Arial" charset="0"/>
                <a:sym typeface="Arial" charset="0"/>
              </a:rPr>
              <a:t>HAVING</a:t>
            </a:r>
            <a:r>
              <a:rPr lang="en-US" smtClean="0">
                <a:cs typeface="Arial" charset="0"/>
                <a:sym typeface="Arial" charset="0"/>
              </a:rPr>
              <a:t>.</a:t>
            </a:r>
          </a:p>
          <a:p>
            <a:pPr lvl="1">
              <a:buFont typeface="Arial" charset="0"/>
              <a:buNone/>
            </a:pPr>
            <a:r>
              <a:rPr lang="en-US" smtClean="0">
                <a:cs typeface="Arial" charset="0"/>
                <a:sym typeface="Arial" charset="0"/>
              </a:rPr>
              <a:t>El siguiente ejemplo muestra los números de departamento y los salarios medios de los departamentos cuyo salario máximo sea superior a 10.000 dólares:</a:t>
            </a:r>
          </a:p>
          <a:p>
            <a:pPr marL="857250" lvl="4">
              <a:spcBef>
                <a:spcPct val="25000"/>
              </a:spcBef>
              <a:buFont typeface="Arial" charset="0"/>
              <a:buNone/>
            </a:pPr>
            <a:r>
              <a:rPr lang="en-US" smtClean="0">
                <a:cs typeface="Arial" charset="0"/>
                <a:sym typeface="Arial" charset="0"/>
              </a:rPr>
              <a:t>SELECT   department_id, AVG(salary)</a:t>
            </a:r>
          </a:p>
          <a:p>
            <a:pPr marL="857250" lvl="4">
              <a:buFont typeface="Arial" charset="0"/>
              <a:buNone/>
            </a:pPr>
            <a:r>
              <a:rPr lang="en-US" smtClean="0">
                <a:cs typeface="Arial" charset="0"/>
                <a:sym typeface="Arial" charset="0"/>
              </a:rPr>
              <a:t>FROM     employees</a:t>
            </a:r>
          </a:p>
          <a:p>
            <a:pPr marL="857250" lvl="4">
              <a:buFont typeface="Arial" charset="0"/>
              <a:buNone/>
            </a:pPr>
            <a:r>
              <a:rPr lang="en-US" smtClean="0">
                <a:cs typeface="Arial" charset="0"/>
                <a:sym typeface="Arial" charset="0"/>
              </a:rPr>
              <a:t>GROUP BY department_id</a:t>
            </a:r>
          </a:p>
          <a:p>
            <a:pPr marL="857250" lvl="4">
              <a:buFont typeface="Arial" charset="0"/>
              <a:buNone/>
            </a:pPr>
            <a:r>
              <a:rPr lang="en-US" smtClean="0">
                <a:cs typeface="Arial" charset="0"/>
                <a:sym typeface="Arial" charset="0"/>
              </a:rPr>
              <a:t>HAVING   max(salary)&gt;10000;</a:t>
            </a:r>
          </a:p>
        </p:txBody>
      </p:sp>
      <p:sp>
        <p:nvSpPr>
          <p:cNvPr id="57349" name="Rectangle 6"/>
          <p:cNvSpPr>
            <a:spLocks noChangeArrowheads="1"/>
          </p:cNvSpPr>
          <p:nvPr/>
        </p:nvSpPr>
        <p:spPr bwMode="auto">
          <a:xfrm>
            <a:off x="715963" y="6732588"/>
            <a:ext cx="5976937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IN"/>
          </a:p>
        </p:txBody>
      </p:sp>
      <p:pic>
        <p:nvPicPr>
          <p:cNvPr id="57350" name="Picture 13" descr="C:\salome_official\projects\11gR2\screenshots\les5_23n_a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19225" y="7867650"/>
            <a:ext cx="2857500" cy="1130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0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 eaLnBrk="0" hangingPunct="0">
              <a:buSzPct val="100000"/>
              <a:buFont typeface="Arial" charset="0"/>
              <a:buNone/>
            </a:pPr>
            <a:r>
              <a:rPr lang="en-US">
                <a:solidFill>
                  <a:srgbClr val="000000"/>
                </a:solidFill>
                <a:sym typeface="Arial" charset="0"/>
              </a:rPr>
              <a:t>Oracle Database: Conceptos Fundamentales de SQL I   5-</a:t>
            </a:r>
            <a:fld id="{4788AABE-40D0-41A6-AA58-81412E14C40A}" type="slidenum">
              <a:rPr lang="en-US">
                <a:solidFill>
                  <a:srgbClr val="000000"/>
                </a:solidFill>
                <a:sym typeface="Arial" charset="0"/>
              </a:rPr>
              <a:pPr eaLnBrk="0" hangingPunct="0">
                <a:buSzPct val="100000"/>
                <a:buFont typeface="Arial" charset="0"/>
                <a:buNone/>
              </a:pPr>
              <a:t>33</a:t>
            </a:fld>
            <a:endParaRPr lang="en-US">
              <a:solidFill>
                <a:srgbClr val="000000"/>
              </a:solidFill>
              <a:sym typeface="Arial" charset="0"/>
            </a:endParaRPr>
          </a:p>
        </p:txBody>
      </p:sp>
      <p:sp>
        <p:nvSpPr>
          <p:cNvPr id="60419" name="Rectangle 8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 lIns="13424" tIns="13424" rIns="13424" bIns="13424"/>
          <a:lstStyle/>
          <a:p>
            <a:endParaRPr lang="en-US" dirty="0" smtClean="0">
              <a:cs typeface="Arial" charset="0"/>
              <a:sym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 eaLnBrk="0" hangingPunct="0">
              <a:buSzPct val="100000"/>
              <a:buFont typeface="Arial" charset="0"/>
              <a:buNone/>
            </a:pPr>
            <a:r>
              <a:rPr lang="en-US">
                <a:solidFill>
                  <a:srgbClr val="000000"/>
                </a:solidFill>
                <a:sym typeface="Arial" charset="0"/>
              </a:rPr>
              <a:t>Oracle Database: Conceptos Fundamentales de SQL I   5-</a:t>
            </a:r>
            <a:fld id="{9540213B-FA63-4951-B483-64B33C5E96ED}" type="slidenum">
              <a:rPr lang="en-US">
                <a:solidFill>
                  <a:srgbClr val="000000"/>
                </a:solidFill>
                <a:sym typeface="Arial" charset="0"/>
              </a:rPr>
              <a:pPr eaLnBrk="0" hangingPunct="0">
                <a:buSzPct val="100000"/>
                <a:buFont typeface="Arial" charset="0"/>
                <a:buNone/>
              </a:pPr>
              <a:t>3</a:t>
            </a:fld>
            <a:endParaRPr lang="en-US">
              <a:solidFill>
                <a:srgbClr val="000000"/>
              </a:solidFill>
              <a:sym typeface="Arial" charset="0"/>
            </a:endParaRPr>
          </a:p>
        </p:txBody>
      </p:sp>
      <p:sp>
        <p:nvSpPr>
          <p:cNvPr id="1028" name="Rectangle 8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 lIns="13424" tIns="13424" rIns="13424" bIns="13424"/>
          <a:lstStyle/>
          <a:p>
            <a:endParaRPr lang="en-US" dirty="0" smtClean="0">
              <a:cs typeface="Arial" charset="0"/>
              <a:sym typeface="Arial" charset="0"/>
            </a:endParaRPr>
          </a:p>
        </p:txBody>
      </p:sp>
      <p:graphicFrame>
        <p:nvGraphicFramePr>
          <p:cNvPr id="1026" name="Object 1024"/>
          <p:cNvGraphicFramePr>
            <a:graphicFrameLocks/>
          </p:cNvGraphicFramePr>
          <p:nvPr/>
        </p:nvGraphicFramePr>
        <p:xfrm>
          <a:off x="479425" y="6088063"/>
          <a:ext cx="6367463" cy="2978150"/>
        </p:xfrm>
        <a:graphic>
          <a:graphicData uri="http://schemas.openxmlformats.org/presentationml/2006/ole">
            <p:oleObj spid="_x0000_s24578" name="Document" r:id="rId4" imgW="6253034" imgH="2922737" progId="Word.Document.8">
              <p:embed/>
            </p:oleObj>
          </a:graphicData>
        </a:graphic>
      </p:graphicFrame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779463" y="8415338"/>
            <a:ext cx="193675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 eaLnBrk="0" hangingPunct="0">
              <a:buSzPct val="100000"/>
              <a:buFont typeface="Arial" charset="0"/>
              <a:buNone/>
            </a:pPr>
            <a:r>
              <a:rPr lang="en-US">
                <a:solidFill>
                  <a:srgbClr val="000000"/>
                </a:solidFill>
                <a:sym typeface="Arial" charset="0"/>
              </a:rPr>
              <a:t>Oracle Database: Conceptos Fundamentales de SQL I   5-</a:t>
            </a:r>
            <a:fld id="{5F8BA916-FE83-48C5-91CF-2F6B2B9C37A7}" type="slidenum">
              <a:rPr lang="en-US">
                <a:solidFill>
                  <a:srgbClr val="000000"/>
                </a:solidFill>
                <a:sym typeface="Arial" charset="0"/>
              </a:rPr>
              <a:pPr eaLnBrk="0" hangingPunct="0">
                <a:buSzPct val="100000"/>
                <a:buFont typeface="Arial" charset="0"/>
                <a:buNone/>
              </a:pPr>
              <a:t>4</a:t>
            </a:fld>
            <a:endParaRPr lang="en-US">
              <a:solidFill>
                <a:srgbClr val="000000"/>
              </a:solidFill>
              <a:sym typeface="Arial" charset="0"/>
            </a:endParaRPr>
          </a:p>
        </p:txBody>
      </p:sp>
      <p:sp>
        <p:nvSpPr>
          <p:cNvPr id="39939" name="Rectangle 9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 lIns="13424" tIns="13424" rIns="13424" bIns="13424"/>
          <a:lstStyle/>
          <a:p>
            <a:endParaRPr lang="en-US" dirty="0" smtClean="0">
              <a:cs typeface="Arial" charset="0"/>
              <a:sym typeface="Arial" charset="0"/>
            </a:endParaRPr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779463" y="8415338"/>
            <a:ext cx="193675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 eaLnBrk="0" hangingPunct="0">
              <a:buSzPct val="100000"/>
              <a:buFont typeface="Arial" charset="0"/>
              <a:buNone/>
            </a:pPr>
            <a:r>
              <a:rPr lang="en-US">
                <a:solidFill>
                  <a:srgbClr val="000000"/>
                </a:solidFill>
                <a:sym typeface="Arial" charset="0"/>
              </a:rPr>
              <a:t>Oracle Database: Conceptos Fundamentales de SQL I   5-</a:t>
            </a:r>
            <a:fld id="{358B60CC-17CB-4F79-9191-9D866E4264AF}" type="slidenum">
              <a:rPr lang="en-US">
                <a:solidFill>
                  <a:srgbClr val="000000"/>
                </a:solidFill>
                <a:sym typeface="Arial" charset="0"/>
              </a:rPr>
              <a:pPr eaLnBrk="0" hangingPunct="0">
                <a:buSzPct val="100000"/>
                <a:buFont typeface="Arial" charset="0"/>
                <a:buNone/>
              </a:pPr>
              <a:t>5</a:t>
            </a:fld>
            <a:endParaRPr lang="en-US">
              <a:solidFill>
                <a:srgbClr val="000000"/>
              </a:solidFill>
              <a:sym typeface="Arial" charset="0"/>
            </a:endParaRPr>
          </a:p>
        </p:txBody>
      </p:sp>
      <p:sp>
        <p:nvSpPr>
          <p:cNvPr id="40963" name="Rectangle 8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 lIns="13424" tIns="13424" rIns="13424" bIns="13424"/>
          <a:lstStyle/>
          <a:p>
            <a:endParaRPr lang="en-US" dirty="0" smtClean="0">
              <a:cs typeface="Arial" charset="0"/>
              <a:sym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 eaLnBrk="0" hangingPunct="0">
              <a:buSzPct val="100000"/>
              <a:buFont typeface="Arial" charset="0"/>
              <a:buNone/>
            </a:pPr>
            <a:r>
              <a:rPr lang="en-US">
                <a:solidFill>
                  <a:srgbClr val="000000"/>
                </a:solidFill>
                <a:sym typeface="Arial" charset="0"/>
              </a:rPr>
              <a:t>Oracle Database: Conceptos Fundamentales de SQL I   5-</a:t>
            </a:r>
            <a:fld id="{1EAF9E1C-5558-4066-8FB9-AC1DE0D45CD1}" type="slidenum">
              <a:rPr lang="en-US">
                <a:solidFill>
                  <a:srgbClr val="000000"/>
                </a:solidFill>
                <a:sym typeface="Arial" charset="0"/>
              </a:rPr>
              <a:pPr eaLnBrk="0" hangingPunct="0">
                <a:buSzPct val="100000"/>
                <a:buFont typeface="Arial" charset="0"/>
                <a:buNone/>
              </a:pPr>
              <a:t>6</a:t>
            </a:fld>
            <a:endParaRPr lang="en-US">
              <a:solidFill>
                <a:srgbClr val="000000"/>
              </a:solidFill>
              <a:sym typeface="Arial" charset="0"/>
            </a:endParaRPr>
          </a:p>
        </p:txBody>
      </p:sp>
      <p:sp>
        <p:nvSpPr>
          <p:cNvPr id="41987" name="Rectangle 9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 lIns="13424" tIns="13424" rIns="13424" bIns="13424"/>
          <a:lstStyle/>
          <a:p>
            <a:endParaRPr lang="en-US" dirty="0" smtClean="0">
              <a:cs typeface="Arial" charset="0"/>
              <a:sym typeface="Arial" charset="0"/>
            </a:endParaRPr>
          </a:p>
        </p:txBody>
      </p:sp>
      <p:pic>
        <p:nvPicPr>
          <p:cNvPr id="41989" name="Picture 8" descr="C:\salome_official\projects\11gR2\screenshots\les5_8n_a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0175" y="6999288"/>
            <a:ext cx="3278188" cy="4683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 eaLnBrk="0" hangingPunct="0">
              <a:buSzPct val="100000"/>
              <a:buFont typeface="Arial" charset="0"/>
              <a:buNone/>
            </a:pPr>
            <a:r>
              <a:rPr lang="en-US">
                <a:solidFill>
                  <a:srgbClr val="000000"/>
                </a:solidFill>
                <a:sym typeface="Arial" charset="0"/>
              </a:rPr>
              <a:t>Oracle Database: Conceptos Fundamentales de SQL I   5-</a:t>
            </a:r>
            <a:fld id="{5168E913-C70A-45D4-8525-965D83C8B638}" type="slidenum">
              <a:rPr lang="en-US">
                <a:solidFill>
                  <a:srgbClr val="000000"/>
                </a:solidFill>
                <a:sym typeface="Arial" charset="0"/>
              </a:rPr>
              <a:pPr eaLnBrk="0" hangingPunct="0">
                <a:buSzPct val="100000"/>
                <a:buFont typeface="Arial" charset="0"/>
                <a:buNone/>
              </a:pPr>
              <a:t>9</a:t>
            </a:fld>
            <a:endParaRPr lang="en-US">
              <a:solidFill>
                <a:srgbClr val="000000"/>
              </a:solidFill>
              <a:sym typeface="Arial" charset="0"/>
            </a:endParaRPr>
          </a:p>
        </p:txBody>
      </p:sp>
      <p:sp>
        <p:nvSpPr>
          <p:cNvPr id="43011" name="Rectangle 8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 lIns="13424" tIns="13424" rIns="13424" bIns="13424"/>
          <a:lstStyle/>
          <a:p>
            <a:endParaRPr lang="en-US" dirty="0" smtClean="0">
              <a:cs typeface="Arial" charset="0"/>
              <a:sym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 eaLnBrk="0" hangingPunct="0">
              <a:buSzPct val="100000"/>
              <a:buFont typeface="Arial" charset="0"/>
              <a:buNone/>
            </a:pPr>
            <a:r>
              <a:rPr lang="en-US">
                <a:solidFill>
                  <a:srgbClr val="000000"/>
                </a:solidFill>
                <a:sym typeface="Arial" charset="0"/>
              </a:rPr>
              <a:t>Oracle Database: Conceptos Fundamentales de SQL I   5-</a:t>
            </a:r>
            <a:fld id="{86F392F9-A924-4AF7-8712-8C8EC2DD01D9}" type="slidenum">
              <a:rPr lang="en-US">
                <a:solidFill>
                  <a:srgbClr val="000000"/>
                </a:solidFill>
                <a:sym typeface="Arial" charset="0"/>
              </a:rPr>
              <a:pPr eaLnBrk="0" hangingPunct="0">
                <a:buSzPct val="100000"/>
                <a:buFont typeface="Arial" charset="0"/>
                <a:buNone/>
              </a:pPr>
              <a:t>10</a:t>
            </a:fld>
            <a:endParaRPr lang="en-US">
              <a:solidFill>
                <a:srgbClr val="000000"/>
              </a:solidFill>
              <a:sym typeface="Arial" charset="0"/>
            </a:endParaRPr>
          </a:p>
        </p:txBody>
      </p:sp>
      <p:sp>
        <p:nvSpPr>
          <p:cNvPr id="44035" name="Rectangle 8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 lIns="13424" tIns="13424" rIns="13424" bIns="13424"/>
          <a:lstStyle/>
          <a:p>
            <a:endParaRPr lang="en-US" dirty="0" smtClean="0">
              <a:cs typeface="Arial" charset="0"/>
              <a:sym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 eaLnBrk="0" hangingPunct="0">
              <a:buSzPct val="100000"/>
              <a:buFont typeface="Arial" charset="0"/>
              <a:buNone/>
            </a:pPr>
            <a:r>
              <a:rPr lang="en-US">
                <a:solidFill>
                  <a:srgbClr val="000000"/>
                </a:solidFill>
                <a:sym typeface="Arial" charset="0"/>
              </a:rPr>
              <a:t>Oracle Database: Conceptos Fundamentales de SQL I   5-</a:t>
            </a:r>
            <a:fld id="{3D75CADA-FA6C-4A35-8175-0986E3645BAB}" type="slidenum">
              <a:rPr lang="en-US">
                <a:solidFill>
                  <a:srgbClr val="000000"/>
                </a:solidFill>
                <a:sym typeface="Arial" charset="0"/>
              </a:rPr>
              <a:pPr eaLnBrk="0" hangingPunct="0">
                <a:buSzPct val="100000"/>
                <a:buFont typeface="Arial" charset="0"/>
                <a:buNone/>
              </a:pPr>
              <a:t>13</a:t>
            </a:fld>
            <a:endParaRPr lang="en-US">
              <a:solidFill>
                <a:srgbClr val="000000"/>
              </a:solidFill>
              <a:sym typeface="Arial" charset="0"/>
            </a:endParaRPr>
          </a:p>
        </p:txBody>
      </p:sp>
      <p:sp>
        <p:nvSpPr>
          <p:cNvPr id="4505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 lIns="13424" tIns="13424" rIns="13424" bIns="13424"/>
          <a:lstStyle/>
          <a:p>
            <a:endParaRPr lang="en-US" dirty="0" smtClean="0">
              <a:cs typeface="Arial" charset="0"/>
              <a:sym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10/20/2017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10/20/2017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10/20/2017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ctrTitle"/>
          </p:nvPr>
        </p:nvSpPr>
        <p:spPr>
          <a:xfrm>
            <a:off x="685800" y="1066800"/>
            <a:ext cx="7772400" cy="2972763"/>
          </a:xfrm>
        </p:spPr>
        <p:txBody>
          <a:bodyPr>
            <a:normAutofit fontScale="90000"/>
          </a:bodyPr>
          <a:lstStyle/>
          <a:p>
            <a:pPr algn="ctr">
              <a:buClrTx/>
            </a:pPr>
            <a:r>
              <a:rPr lang="en-US" dirty="0" err="1" smtClean="0">
                <a:solidFill>
                  <a:srgbClr val="002060"/>
                </a:solidFill>
                <a:cs typeface="Arial" charset="0"/>
                <a:sym typeface="Arial" charset="0"/>
              </a:rPr>
              <a:t>Informes</a:t>
            </a:r>
            <a:r>
              <a:rPr lang="en-US" dirty="0" smtClean="0">
                <a:solidFill>
                  <a:srgbClr val="002060"/>
                </a:solidFill>
                <a:cs typeface="Arial" charset="0"/>
                <a:sym typeface="Arial" charset="0"/>
              </a:rPr>
              <a:t> de </a:t>
            </a:r>
            <a:r>
              <a:rPr lang="en-US" dirty="0" err="1" smtClean="0">
                <a:solidFill>
                  <a:srgbClr val="002060"/>
                </a:solidFill>
                <a:cs typeface="Arial" charset="0"/>
                <a:sym typeface="Arial" charset="0"/>
              </a:rPr>
              <a:t>Datos</a:t>
            </a:r>
            <a:r>
              <a:rPr lang="en-US" dirty="0" smtClean="0">
                <a:solidFill>
                  <a:srgbClr val="002060"/>
                </a:solidFill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cs typeface="Arial" charset="0"/>
                <a:sym typeface="Arial" charset="0"/>
              </a:rPr>
              <a:t>Agregados</a:t>
            </a:r>
            <a:r>
              <a:rPr lang="en-US" dirty="0" smtClean="0">
                <a:solidFill>
                  <a:srgbClr val="002060"/>
                </a:solidFill>
                <a:cs typeface="Arial" charset="0"/>
                <a:sym typeface="Arial" charset="0"/>
              </a:rPr>
              <a:t> con</a:t>
            </a:r>
            <a:br>
              <a:rPr lang="en-US" dirty="0" smtClean="0">
                <a:solidFill>
                  <a:srgbClr val="002060"/>
                </a:solidFill>
                <a:cs typeface="Arial" charset="0"/>
                <a:sym typeface="Arial" charset="0"/>
              </a:rPr>
            </a:br>
            <a:r>
              <a:rPr lang="en-US" dirty="0" err="1" smtClean="0">
                <a:solidFill>
                  <a:srgbClr val="002060"/>
                </a:solidFill>
                <a:cs typeface="Arial" charset="0"/>
                <a:sym typeface="Arial" charset="0"/>
              </a:rPr>
              <a:t>Funciones</a:t>
            </a:r>
            <a:r>
              <a:rPr lang="en-US" dirty="0" smtClean="0">
                <a:solidFill>
                  <a:srgbClr val="002060"/>
                </a:solidFill>
                <a:cs typeface="Arial" charset="0"/>
                <a:sym typeface="Arial" charset="0"/>
              </a:rPr>
              <a:t> de </a:t>
            </a:r>
            <a:r>
              <a:rPr lang="en-US" dirty="0" err="1" smtClean="0">
                <a:solidFill>
                  <a:srgbClr val="002060"/>
                </a:solidFill>
                <a:cs typeface="Arial" charset="0"/>
                <a:sym typeface="Arial" charset="0"/>
              </a:rPr>
              <a:t>Grupo</a:t>
            </a:r>
            <a:r>
              <a:rPr lang="en-US" dirty="0" smtClean="0">
                <a:solidFill>
                  <a:srgbClr val="002060"/>
                </a:solidFill>
                <a:cs typeface="Arial" charset="0"/>
                <a:sym typeface="Arial" charset="0"/>
              </a:rPr>
              <a:t> o </a:t>
            </a:r>
            <a:r>
              <a:rPr lang="en-US" dirty="0" err="1" smtClean="0">
                <a:solidFill>
                  <a:srgbClr val="002060"/>
                </a:solidFill>
                <a:cs typeface="Arial" charset="0"/>
                <a:sym typeface="Arial" charset="0"/>
              </a:rPr>
              <a:t>Agregación</a:t>
            </a:r>
            <a:endParaRPr lang="en-US" dirty="0" smtClean="0">
              <a:solidFill>
                <a:srgbClr val="00206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blackGray">
          <a:xfrm>
            <a:off x="990600" y="4572000"/>
            <a:ext cx="4648200" cy="6858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SzPct val="100000"/>
              <a:tabLst>
                <a:tab pos="1200150" algn="l"/>
              </a:tabLst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SELECT COUNT( DISTINCT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sector_id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)</a:t>
            </a:r>
          </a:p>
          <a:p>
            <a:pPr algn="l" eaLnBrk="0" hangingPunct="0">
              <a:spcBef>
                <a:spcPct val="0"/>
              </a:spcBef>
              <a:buClrTx/>
              <a:buSzPct val="100000"/>
              <a:tabLst>
                <a:tab pos="1200150" algn="l"/>
              </a:tabLst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FROM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empleado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;</a:t>
            </a:r>
            <a:endParaRPr lang="en-US" dirty="0">
              <a:solidFill>
                <a:srgbClr val="000000"/>
              </a:solidFill>
              <a:latin typeface="Courier New" pitchFamily="49" charset="0"/>
              <a:sym typeface="Arial" charset="0"/>
            </a:endParaRPr>
          </a:p>
        </p:txBody>
      </p:sp>
      <p:sp>
        <p:nvSpPr>
          <p:cNvPr id="13315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615950" y="439738"/>
            <a:ext cx="7918450" cy="876300"/>
          </a:xfrm>
        </p:spPr>
        <p:txBody>
          <a:bodyPr>
            <a:normAutofit fontScale="90000"/>
          </a:bodyPr>
          <a:lstStyle/>
          <a:p>
            <a:pPr>
              <a:buClrTx/>
            </a:pPr>
            <a:r>
              <a:rPr lang="en-US" dirty="0" err="1" smtClean="0">
                <a:solidFill>
                  <a:srgbClr val="000000"/>
                </a:solidFill>
                <a:sym typeface="Arial" charset="0"/>
              </a:rPr>
              <a:t>Uso</a:t>
            </a:r>
            <a:r>
              <a:rPr lang="en-US" dirty="0" smtClean="0">
                <a:solidFill>
                  <a:srgbClr val="000000"/>
                </a:solidFill>
                <a:sym typeface="Arial" charset="0"/>
              </a:rPr>
              <a:t> de la </a:t>
            </a:r>
            <a:r>
              <a:rPr lang="en-US" dirty="0" err="1" smtClean="0">
                <a:solidFill>
                  <a:srgbClr val="000000"/>
                </a:solidFill>
                <a:sym typeface="Arial" charset="0"/>
              </a:rPr>
              <a:t>Palabra</a:t>
            </a:r>
            <a:r>
              <a:rPr lang="en-US" dirty="0" smtClean="0">
                <a:solidFill>
                  <a:srgbClr val="000000"/>
                </a:solidFill>
                <a:sym typeface="Arial" charset="0"/>
              </a:rPr>
              <a:t> Clave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DISTINCT</a:t>
            </a:r>
          </a:p>
        </p:txBody>
      </p:sp>
      <p:sp>
        <p:nvSpPr>
          <p:cNvPr id="13316" name="Rectangle 8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447800"/>
            <a:ext cx="7918450" cy="1431925"/>
          </a:xfrm>
        </p:spPr>
        <p:txBody>
          <a:bodyPr>
            <a:normAutofit lnSpcReduction="10000"/>
          </a:bodyPr>
          <a:lstStyle/>
          <a:p>
            <a:pPr lvl="1"/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Arial" charset="0"/>
                <a:sym typeface="Arial" charset="0"/>
              </a:rPr>
              <a:t>COUNT(DISTINCT</a:t>
            </a:r>
            <a:r>
              <a:rPr lang="en-US" b="1" dirty="0" smtClean="0">
                <a:solidFill>
                  <a:srgbClr val="002060"/>
                </a:solidFill>
                <a:cs typeface="Arial" charset="0"/>
                <a:sym typeface="Arial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Courier New" pitchFamily="49" charset="0"/>
                <a:cs typeface="Arial" charset="0"/>
                <a:sym typeface="Arial" charset="0"/>
              </a:rPr>
              <a:t>expr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Arial" charset="0"/>
                <a:sym typeface="Arial" charset="0"/>
              </a:rPr>
              <a:t>)</a:t>
            </a:r>
            <a:r>
              <a:rPr lang="en-US" b="1" dirty="0" smtClean="0">
                <a:solidFill>
                  <a:srgbClr val="002060"/>
                </a:solidFill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devuelve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el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número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con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valores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distintos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no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nulos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de </a:t>
            </a:r>
            <a:r>
              <a:rPr lang="en-US" i="1" dirty="0" err="1" smtClean="0">
                <a:solidFill>
                  <a:srgbClr val="000000"/>
                </a:solidFill>
                <a:latin typeface="Courier New" pitchFamily="49" charset="0"/>
                <a:cs typeface="Arial" charset="0"/>
                <a:sym typeface="Arial" charset="0"/>
              </a:rPr>
              <a:t>expr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.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Para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mostrar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el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número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de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valores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distintos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de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sectores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en la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tabla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Arial" charset="0"/>
                <a:sym typeface="Arial" charset="0"/>
              </a:rPr>
              <a:t>EMPLEADO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:</a:t>
            </a:r>
          </a:p>
        </p:txBody>
      </p:sp>
      <p:sp>
        <p:nvSpPr>
          <p:cNvPr id="13317" name="Rectangle 6"/>
          <p:cNvSpPr>
            <a:spLocks noChangeArrowheads="1"/>
          </p:cNvSpPr>
          <p:nvPr/>
        </p:nvSpPr>
        <p:spPr bwMode="gray">
          <a:xfrm>
            <a:off x="1905000" y="4648200"/>
            <a:ext cx="3657599" cy="280987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blackGray">
          <a:xfrm>
            <a:off x="1454888" y="3276600"/>
            <a:ext cx="3657600" cy="6858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SzPct val="100000"/>
              <a:tabLst>
                <a:tab pos="1200150" algn="l"/>
              </a:tabLst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SELECT COUNT(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sector_id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)</a:t>
            </a:r>
          </a:p>
          <a:p>
            <a:pPr algn="l" eaLnBrk="0" hangingPunct="0">
              <a:spcBef>
                <a:spcPct val="0"/>
              </a:spcBef>
              <a:buClrTx/>
              <a:buSzPct val="100000"/>
              <a:tabLst>
                <a:tab pos="1200150" algn="l"/>
              </a:tabLst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FROM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empleado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;</a:t>
            </a:r>
            <a:endParaRPr lang="en-US" dirty="0">
              <a:solidFill>
                <a:srgbClr val="000000"/>
              </a:solidFill>
              <a:latin typeface="Courier New" pitchFamily="49" charset="0"/>
              <a:sym typeface="Arial" charset="0"/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41088" y="3276600"/>
            <a:ext cx="18979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4572000"/>
            <a:ext cx="264968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838200" y="1066800"/>
            <a:ext cx="76200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800" dirty="0" smtClean="0"/>
              <a:t>Ejercicio:</a:t>
            </a:r>
          </a:p>
          <a:p>
            <a:pPr algn="l"/>
            <a:r>
              <a:rPr lang="es-AR" dirty="0" smtClean="0"/>
              <a:t>Agregue la siguiente provincia</a:t>
            </a:r>
          </a:p>
          <a:p>
            <a:pPr algn="l"/>
            <a:endParaRPr lang="es-AR" dirty="0" smtClean="0"/>
          </a:p>
          <a:p>
            <a:pPr algn="l"/>
            <a:r>
              <a:rPr lang="es-AR" dirty="0" smtClean="0">
                <a:solidFill>
                  <a:srgbClr val="FF0000"/>
                </a:solidFill>
              </a:rPr>
              <a:t>INSERT INTO provincias (</a:t>
            </a:r>
            <a:r>
              <a:rPr lang="es-AR" dirty="0" err="1" smtClean="0">
                <a:solidFill>
                  <a:srgbClr val="FF0000"/>
                </a:solidFill>
              </a:rPr>
              <a:t>prov_id</a:t>
            </a:r>
            <a:r>
              <a:rPr lang="es-AR" dirty="0" smtClean="0">
                <a:solidFill>
                  <a:srgbClr val="FF0000"/>
                </a:solidFill>
              </a:rPr>
              <a:t>, </a:t>
            </a:r>
            <a:r>
              <a:rPr lang="es-AR" dirty="0" err="1" smtClean="0">
                <a:solidFill>
                  <a:srgbClr val="FF0000"/>
                </a:solidFill>
              </a:rPr>
              <a:t>nom_prov</a:t>
            </a:r>
            <a:r>
              <a:rPr lang="es-AR" dirty="0" smtClean="0">
                <a:solidFill>
                  <a:srgbClr val="FF0000"/>
                </a:solidFill>
              </a:rPr>
              <a:t>, </a:t>
            </a:r>
            <a:r>
              <a:rPr lang="es-AR" dirty="0" err="1" smtClean="0">
                <a:solidFill>
                  <a:srgbClr val="FF0000"/>
                </a:solidFill>
              </a:rPr>
              <a:t>region_id</a:t>
            </a:r>
            <a:r>
              <a:rPr lang="es-AR" dirty="0" smtClean="0">
                <a:solidFill>
                  <a:srgbClr val="FF0000"/>
                </a:solidFill>
              </a:rPr>
              <a:t>) VALUES</a:t>
            </a:r>
          </a:p>
          <a:p>
            <a:pPr algn="l"/>
            <a:r>
              <a:rPr lang="es-AR" dirty="0" smtClean="0">
                <a:solidFill>
                  <a:srgbClr val="FF0000"/>
                </a:solidFill>
              </a:rPr>
              <a:t>(100, '</a:t>
            </a:r>
            <a:r>
              <a:rPr lang="es-AR" dirty="0" err="1" smtClean="0">
                <a:solidFill>
                  <a:srgbClr val="FF0000"/>
                </a:solidFill>
              </a:rPr>
              <a:t>Inventada',NULL</a:t>
            </a:r>
            <a:r>
              <a:rPr lang="es-AR" dirty="0" smtClean="0">
                <a:solidFill>
                  <a:srgbClr val="FF0000"/>
                </a:solidFill>
              </a:rPr>
              <a:t>);</a:t>
            </a:r>
          </a:p>
          <a:p>
            <a:pPr algn="l"/>
            <a:endParaRPr lang="es-AR" dirty="0" smtClean="0">
              <a:solidFill>
                <a:srgbClr val="FF0000"/>
              </a:solidFill>
            </a:endParaRPr>
          </a:p>
          <a:p>
            <a:pPr marL="342900" indent="-342900" algn="l">
              <a:buAutoNum type="alphaUcParenR"/>
            </a:pPr>
            <a:r>
              <a:rPr lang="es-AR" dirty="0" smtClean="0"/>
              <a:t>Contar la cantidad de provincias cargadas.</a:t>
            </a:r>
          </a:p>
          <a:p>
            <a:pPr marL="342900" indent="-342900" algn="l">
              <a:buAutoNum type="alphaUcParenR"/>
            </a:pPr>
            <a:endParaRPr lang="es-AR" dirty="0" smtClean="0"/>
          </a:p>
          <a:p>
            <a:pPr marL="342900" indent="-342900" algn="l">
              <a:buAutoNum type="alphaUcParenR"/>
            </a:pPr>
            <a:r>
              <a:rPr lang="es-AR" dirty="0" smtClean="0"/>
              <a:t>Contar la cantidad de provincias con región cargada.</a:t>
            </a:r>
          </a:p>
          <a:p>
            <a:pPr marL="342900" indent="-342900" algn="l">
              <a:buAutoNum type="alphaUcParenR"/>
            </a:pPr>
            <a:endParaRPr lang="es-AR" dirty="0" smtClean="0"/>
          </a:p>
          <a:p>
            <a:pPr marL="342900" indent="-342900" algn="l">
              <a:buAutoNum type="alphaUcParenR"/>
            </a:pPr>
            <a:r>
              <a:rPr lang="es-AR" dirty="0" smtClean="0"/>
              <a:t>Contar la cantidad de regiones con provincias cargadas.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762000" y="990600"/>
            <a:ext cx="7772400" cy="4358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AR" dirty="0" smtClean="0"/>
              <a:t>A)</a:t>
            </a:r>
          </a:p>
          <a:p>
            <a:pPr algn="l"/>
            <a:r>
              <a:rPr lang="es-AR" dirty="0" smtClean="0"/>
              <a:t>SELECT </a:t>
            </a:r>
            <a:r>
              <a:rPr lang="es-AR" dirty="0" err="1" smtClean="0"/>
              <a:t>count</a:t>
            </a:r>
            <a:r>
              <a:rPr lang="es-AR" dirty="0" smtClean="0"/>
              <a:t>(*) provincias </a:t>
            </a:r>
          </a:p>
          <a:p>
            <a:pPr algn="l"/>
            <a:r>
              <a:rPr lang="es-AR" dirty="0" smtClean="0"/>
              <a:t>FROM provincias;</a:t>
            </a:r>
          </a:p>
          <a:p>
            <a:pPr algn="l"/>
            <a:r>
              <a:rPr lang="es-AR" dirty="0" smtClean="0"/>
              <a:t>B)</a:t>
            </a:r>
          </a:p>
          <a:p>
            <a:pPr algn="l"/>
            <a:r>
              <a:rPr lang="es-AR" dirty="0" smtClean="0"/>
              <a:t>SELECT </a:t>
            </a:r>
            <a:r>
              <a:rPr lang="es-AR" dirty="0" err="1" smtClean="0"/>
              <a:t>count</a:t>
            </a:r>
            <a:r>
              <a:rPr lang="es-AR" dirty="0" smtClean="0"/>
              <a:t>(</a:t>
            </a:r>
            <a:r>
              <a:rPr lang="es-AR" dirty="0" err="1" smtClean="0"/>
              <a:t>region_id</a:t>
            </a:r>
            <a:r>
              <a:rPr lang="es-AR" dirty="0" smtClean="0"/>
              <a:t>) provincias</a:t>
            </a:r>
          </a:p>
          <a:p>
            <a:pPr algn="l"/>
            <a:r>
              <a:rPr lang="es-AR" dirty="0" smtClean="0"/>
              <a:t>FROM provincias;</a:t>
            </a:r>
          </a:p>
          <a:p>
            <a:pPr algn="l"/>
            <a:r>
              <a:rPr lang="es-AR" dirty="0" smtClean="0"/>
              <a:t>C)</a:t>
            </a:r>
          </a:p>
          <a:p>
            <a:pPr algn="l"/>
            <a:r>
              <a:rPr lang="en-US" dirty="0" smtClean="0"/>
              <a:t>SELECT count(distinct </a:t>
            </a:r>
            <a:r>
              <a:rPr lang="en-US" dirty="0" err="1" smtClean="0"/>
              <a:t>region_id</a:t>
            </a:r>
            <a:r>
              <a:rPr lang="en-US" dirty="0" smtClean="0"/>
              <a:t>) </a:t>
            </a:r>
            <a:r>
              <a:rPr lang="en-US" dirty="0" err="1" smtClean="0"/>
              <a:t>regiones</a:t>
            </a:r>
            <a:endParaRPr lang="en-US" dirty="0" smtClean="0"/>
          </a:p>
          <a:p>
            <a:pPr algn="l"/>
            <a:r>
              <a:rPr lang="en-US" dirty="0" smtClean="0"/>
              <a:t>FROM </a:t>
            </a:r>
            <a:r>
              <a:rPr lang="en-US" dirty="0" err="1" smtClean="0"/>
              <a:t>provincias</a:t>
            </a:r>
            <a:r>
              <a:rPr lang="en-US" dirty="0" smtClean="0"/>
              <a:t>;</a:t>
            </a:r>
          </a:p>
          <a:p>
            <a:pPr algn="l"/>
            <a:endParaRPr lang="es-AR" dirty="0" smtClean="0"/>
          </a:p>
          <a:p>
            <a:pPr algn="l"/>
            <a:r>
              <a:rPr lang="es-AR" dirty="0" smtClean="0"/>
              <a:t>¿Es equivalente?</a:t>
            </a:r>
          </a:p>
          <a:p>
            <a:pPr algn="l"/>
            <a:r>
              <a:rPr lang="es-AR" dirty="0" smtClean="0"/>
              <a:t>	SELECT </a:t>
            </a:r>
            <a:r>
              <a:rPr lang="es-AR" dirty="0" err="1" smtClean="0"/>
              <a:t>count</a:t>
            </a:r>
            <a:r>
              <a:rPr lang="es-AR" dirty="0" smtClean="0"/>
              <a:t>(</a:t>
            </a:r>
            <a:r>
              <a:rPr lang="es-AR" dirty="0" err="1" smtClean="0"/>
              <a:t>region_id</a:t>
            </a:r>
            <a:r>
              <a:rPr lang="es-AR" dirty="0" smtClean="0"/>
              <a:t>) regiones</a:t>
            </a:r>
          </a:p>
          <a:p>
            <a:pPr algn="l"/>
            <a:r>
              <a:rPr lang="es-AR" dirty="0" smtClean="0"/>
              <a:t>	FROM regiones;</a:t>
            </a:r>
            <a:endParaRPr lang="es-AR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84520" y="1371600"/>
            <a:ext cx="124968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2438400"/>
            <a:ext cx="1117600" cy="67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47084" y="3352800"/>
            <a:ext cx="118711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4646141"/>
            <a:ext cx="1219200" cy="62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762000"/>
            <a:ext cx="7918450" cy="1219200"/>
          </a:xfrm>
        </p:spPr>
        <p:txBody>
          <a:bodyPr>
            <a:normAutofit fontScale="90000"/>
          </a:bodyPr>
          <a:lstStyle/>
          <a:p>
            <a:pPr algn="ctr">
              <a:buClrTx/>
            </a:pPr>
            <a:r>
              <a:rPr lang="en-US" dirty="0" err="1" smtClean="0">
                <a:solidFill>
                  <a:srgbClr val="000000"/>
                </a:solidFill>
                <a:sym typeface="Arial" charset="0"/>
              </a:rPr>
              <a:t>Funciones</a:t>
            </a:r>
            <a:r>
              <a:rPr lang="en-US" dirty="0" smtClean="0">
                <a:solidFill>
                  <a:srgbClr val="000000"/>
                </a:solidFill>
                <a:sym typeface="Arial" charset="0"/>
              </a:rPr>
              <a:t> de </a:t>
            </a:r>
            <a:r>
              <a:rPr lang="en-US" dirty="0" err="1" smtClean="0">
                <a:solidFill>
                  <a:srgbClr val="000000"/>
                </a:solidFill>
                <a:sym typeface="Arial" charset="0"/>
              </a:rPr>
              <a:t>Grupo</a:t>
            </a:r>
            <a:r>
              <a:rPr lang="en-US" dirty="0" smtClean="0">
                <a:solidFill>
                  <a:srgbClr val="000000"/>
                </a:solidFill>
                <a:sym typeface="Arial" charset="0"/>
              </a:rPr>
              <a:t> y </a:t>
            </a:r>
            <a:r>
              <a:rPr lang="en-US" dirty="0" err="1" smtClean="0">
                <a:solidFill>
                  <a:srgbClr val="000000"/>
                </a:solidFill>
                <a:sym typeface="Arial" charset="0"/>
              </a:rPr>
              <a:t>Valores</a:t>
            </a:r>
            <a:r>
              <a:rPr lang="en-US" dirty="0" smtClean="0">
                <a:solidFill>
                  <a:srgbClr val="000000"/>
                </a:solidFill>
                <a:sym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sym typeface="Arial" charset="0"/>
              </a:rPr>
              <a:t>Nulos</a:t>
            </a:r>
            <a:endParaRPr lang="en-US" dirty="0" smtClean="0">
              <a:solidFill>
                <a:srgbClr val="000000"/>
              </a:solidFill>
              <a:sym typeface="Arial" charset="0"/>
            </a:endParaRPr>
          </a:p>
        </p:txBody>
      </p:sp>
      <p:sp>
        <p:nvSpPr>
          <p:cNvPr id="14339" name="Rectangle 1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2057400"/>
            <a:ext cx="7918450" cy="2667000"/>
          </a:xfrm>
        </p:spPr>
        <p:txBody>
          <a:bodyPr>
            <a:normAutofit/>
          </a:bodyPr>
          <a:lstStyle/>
          <a:p>
            <a:pPr marL="0" indent="0">
              <a:buClrTx/>
            </a:pP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Las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funciones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de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grupo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ignoran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los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valores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nulos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de la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columna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:</a:t>
            </a:r>
          </a:p>
          <a:p>
            <a:pPr lvl="1"/>
            <a:endParaRPr lang="en-US" dirty="0" smtClean="0">
              <a:solidFill>
                <a:srgbClr val="000000"/>
              </a:solidFill>
              <a:cs typeface="Arial" charset="0"/>
              <a:sym typeface="Arial" charset="0"/>
            </a:endParaRPr>
          </a:p>
          <a:p>
            <a:pPr lvl="1"/>
            <a:endParaRPr lang="en-US" dirty="0" smtClean="0">
              <a:solidFill>
                <a:srgbClr val="000000"/>
              </a:solidFill>
              <a:cs typeface="Arial" charset="0"/>
              <a:sym typeface="Arial" charset="0"/>
            </a:endParaRPr>
          </a:p>
          <a:p>
            <a:pPr lvl="1"/>
            <a:endParaRPr lang="en-US" dirty="0" smtClean="0">
              <a:solidFill>
                <a:srgbClr val="000000"/>
              </a:solidFill>
              <a:cs typeface="Arial" charset="0"/>
              <a:sym typeface="Arial" charset="0"/>
            </a:endParaRPr>
          </a:p>
          <a:p>
            <a:pPr lvl="1"/>
            <a:endParaRPr lang="en-US" dirty="0" smtClean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blackGray">
          <a:xfrm>
            <a:off x="866775" y="3276600"/>
            <a:ext cx="7277100" cy="6858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SzPct val="100000"/>
              <a:tabLst>
                <a:tab pos="120015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SELECT AVG(commission_pct)</a:t>
            </a:r>
          </a:p>
          <a:p>
            <a:pPr algn="l" eaLnBrk="0" hangingPunct="0">
              <a:spcBef>
                <a:spcPct val="0"/>
              </a:spcBef>
              <a:buClrTx/>
              <a:buSzPct val="100000"/>
              <a:tabLst>
                <a:tab pos="120015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FROM   employees;</a:t>
            </a:r>
          </a:p>
        </p:txBody>
      </p:sp>
      <p:sp>
        <p:nvSpPr>
          <p:cNvPr id="14342" name="Rectangle 7"/>
          <p:cNvSpPr>
            <a:spLocks noChangeArrowheads="1"/>
          </p:cNvSpPr>
          <p:nvPr/>
        </p:nvSpPr>
        <p:spPr bwMode="gray">
          <a:xfrm>
            <a:off x="1882775" y="3298825"/>
            <a:ext cx="2730500" cy="280988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pic>
        <p:nvPicPr>
          <p:cNvPr id="14346" name="Picture 18" descr="C:\salome_official\projects\11gR2\screenshots\les5_11s_a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5513" y="4408488"/>
            <a:ext cx="2286000" cy="4683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7" descr="C:\salome_official\projects\11gR2\screenshots\les5_13s_a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7738" y="1933575"/>
            <a:ext cx="2628900" cy="3200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6387" name="Freeform 3"/>
          <p:cNvSpPr>
            <a:spLocks/>
          </p:cNvSpPr>
          <p:nvPr/>
        </p:nvSpPr>
        <p:spPr bwMode="gray">
          <a:xfrm>
            <a:off x="3581400" y="1912938"/>
            <a:ext cx="1571625" cy="4138612"/>
          </a:xfrm>
          <a:custGeom>
            <a:avLst/>
            <a:gdLst>
              <a:gd name="T0" fmla="*/ 0 w 1210"/>
              <a:gd name="T1" fmla="*/ 2147483647 h 2607"/>
              <a:gd name="T2" fmla="*/ 0 w 1210"/>
              <a:gd name="T3" fmla="*/ 0 h 2607"/>
              <a:gd name="T4" fmla="*/ 2147483647 w 1210"/>
              <a:gd name="T5" fmla="*/ 2147483647 h 2607"/>
              <a:gd name="T6" fmla="*/ 2147483647 w 1210"/>
              <a:gd name="T7" fmla="*/ 2147483647 h 2607"/>
              <a:gd name="T8" fmla="*/ 0 w 1210"/>
              <a:gd name="T9" fmla="*/ 2147483647 h 26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10"/>
              <a:gd name="T16" fmla="*/ 0 h 2607"/>
              <a:gd name="T17" fmla="*/ 1210 w 1210"/>
              <a:gd name="T18" fmla="*/ 2607 h 260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10" h="2607">
                <a:moveTo>
                  <a:pt x="0" y="2606"/>
                </a:moveTo>
                <a:lnTo>
                  <a:pt x="0" y="0"/>
                </a:lnTo>
                <a:lnTo>
                  <a:pt x="1209" y="741"/>
                </a:lnTo>
                <a:lnTo>
                  <a:pt x="1209" y="1849"/>
                </a:lnTo>
                <a:lnTo>
                  <a:pt x="0" y="2606"/>
                </a:lnTo>
              </a:path>
            </a:pathLst>
          </a:custGeom>
          <a:solidFill>
            <a:srgbClr val="FFCC99"/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92150" y="571500"/>
            <a:ext cx="7918450" cy="876300"/>
          </a:xfrm>
        </p:spPr>
        <p:txBody>
          <a:bodyPr/>
          <a:lstStyle/>
          <a:p>
            <a:pPr>
              <a:buClrTx/>
            </a:pPr>
            <a:r>
              <a:rPr lang="en-US" dirty="0" err="1" smtClean="0">
                <a:solidFill>
                  <a:srgbClr val="000000"/>
                </a:solidFill>
                <a:sym typeface="Arial" charset="0"/>
              </a:rPr>
              <a:t>Creación</a:t>
            </a:r>
            <a:r>
              <a:rPr lang="en-US" dirty="0" smtClean="0">
                <a:solidFill>
                  <a:srgbClr val="000000"/>
                </a:solidFill>
                <a:sym typeface="Arial" charset="0"/>
              </a:rPr>
              <a:t> de </a:t>
            </a:r>
            <a:r>
              <a:rPr lang="en-US" dirty="0" err="1" smtClean="0">
                <a:solidFill>
                  <a:srgbClr val="000000"/>
                </a:solidFill>
                <a:sym typeface="Arial" charset="0"/>
              </a:rPr>
              <a:t>Grupos</a:t>
            </a:r>
            <a:r>
              <a:rPr lang="en-US" dirty="0" smtClean="0">
                <a:solidFill>
                  <a:srgbClr val="000000"/>
                </a:solidFill>
                <a:sym typeface="Arial" charset="0"/>
              </a:rPr>
              <a:t> de </a:t>
            </a:r>
            <a:r>
              <a:rPr lang="en-US" dirty="0" err="1" smtClean="0">
                <a:solidFill>
                  <a:srgbClr val="000000"/>
                </a:solidFill>
                <a:sym typeface="Arial" charset="0"/>
              </a:rPr>
              <a:t>Datos</a:t>
            </a:r>
            <a:r>
              <a:rPr lang="en-US" dirty="0" smtClean="0">
                <a:solidFill>
                  <a:srgbClr val="000000"/>
                </a:solidFill>
                <a:sym typeface="Arial" charset="0"/>
              </a:rPr>
              <a:t> 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784225" y="1524000"/>
            <a:ext cx="1555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SzPct val="100000"/>
            </a:pPr>
            <a:r>
              <a:rPr lang="en-US" sz="200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EMPLOYEES</a:t>
            </a:r>
          </a:p>
        </p:txBody>
      </p:sp>
      <p:sp>
        <p:nvSpPr>
          <p:cNvPr id="16390" name="Text Box 7"/>
          <p:cNvSpPr txBox="1">
            <a:spLocks noChangeArrowheads="1"/>
          </p:cNvSpPr>
          <p:nvPr/>
        </p:nvSpPr>
        <p:spPr bwMode="gray">
          <a:xfrm>
            <a:off x="895350" y="4978400"/>
            <a:ext cx="366713" cy="39052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</p:spPr>
        <p:txBody>
          <a:bodyPr lIns="12700" tIns="12700" rIns="12700" bIns="12700">
            <a:spAutoFit/>
          </a:bodyPr>
          <a:lstStyle/>
          <a:p>
            <a:pPr defTabSz="822325" eaLnBrk="0" hangingPunct="0">
              <a:spcBef>
                <a:spcPct val="0"/>
              </a:spcBef>
              <a:buClrTx/>
              <a:buSzPct val="100000"/>
            </a:pPr>
            <a:r>
              <a:rPr lang="en-US" sz="2400">
                <a:solidFill>
                  <a:srgbClr val="000000"/>
                </a:solidFill>
                <a:sym typeface="Arial" charset="0"/>
              </a:rPr>
              <a:t>…</a:t>
            </a:r>
          </a:p>
        </p:txBody>
      </p:sp>
      <p:sp>
        <p:nvSpPr>
          <p:cNvPr id="16391" name="Rectangle 9"/>
          <p:cNvSpPr>
            <a:spLocks noChangeArrowheads="1"/>
          </p:cNvSpPr>
          <p:nvPr/>
        </p:nvSpPr>
        <p:spPr bwMode="gray">
          <a:xfrm>
            <a:off x="946150" y="2152650"/>
            <a:ext cx="2636838" cy="2286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6392" name="Rectangle 10"/>
          <p:cNvSpPr>
            <a:spLocks noChangeArrowheads="1"/>
          </p:cNvSpPr>
          <p:nvPr/>
        </p:nvSpPr>
        <p:spPr bwMode="gray">
          <a:xfrm>
            <a:off x="946150" y="2379663"/>
            <a:ext cx="2636838" cy="41275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6393" name="Rectangle 11"/>
          <p:cNvSpPr>
            <a:spLocks noChangeArrowheads="1"/>
          </p:cNvSpPr>
          <p:nvPr/>
        </p:nvSpPr>
        <p:spPr bwMode="gray">
          <a:xfrm>
            <a:off x="946150" y="2794000"/>
            <a:ext cx="2638425" cy="1173163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6394" name="Rectangle 12"/>
          <p:cNvSpPr>
            <a:spLocks noChangeArrowheads="1"/>
          </p:cNvSpPr>
          <p:nvPr/>
        </p:nvSpPr>
        <p:spPr bwMode="gray">
          <a:xfrm>
            <a:off x="946150" y="3968750"/>
            <a:ext cx="2628900" cy="66198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6395" name="Rectangle 13"/>
          <p:cNvSpPr>
            <a:spLocks noChangeArrowheads="1"/>
          </p:cNvSpPr>
          <p:nvPr/>
        </p:nvSpPr>
        <p:spPr bwMode="gray">
          <a:xfrm>
            <a:off x="946150" y="4633913"/>
            <a:ext cx="2617788" cy="49847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3657600" y="2141538"/>
            <a:ext cx="604838" cy="2886075"/>
            <a:chOff x="2518" y="1315"/>
            <a:chExt cx="381" cy="1818"/>
          </a:xfrm>
        </p:grpSpPr>
        <p:sp>
          <p:nvSpPr>
            <p:cNvPr id="16400" name="Rectangle 16"/>
            <p:cNvSpPr>
              <a:spLocks noChangeArrowheads="1"/>
            </p:cNvSpPr>
            <p:nvPr/>
          </p:nvSpPr>
          <p:spPr bwMode="auto">
            <a:xfrm>
              <a:off x="2518" y="1315"/>
              <a:ext cx="32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>
                <a:lnSpc>
                  <a:spcPct val="120000"/>
                </a:lnSpc>
                <a:spcBef>
                  <a:spcPct val="60000"/>
                </a:spcBef>
                <a:buClrTx/>
                <a:buSzPct val="100000"/>
              </a:pPr>
              <a:r>
                <a:rPr lang="en-US" sz="1200">
                  <a:solidFill>
                    <a:srgbClr val="000000"/>
                  </a:solidFill>
                  <a:sym typeface="Arial" charset="0"/>
                </a:rPr>
                <a:t>4400</a:t>
              </a:r>
            </a:p>
          </p:txBody>
        </p:sp>
        <p:sp>
          <p:nvSpPr>
            <p:cNvPr id="16401" name="Rectangle 17"/>
            <p:cNvSpPr>
              <a:spLocks noChangeArrowheads="1"/>
            </p:cNvSpPr>
            <p:nvPr/>
          </p:nvSpPr>
          <p:spPr bwMode="auto">
            <a:xfrm>
              <a:off x="2518" y="1540"/>
              <a:ext cx="32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>
                <a:lnSpc>
                  <a:spcPct val="120000"/>
                </a:lnSpc>
                <a:spcBef>
                  <a:spcPct val="60000"/>
                </a:spcBef>
                <a:buClrTx/>
                <a:buSzPct val="100000"/>
              </a:pPr>
              <a:r>
                <a:rPr lang="en-US" sz="1200">
                  <a:solidFill>
                    <a:srgbClr val="000000"/>
                  </a:solidFill>
                  <a:sym typeface="Arial" charset="0"/>
                </a:rPr>
                <a:t>9500</a:t>
              </a:r>
            </a:p>
          </p:txBody>
        </p:sp>
        <p:sp>
          <p:nvSpPr>
            <p:cNvPr id="16402" name="Rectangle 18"/>
            <p:cNvSpPr>
              <a:spLocks noChangeArrowheads="1"/>
            </p:cNvSpPr>
            <p:nvPr/>
          </p:nvSpPr>
          <p:spPr bwMode="auto">
            <a:xfrm>
              <a:off x="2518" y="1995"/>
              <a:ext cx="32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>
                <a:lnSpc>
                  <a:spcPct val="120000"/>
                </a:lnSpc>
                <a:spcBef>
                  <a:spcPct val="60000"/>
                </a:spcBef>
                <a:buClrTx/>
                <a:buSzPct val="100000"/>
              </a:pPr>
              <a:r>
                <a:rPr lang="en-US" sz="1200">
                  <a:solidFill>
                    <a:srgbClr val="000000"/>
                  </a:solidFill>
                  <a:sym typeface="Arial" charset="0"/>
                </a:rPr>
                <a:t>3500</a:t>
              </a:r>
            </a:p>
          </p:txBody>
        </p:sp>
        <p:sp>
          <p:nvSpPr>
            <p:cNvPr id="16403" name="Rectangle 19"/>
            <p:cNvSpPr>
              <a:spLocks noChangeArrowheads="1"/>
            </p:cNvSpPr>
            <p:nvPr/>
          </p:nvSpPr>
          <p:spPr bwMode="auto">
            <a:xfrm>
              <a:off x="2518" y="2503"/>
              <a:ext cx="32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>
                <a:lnSpc>
                  <a:spcPct val="120000"/>
                </a:lnSpc>
                <a:spcBef>
                  <a:spcPct val="60000"/>
                </a:spcBef>
                <a:buClrTx/>
                <a:buSzPct val="100000"/>
              </a:pPr>
              <a:r>
                <a:rPr lang="en-US" sz="1200">
                  <a:solidFill>
                    <a:srgbClr val="000000"/>
                  </a:solidFill>
                  <a:sym typeface="Arial" charset="0"/>
                </a:rPr>
                <a:t>6400</a:t>
              </a:r>
            </a:p>
          </p:txBody>
        </p:sp>
        <p:sp>
          <p:nvSpPr>
            <p:cNvPr id="16404" name="Rectangle 20"/>
            <p:cNvSpPr>
              <a:spLocks noChangeArrowheads="1"/>
            </p:cNvSpPr>
            <p:nvPr/>
          </p:nvSpPr>
          <p:spPr bwMode="auto">
            <a:xfrm>
              <a:off x="2518" y="2937"/>
              <a:ext cx="381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>
                <a:lnSpc>
                  <a:spcPct val="120000"/>
                </a:lnSpc>
                <a:spcBef>
                  <a:spcPct val="60000"/>
                </a:spcBef>
                <a:buClrTx/>
                <a:buSzPct val="100000"/>
              </a:pPr>
              <a:r>
                <a:rPr lang="en-US" sz="1200">
                  <a:solidFill>
                    <a:srgbClr val="000000"/>
                  </a:solidFill>
                  <a:sym typeface="Arial" charset="0"/>
                </a:rPr>
                <a:t>10033</a:t>
              </a:r>
            </a:p>
          </p:txBody>
        </p:sp>
      </p:grpSp>
      <p:sp>
        <p:nvSpPr>
          <p:cNvPr id="16397" name="Rectangle 21"/>
          <p:cNvSpPr>
            <a:spLocks noChangeArrowheads="1"/>
          </p:cNvSpPr>
          <p:nvPr/>
        </p:nvSpPr>
        <p:spPr bwMode="auto">
          <a:xfrm>
            <a:off x="5181600" y="1989138"/>
            <a:ext cx="25908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SzPct val="100000"/>
            </a:pPr>
            <a:r>
              <a:rPr lang="en-US">
                <a:solidFill>
                  <a:srgbClr val="000000"/>
                </a:solidFill>
                <a:sym typeface="Arial" charset="0"/>
              </a:rPr>
              <a:t>Salario medio en la tabla 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EMPLOYEES</a:t>
            </a:r>
            <a:r>
              <a:rPr lang="en-US">
                <a:solidFill>
                  <a:srgbClr val="000000"/>
                </a:solidFill>
                <a:sym typeface="Arial" charset="0"/>
              </a:rPr>
              <a:t> para </a:t>
            </a:r>
          </a:p>
          <a:p>
            <a:pPr algn="l" eaLnBrk="0" hangingPunct="0">
              <a:spcBef>
                <a:spcPct val="0"/>
              </a:spcBef>
              <a:buClrTx/>
              <a:buSzPct val="100000"/>
            </a:pPr>
            <a:r>
              <a:rPr lang="en-US">
                <a:solidFill>
                  <a:srgbClr val="000000"/>
                </a:solidFill>
                <a:sym typeface="Arial" charset="0"/>
              </a:rPr>
              <a:t>cada departamento</a:t>
            </a:r>
          </a:p>
        </p:txBody>
      </p:sp>
      <p:pic>
        <p:nvPicPr>
          <p:cNvPr id="16398" name="Picture 28" descr="C:\salome_official\projects\11gR2\screenshots\les5_13_b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0913" y="5351463"/>
            <a:ext cx="26289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6399" name="Picture 30" descr="C:\salome_official\projects\11gR2\screenshots\les5_13_c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60938" y="2943225"/>
            <a:ext cx="3417887" cy="20685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615950" y="439738"/>
            <a:ext cx="7918450" cy="1312862"/>
          </a:xfrm>
        </p:spPr>
        <p:txBody>
          <a:bodyPr>
            <a:normAutofit fontScale="90000"/>
          </a:bodyPr>
          <a:lstStyle/>
          <a:p>
            <a:pPr>
              <a:buClrTx/>
            </a:pPr>
            <a:r>
              <a:rPr lang="en-US" dirty="0" err="1" smtClean="0">
                <a:solidFill>
                  <a:srgbClr val="000000"/>
                </a:solidFill>
                <a:sym typeface="Arial" charset="0"/>
              </a:rPr>
              <a:t>Creación</a:t>
            </a:r>
            <a:r>
              <a:rPr lang="en-US" dirty="0" smtClean="0">
                <a:solidFill>
                  <a:srgbClr val="000000"/>
                </a:solidFill>
                <a:sym typeface="Arial" charset="0"/>
              </a:rPr>
              <a:t> de </a:t>
            </a:r>
            <a:r>
              <a:rPr lang="en-US" dirty="0" err="1" smtClean="0">
                <a:solidFill>
                  <a:srgbClr val="000000"/>
                </a:solidFill>
                <a:sym typeface="Arial" charset="0"/>
              </a:rPr>
              <a:t>Grupos</a:t>
            </a:r>
            <a:r>
              <a:rPr lang="en-US" dirty="0" smtClean="0">
                <a:solidFill>
                  <a:srgbClr val="000000"/>
                </a:solidFill>
                <a:sym typeface="Arial" charset="0"/>
              </a:rPr>
              <a:t> de </a:t>
            </a:r>
            <a:r>
              <a:rPr lang="en-US" dirty="0" err="1" smtClean="0">
                <a:solidFill>
                  <a:srgbClr val="000000"/>
                </a:solidFill>
                <a:sym typeface="Arial" charset="0"/>
              </a:rPr>
              <a:t>Datos</a:t>
            </a:r>
            <a:r>
              <a:rPr lang="en-US" dirty="0" smtClean="0">
                <a:solidFill>
                  <a:srgbClr val="000000"/>
                </a:solidFill>
                <a:sym typeface="Arial" charset="0"/>
              </a:rPr>
              <a:t>: </a:t>
            </a:r>
            <a:r>
              <a:rPr lang="en-US" dirty="0" err="1" smtClean="0">
                <a:solidFill>
                  <a:srgbClr val="000000"/>
                </a:solidFill>
                <a:sym typeface="Arial" charset="0"/>
              </a:rPr>
              <a:t>Sintaxis</a:t>
            </a:r>
            <a:r>
              <a:rPr lang="en-US" dirty="0" smtClean="0">
                <a:solidFill>
                  <a:srgbClr val="000000"/>
                </a:solidFill>
                <a:sym typeface="Arial" charset="0"/>
              </a:rPr>
              <a:t> de la </a:t>
            </a:r>
            <a:r>
              <a:rPr lang="en-US" dirty="0" err="1" smtClean="0">
                <a:solidFill>
                  <a:srgbClr val="000000"/>
                </a:solidFill>
                <a:sym typeface="Arial" charset="0"/>
              </a:rPr>
              <a:t>Cláusula</a:t>
            </a:r>
            <a:r>
              <a:rPr lang="en-US" dirty="0" smtClean="0">
                <a:solidFill>
                  <a:srgbClr val="000000"/>
                </a:solidFill>
                <a:sym typeface="Arial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GROUP</a:t>
            </a:r>
            <a:r>
              <a:rPr lang="en-US" dirty="0" smtClean="0">
                <a:solidFill>
                  <a:srgbClr val="000000"/>
                </a:solidFill>
                <a:sym typeface="Arial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BY</a:t>
            </a:r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828800"/>
            <a:ext cx="7918450" cy="1900238"/>
          </a:xfrm>
        </p:spPr>
        <p:txBody>
          <a:bodyPr/>
          <a:lstStyle/>
          <a:p>
            <a:pPr marL="0" indent="0">
              <a:buClrTx/>
            </a:pP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Puede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dividir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las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filas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de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una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tabla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en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grupos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más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pequeños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utilizando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la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cláusula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Arial" charset="0"/>
                <a:sym typeface="Arial" charset="0"/>
              </a:rPr>
              <a:t>GROUP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Arial" charset="0"/>
                <a:sym typeface="Arial" charset="0"/>
              </a:rPr>
              <a:t>BY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.</a:t>
            </a:r>
          </a:p>
          <a:p>
            <a:pPr marL="0" indent="0">
              <a:buClrTx/>
            </a:pPr>
            <a:endParaRPr lang="en-US" dirty="0" smtClean="0">
              <a:solidFill>
                <a:srgbClr val="000000"/>
              </a:solidFill>
              <a:cs typeface="Arial" charset="0"/>
              <a:sym typeface="Arial" charset="0"/>
            </a:endParaRPr>
          </a:p>
          <a:p>
            <a:pPr marL="0" indent="0">
              <a:buClrTx/>
            </a:pPr>
            <a:endParaRPr lang="en-US" dirty="0" smtClean="0">
              <a:solidFill>
                <a:srgbClr val="000000"/>
              </a:solidFill>
              <a:cs typeface="Arial" charset="0"/>
              <a:sym typeface="Arial" charset="0"/>
            </a:endParaRPr>
          </a:p>
          <a:p>
            <a:pPr marL="0" indent="0">
              <a:buClrTx/>
            </a:pPr>
            <a:endParaRPr lang="en-US" dirty="0" smtClean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blackGray">
          <a:xfrm>
            <a:off x="866775" y="3927475"/>
            <a:ext cx="7277100" cy="140652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SzPct val="100000"/>
              <a:tabLst>
                <a:tab pos="120015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SELECT    </a:t>
            </a:r>
            <a:r>
              <a:rPr lang="en-US" i="1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column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, </a:t>
            </a:r>
            <a:r>
              <a:rPr lang="en-US" i="1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group_function(column)</a:t>
            </a:r>
          </a:p>
          <a:p>
            <a:pPr algn="l" eaLnBrk="0" hangingPunct="0">
              <a:spcBef>
                <a:spcPct val="0"/>
              </a:spcBef>
              <a:buClrTx/>
              <a:buSzPct val="100000"/>
              <a:tabLst>
                <a:tab pos="120015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FROM      </a:t>
            </a:r>
            <a:r>
              <a:rPr lang="en-US" i="1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table</a:t>
            </a:r>
          </a:p>
          <a:p>
            <a:pPr algn="l" eaLnBrk="0" hangingPunct="0">
              <a:spcBef>
                <a:spcPct val="0"/>
              </a:spcBef>
              <a:buClrTx/>
              <a:buSzPct val="100000"/>
              <a:tabLst>
                <a:tab pos="120015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[WHERE    </a:t>
            </a:r>
            <a:r>
              <a:rPr lang="en-US" i="1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condition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]</a:t>
            </a:r>
          </a:p>
          <a:p>
            <a:pPr algn="l" eaLnBrk="0" hangingPunct="0">
              <a:spcBef>
                <a:spcPct val="0"/>
              </a:spcBef>
              <a:buClrTx/>
              <a:buSzPct val="100000"/>
              <a:tabLst>
                <a:tab pos="120015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[GROUP BY </a:t>
            </a:r>
            <a:r>
              <a:rPr lang="en-US" i="1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group_by_expression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]</a:t>
            </a:r>
          </a:p>
          <a:p>
            <a:pPr algn="l" eaLnBrk="0" hangingPunct="0">
              <a:spcBef>
                <a:spcPct val="0"/>
              </a:spcBef>
              <a:buClrTx/>
              <a:buSzPct val="100000"/>
              <a:tabLst>
                <a:tab pos="120015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[ORDER BY </a:t>
            </a:r>
            <a:r>
              <a:rPr lang="en-US" i="1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column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];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gray">
          <a:xfrm>
            <a:off x="949325" y="4773612"/>
            <a:ext cx="4575175" cy="30162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533400"/>
            <a:ext cx="7918450" cy="876300"/>
          </a:xfrm>
        </p:spPr>
        <p:txBody>
          <a:bodyPr/>
          <a:lstStyle/>
          <a:p>
            <a:pPr>
              <a:buClrTx/>
            </a:pPr>
            <a:r>
              <a:rPr lang="en-US" dirty="0" err="1" smtClean="0">
                <a:solidFill>
                  <a:srgbClr val="000000"/>
                </a:solidFill>
                <a:sym typeface="Arial" charset="0"/>
              </a:rPr>
              <a:t>Uso</a:t>
            </a:r>
            <a:r>
              <a:rPr lang="en-US" dirty="0" smtClean="0">
                <a:solidFill>
                  <a:srgbClr val="000000"/>
                </a:solidFill>
                <a:sym typeface="Arial" charset="0"/>
              </a:rPr>
              <a:t> de la </a:t>
            </a:r>
            <a:r>
              <a:rPr lang="en-US" dirty="0" err="1" smtClean="0">
                <a:solidFill>
                  <a:srgbClr val="000000"/>
                </a:solidFill>
                <a:sym typeface="Arial" charset="0"/>
              </a:rPr>
              <a:t>Cláusula</a:t>
            </a:r>
            <a:r>
              <a:rPr lang="en-US" dirty="0" smtClean="0">
                <a:solidFill>
                  <a:srgbClr val="000000"/>
                </a:solidFill>
                <a:sym typeface="Arial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GROUP</a:t>
            </a:r>
            <a:r>
              <a:rPr lang="en-US" dirty="0" smtClean="0">
                <a:solidFill>
                  <a:srgbClr val="000000"/>
                </a:solidFill>
                <a:sym typeface="Arial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BY</a:t>
            </a:r>
          </a:p>
        </p:txBody>
      </p:sp>
      <p:sp>
        <p:nvSpPr>
          <p:cNvPr id="18436" name="Rectangle 10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447800"/>
            <a:ext cx="8153400" cy="695325"/>
          </a:xfrm>
        </p:spPr>
        <p:txBody>
          <a:bodyPr>
            <a:normAutofit fontScale="70000" lnSpcReduction="20000"/>
          </a:bodyPr>
          <a:lstStyle/>
          <a:p>
            <a:pPr marL="0" indent="0">
              <a:buClrTx/>
            </a:pPr>
            <a:r>
              <a:rPr lang="en-US" smtClean="0">
                <a:solidFill>
                  <a:srgbClr val="000000"/>
                </a:solidFill>
                <a:cs typeface="Arial" charset="0"/>
                <a:sym typeface="Arial" charset="0"/>
              </a:rPr>
              <a:t>Todas las columnas de la lista 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  <a:cs typeface="Arial" charset="0"/>
                <a:sym typeface="Arial" charset="0"/>
              </a:rPr>
              <a:t>SELECT</a:t>
            </a:r>
            <a:r>
              <a:rPr lang="en-US" smtClean="0">
                <a:solidFill>
                  <a:srgbClr val="000000"/>
                </a:solidFill>
                <a:cs typeface="Arial" charset="0"/>
                <a:sym typeface="Arial" charset="0"/>
              </a:rPr>
              <a:t> que no están incluidas en las funciones de grupo deben estar en la cláusula 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  <a:cs typeface="Arial" charset="0"/>
                <a:sym typeface="Arial" charset="0"/>
              </a:rPr>
              <a:t>GROUP</a:t>
            </a:r>
            <a:r>
              <a:rPr lang="en-US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  <a:cs typeface="Arial" charset="0"/>
                <a:sym typeface="Arial" charset="0"/>
              </a:rPr>
              <a:t>BY</a:t>
            </a:r>
            <a:r>
              <a:rPr lang="en-US" smtClean="0">
                <a:solidFill>
                  <a:srgbClr val="000000"/>
                </a:solidFill>
                <a:cs typeface="Arial" charset="0"/>
                <a:sym typeface="Arial" charset="0"/>
              </a:rPr>
              <a:t>.</a:t>
            </a:r>
          </a:p>
        </p:txBody>
      </p:sp>
      <p:grpSp>
        <p:nvGrpSpPr>
          <p:cNvPr id="9" name="8 Grupo"/>
          <p:cNvGrpSpPr/>
          <p:nvPr/>
        </p:nvGrpSpPr>
        <p:grpSpPr>
          <a:xfrm>
            <a:off x="866775" y="2347913"/>
            <a:ext cx="7277100" cy="985837"/>
            <a:chOff x="866775" y="2347913"/>
            <a:chExt cx="7277100" cy="985837"/>
          </a:xfrm>
        </p:grpSpPr>
        <p:sp>
          <p:nvSpPr>
            <p:cNvPr id="18434" name="Rectangle 2"/>
            <p:cNvSpPr>
              <a:spLocks noChangeArrowheads="1"/>
            </p:cNvSpPr>
            <p:nvPr/>
          </p:nvSpPr>
          <p:spPr bwMode="blackGray">
            <a:xfrm>
              <a:off x="866775" y="2347913"/>
              <a:ext cx="7277100" cy="985837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l" eaLnBrk="0" hangingPunct="0">
                <a:spcBef>
                  <a:spcPct val="0"/>
                </a:spcBef>
                <a:buClrTx/>
                <a:buSzPct val="100000"/>
                <a:tabLst>
                  <a:tab pos="1200150" algn="l"/>
                </a:tabLst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sym typeface="Arial" charset="0"/>
                </a:rPr>
                <a:t>SELECT   </a:t>
              </a:r>
              <a:r>
                <a:rPr lang="en-US" dirty="0" err="1" smtClean="0">
                  <a:solidFill>
                    <a:srgbClr val="000000"/>
                  </a:solidFill>
                  <a:latin typeface="Courier New" pitchFamily="49" charset="0"/>
                  <a:sym typeface="Arial" charset="0"/>
                </a:rPr>
                <a:t>sector_id</a:t>
              </a: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sym typeface="Arial" charset="0"/>
                </a:rPr>
                <a:t> , AVG(</a:t>
              </a:r>
              <a:r>
                <a:rPr lang="en-US" dirty="0" err="1" smtClean="0">
                  <a:solidFill>
                    <a:srgbClr val="000000"/>
                  </a:solidFill>
                  <a:latin typeface="Courier New" pitchFamily="49" charset="0"/>
                  <a:sym typeface="Arial" charset="0"/>
                </a:rPr>
                <a:t>salario</a:t>
              </a: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sym typeface="Arial" charset="0"/>
                </a:rPr>
                <a:t>)</a:t>
              </a:r>
            </a:p>
            <a:p>
              <a:pPr algn="l" eaLnBrk="0" hangingPunct="0">
                <a:spcBef>
                  <a:spcPct val="0"/>
                </a:spcBef>
                <a:buClrTx/>
                <a:buSzPct val="100000"/>
                <a:tabLst>
                  <a:tab pos="1200150" algn="l"/>
                </a:tabLst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sym typeface="Arial" charset="0"/>
                </a:rPr>
                <a:t>FROM     </a:t>
              </a:r>
              <a:r>
                <a:rPr lang="en-US" dirty="0" err="1" smtClean="0">
                  <a:solidFill>
                    <a:srgbClr val="000000"/>
                  </a:solidFill>
                  <a:latin typeface="Courier New" pitchFamily="49" charset="0"/>
                  <a:sym typeface="Arial" charset="0"/>
                </a:rPr>
                <a:t>empleado</a:t>
              </a:r>
              <a:endParaRPr lang="en-US" dirty="0" smtClean="0">
                <a:solidFill>
                  <a:srgbClr val="000000"/>
                </a:solidFill>
                <a:latin typeface="Courier New" pitchFamily="49" charset="0"/>
                <a:sym typeface="Arial" charset="0"/>
              </a:endParaRPr>
            </a:p>
            <a:p>
              <a:pPr algn="l" eaLnBrk="0" hangingPunct="0">
                <a:spcBef>
                  <a:spcPct val="0"/>
                </a:spcBef>
                <a:buClrTx/>
                <a:buSzPct val="100000"/>
                <a:tabLst>
                  <a:tab pos="1200150" algn="l"/>
                </a:tabLst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sym typeface="Arial" charset="0"/>
                </a:rPr>
                <a:t>GROUP BY </a:t>
              </a:r>
              <a:r>
                <a:rPr lang="en-US" dirty="0" err="1" smtClean="0">
                  <a:solidFill>
                    <a:srgbClr val="000000"/>
                  </a:solidFill>
                  <a:latin typeface="Courier New" pitchFamily="49" charset="0"/>
                  <a:sym typeface="Arial" charset="0"/>
                </a:rPr>
                <a:t>sector_id</a:t>
              </a: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sym typeface="Arial" charset="0"/>
                </a:rPr>
                <a:t> ;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sym typeface="Arial" charset="0"/>
              </a:endParaRPr>
            </a:p>
          </p:txBody>
        </p:sp>
        <p:sp>
          <p:nvSpPr>
            <p:cNvPr id="18437" name="Rectangle 7"/>
            <p:cNvSpPr>
              <a:spLocks noChangeArrowheads="1"/>
            </p:cNvSpPr>
            <p:nvPr/>
          </p:nvSpPr>
          <p:spPr bwMode="gray">
            <a:xfrm>
              <a:off x="900113" y="2976563"/>
              <a:ext cx="3160712" cy="287337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228600"/>
              <a:endParaRPr lang="en-GB"/>
            </a:p>
          </p:txBody>
        </p:sp>
        <p:sp>
          <p:nvSpPr>
            <p:cNvPr id="18438" name="Rectangle 8"/>
            <p:cNvSpPr>
              <a:spLocks noChangeArrowheads="1"/>
            </p:cNvSpPr>
            <p:nvPr/>
          </p:nvSpPr>
          <p:spPr bwMode="gray">
            <a:xfrm>
              <a:off x="1981201" y="2441575"/>
              <a:ext cx="1524000" cy="301625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0617" y="3429000"/>
            <a:ext cx="2440983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495300"/>
            <a:ext cx="7918450" cy="876300"/>
          </a:xfrm>
        </p:spPr>
        <p:txBody>
          <a:bodyPr/>
          <a:lstStyle/>
          <a:p>
            <a:pPr>
              <a:buClrTx/>
            </a:pPr>
            <a:r>
              <a:rPr lang="en-US" dirty="0" err="1" smtClean="0">
                <a:solidFill>
                  <a:srgbClr val="000000"/>
                </a:solidFill>
                <a:sym typeface="Arial" charset="0"/>
              </a:rPr>
              <a:t>Uso</a:t>
            </a:r>
            <a:r>
              <a:rPr lang="en-US" dirty="0" smtClean="0">
                <a:solidFill>
                  <a:srgbClr val="000000"/>
                </a:solidFill>
                <a:sym typeface="Arial" charset="0"/>
              </a:rPr>
              <a:t> de la </a:t>
            </a:r>
            <a:r>
              <a:rPr lang="en-US" dirty="0" err="1" smtClean="0">
                <a:solidFill>
                  <a:srgbClr val="000000"/>
                </a:solidFill>
                <a:sym typeface="Arial" charset="0"/>
              </a:rPr>
              <a:t>Cláusula</a:t>
            </a:r>
            <a:r>
              <a:rPr lang="en-US" dirty="0" smtClean="0">
                <a:solidFill>
                  <a:srgbClr val="000000"/>
                </a:solidFill>
                <a:sym typeface="Arial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GROUP</a:t>
            </a:r>
            <a:r>
              <a:rPr lang="en-US" dirty="0" smtClean="0">
                <a:solidFill>
                  <a:srgbClr val="000000"/>
                </a:solidFill>
                <a:sym typeface="Arial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BY</a:t>
            </a:r>
          </a:p>
        </p:txBody>
      </p:sp>
      <p:sp>
        <p:nvSpPr>
          <p:cNvPr id="19460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692150" y="1371600"/>
            <a:ext cx="7918450" cy="695325"/>
          </a:xfrm>
        </p:spPr>
        <p:txBody>
          <a:bodyPr>
            <a:normAutofit fontScale="85000" lnSpcReduction="20000"/>
          </a:bodyPr>
          <a:lstStyle/>
          <a:p>
            <a:pPr marL="0" indent="0">
              <a:buClrTx/>
            </a:pP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No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es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necesario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que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la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columna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Arial" charset="0"/>
                <a:sym typeface="Arial" charset="0"/>
              </a:rPr>
              <a:t>GROUP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Arial" charset="0"/>
                <a:sym typeface="Arial" charset="0"/>
              </a:rPr>
              <a:t>BY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esté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en la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lista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Arial" charset="0"/>
                <a:sym typeface="Arial" charset="0"/>
              </a:rPr>
              <a:t>SELECT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.</a:t>
            </a:r>
          </a:p>
        </p:txBody>
      </p:sp>
      <p:grpSp>
        <p:nvGrpSpPr>
          <p:cNvPr id="13" name="12 Grupo"/>
          <p:cNvGrpSpPr/>
          <p:nvPr/>
        </p:nvGrpSpPr>
        <p:grpSpPr>
          <a:xfrm>
            <a:off x="838200" y="2595563"/>
            <a:ext cx="3200400" cy="985837"/>
            <a:chOff x="838200" y="2209800"/>
            <a:chExt cx="3200400" cy="985837"/>
          </a:xfrm>
        </p:grpSpPr>
        <p:sp>
          <p:nvSpPr>
            <p:cNvPr id="9" name="Rectangle 2"/>
            <p:cNvSpPr>
              <a:spLocks noChangeArrowheads="1"/>
            </p:cNvSpPr>
            <p:nvPr/>
          </p:nvSpPr>
          <p:spPr bwMode="blackGray">
            <a:xfrm>
              <a:off x="838200" y="2209800"/>
              <a:ext cx="3200400" cy="985837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l" eaLnBrk="0" hangingPunct="0">
                <a:spcBef>
                  <a:spcPct val="0"/>
                </a:spcBef>
                <a:buClrTx/>
                <a:buSzPct val="100000"/>
                <a:tabLst>
                  <a:tab pos="1200150" algn="l"/>
                </a:tabLst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sym typeface="Arial" charset="0"/>
                </a:rPr>
                <a:t>SELECT   AVG(</a:t>
              </a:r>
              <a:r>
                <a:rPr lang="en-US" dirty="0" err="1" smtClean="0">
                  <a:solidFill>
                    <a:srgbClr val="000000"/>
                  </a:solidFill>
                  <a:latin typeface="Courier New" pitchFamily="49" charset="0"/>
                  <a:sym typeface="Arial" charset="0"/>
                </a:rPr>
                <a:t>salario</a:t>
              </a: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sym typeface="Arial" charset="0"/>
                </a:rPr>
                <a:t>)</a:t>
              </a:r>
            </a:p>
            <a:p>
              <a:pPr algn="l" eaLnBrk="0" hangingPunct="0">
                <a:spcBef>
                  <a:spcPct val="0"/>
                </a:spcBef>
                <a:buClrTx/>
                <a:buSzPct val="100000"/>
                <a:tabLst>
                  <a:tab pos="1200150" algn="l"/>
                </a:tabLst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sym typeface="Arial" charset="0"/>
                </a:rPr>
                <a:t>FROM     </a:t>
              </a:r>
              <a:r>
                <a:rPr lang="en-US" dirty="0" err="1" smtClean="0">
                  <a:solidFill>
                    <a:srgbClr val="000000"/>
                  </a:solidFill>
                  <a:latin typeface="Courier New" pitchFamily="49" charset="0"/>
                  <a:sym typeface="Arial" charset="0"/>
                </a:rPr>
                <a:t>empleado</a:t>
              </a:r>
              <a:endParaRPr lang="en-US" dirty="0" smtClean="0">
                <a:solidFill>
                  <a:srgbClr val="000000"/>
                </a:solidFill>
                <a:latin typeface="Courier New" pitchFamily="49" charset="0"/>
                <a:sym typeface="Arial" charset="0"/>
              </a:endParaRPr>
            </a:p>
            <a:p>
              <a:pPr algn="l" eaLnBrk="0" hangingPunct="0">
                <a:spcBef>
                  <a:spcPct val="0"/>
                </a:spcBef>
                <a:buClrTx/>
                <a:buSzPct val="100000"/>
                <a:tabLst>
                  <a:tab pos="1200150" algn="l"/>
                </a:tabLst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sym typeface="Arial" charset="0"/>
                </a:rPr>
                <a:t>GROUP BY </a:t>
              </a:r>
              <a:r>
                <a:rPr lang="en-US" dirty="0" err="1" smtClean="0">
                  <a:solidFill>
                    <a:srgbClr val="000000"/>
                  </a:solidFill>
                  <a:latin typeface="Courier New" pitchFamily="49" charset="0"/>
                  <a:sym typeface="Arial" charset="0"/>
                </a:rPr>
                <a:t>sector_id</a:t>
              </a: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sym typeface="Arial" charset="0"/>
                </a:rPr>
                <a:t> ;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sym typeface="Arial" charset="0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gray">
            <a:xfrm>
              <a:off x="914400" y="2819400"/>
              <a:ext cx="2804639" cy="287337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228600"/>
              <a:endParaRPr lang="en-GB"/>
            </a:p>
          </p:txBody>
        </p:sp>
      </p:grp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1904999"/>
            <a:ext cx="1295400" cy="2478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495300"/>
            <a:ext cx="7918450" cy="876300"/>
          </a:xfrm>
        </p:spPr>
        <p:txBody>
          <a:bodyPr/>
          <a:lstStyle/>
          <a:p>
            <a:pPr>
              <a:buClrTx/>
            </a:pPr>
            <a:r>
              <a:rPr lang="en-US" dirty="0" err="1" smtClean="0">
                <a:solidFill>
                  <a:srgbClr val="000000"/>
                </a:solidFill>
                <a:sym typeface="Arial" charset="0"/>
              </a:rPr>
              <a:t>Uso</a:t>
            </a:r>
            <a:r>
              <a:rPr lang="en-US" dirty="0" smtClean="0">
                <a:solidFill>
                  <a:srgbClr val="000000"/>
                </a:solidFill>
                <a:sym typeface="Arial" charset="0"/>
              </a:rPr>
              <a:t> de la </a:t>
            </a:r>
            <a:r>
              <a:rPr lang="en-US" dirty="0" err="1" smtClean="0">
                <a:solidFill>
                  <a:srgbClr val="000000"/>
                </a:solidFill>
                <a:sym typeface="Arial" charset="0"/>
              </a:rPr>
              <a:t>Cláusula</a:t>
            </a:r>
            <a:r>
              <a:rPr lang="en-US" dirty="0" smtClean="0">
                <a:solidFill>
                  <a:srgbClr val="000000"/>
                </a:solidFill>
                <a:sym typeface="Arial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GROUP</a:t>
            </a:r>
            <a:r>
              <a:rPr lang="en-US" dirty="0" smtClean="0">
                <a:solidFill>
                  <a:srgbClr val="000000"/>
                </a:solidFill>
                <a:sym typeface="Arial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BY</a:t>
            </a:r>
          </a:p>
        </p:txBody>
      </p:sp>
      <p:sp>
        <p:nvSpPr>
          <p:cNvPr id="19460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692150" y="1371600"/>
            <a:ext cx="7918450" cy="2209800"/>
          </a:xfrm>
        </p:spPr>
        <p:txBody>
          <a:bodyPr>
            <a:normAutofit fontScale="70000" lnSpcReduction="20000"/>
          </a:bodyPr>
          <a:lstStyle/>
          <a:p>
            <a:pPr marL="0" indent="0">
              <a:buClrTx/>
            </a:pP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No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es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necesario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que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la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columna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Arial" charset="0"/>
                <a:sym typeface="Arial" charset="0"/>
              </a:rPr>
              <a:t>GROUP</a:t>
            </a:r>
            <a:r>
              <a:rPr lang="en-US" b="1" dirty="0" smtClean="0">
                <a:solidFill>
                  <a:srgbClr val="002060"/>
                </a:solidFill>
                <a:cs typeface="Arial" charset="0"/>
                <a:sym typeface="Arial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Arial" charset="0"/>
                <a:sym typeface="Arial" charset="0"/>
              </a:rPr>
              <a:t>BY</a:t>
            </a:r>
            <a:r>
              <a:rPr lang="en-US" b="1" dirty="0" smtClean="0">
                <a:solidFill>
                  <a:srgbClr val="002060"/>
                </a:solidFill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esté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en la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lista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Arial" charset="0"/>
                <a:sym typeface="Arial" charset="0"/>
              </a:rPr>
              <a:t>SELECT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. </a:t>
            </a:r>
          </a:p>
          <a:p>
            <a:pPr marL="0" indent="0">
              <a:buClrTx/>
            </a:pPr>
            <a:endParaRPr lang="en-US" dirty="0" smtClean="0">
              <a:solidFill>
                <a:srgbClr val="000000"/>
              </a:solidFill>
              <a:cs typeface="Arial" charset="0"/>
              <a:sym typeface="Arial" charset="0"/>
            </a:endParaRPr>
          </a:p>
          <a:p>
            <a:pPr marL="0" indent="0">
              <a:buClrTx/>
            </a:pP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En el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estandard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ANSI,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toda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columna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que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no sea de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agregación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puede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estar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en el SELECT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aunque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debe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estar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como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campo de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división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en el GROUP BY.</a:t>
            </a:r>
          </a:p>
          <a:p>
            <a:pPr marL="0" indent="0">
              <a:buClrTx/>
            </a:pPr>
            <a:endParaRPr lang="en-US" dirty="0" smtClean="0">
              <a:solidFill>
                <a:srgbClr val="000000"/>
              </a:solidFill>
              <a:cs typeface="Arial" charset="0"/>
              <a:sym typeface="Arial" charset="0"/>
            </a:endParaRPr>
          </a:p>
          <a:p>
            <a:pPr marL="0" indent="0">
              <a:buClrTx/>
            </a:pP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MySQL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admite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lo anterior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pero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con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resultados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a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evaluar</a:t>
            </a:r>
            <a:endParaRPr lang="en-US" dirty="0" smtClean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  <p:grpSp>
        <p:nvGrpSpPr>
          <p:cNvPr id="11" name="10 Grupo"/>
          <p:cNvGrpSpPr/>
          <p:nvPr/>
        </p:nvGrpSpPr>
        <p:grpSpPr>
          <a:xfrm>
            <a:off x="914400" y="4195763"/>
            <a:ext cx="4800600" cy="985837"/>
            <a:chOff x="914400" y="3886200"/>
            <a:chExt cx="4800600" cy="985837"/>
          </a:xfrm>
        </p:grpSpPr>
        <p:sp>
          <p:nvSpPr>
            <p:cNvPr id="9" name="Rectangle 2"/>
            <p:cNvSpPr>
              <a:spLocks noChangeArrowheads="1"/>
            </p:cNvSpPr>
            <p:nvPr/>
          </p:nvSpPr>
          <p:spPr bwMode="blackGray">
            <a:xfrm>
              <a:off x="914400" y="3886200"/>
              <a:ext cx="4800600" cy="985837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l" eaLnBrk="0" hangingPunct="0">
                <a:spcBef>
                  <a:spcPct val="0"/>
                </a:spcBef>
                <a:buClrTx/>
                <a:buSzPct val="100000"/>
                <a:tabLst>
                  <a:tab pos="1200150" algn="l"/>
                </a:tabLst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sym typeface="Arial" charset="0"/>
                </a:rPr>
                <a:t>SELECT   </a:t>
              </a:r>
              <a:r>
                <a:rPr lang="en-US" dirty="0" err="1" smtClean="0">
                  <a:solidFill>
                    <a:srgbClr val="000000"/>
                  </a:solidFill>
                  <a:latin typeface="Courier New" pitchFamily="49" charset="0"/>
                  <a:sym typeface="Arial" charset="0"/>
                </a:rPr>
                <a:t>empleado_id</a:t>
              </a: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sym typeface="Arial" charset="0"/>
                </a:rPr>
                <a:t>, AVG(</a:t>
              </a:r>
              <a:r>
                <a:rPr lang="en-US" dirty="0" err="1" smtClean="0">
                  <a:solidFill>
                    <a:srgbClr val="000000"/>
                  </a:solidFill>
                  <a:latin typeface="Courier New" pitchFamily="49" charset="0"/>
                  <a:sym typeface="Arial" charset="0"/>
                </a:rPr>
                <a:t>salario</a:t>
              </a: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sym typeface="Arial" charset="0"/>
                </a:rPr>
                <a:t>)</a:t>
              </a:r>
            </a:p>
            <a:p>
              <a:pPr algn="l" eaLnBrk="0" hangingPunct="0">
                <a:spcBef>
                  <a:spcPct val="0"/>
                </a:spcBef>
                <a:buClrTx/>
                <a:buSzPct val="100000"/>
                <a:tabLst>
                  <a:tab pos="1200150" algn="l"/>
                </a:tabLst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sym typeface="Arial" charset="0"/>
                </a:rPr>
                <a:t>FROM     </a:t>
              </a:r>
              <a:r>
                <a:rPr lang="en-US" dirty="0" err="1" smtClean="0">
                  <a:solidFill>
                    <a:srgbClr val="000000"/>
                  </a:solidFill>
                  <a:latin typeface="Courier New" pitchFamily="49" charset="0"/>
                  <a:sym typeface="Arial" charset="0"/>
                </a:rPr>
                <a:t>empleado</a:t>
              </a:r>
              <a:endParaRPr lang="en-US" dirty="0" smtClean="0">
                <a:solidFill>
                  <a:srgbClr val="000000"/>
                </a:solidFill>
                <a:latin typeface="Courier New" pitchFamily="49" charset="0"/>
                <a:sym typeface="Arial" charset="0"/>
              </a:endParaRPr>
            </a:p>
            <a:p>
              <a:pPr algn="l" eaLnBrk="0" hangingPunct="0">
                <a:spcBef>
                  <a:spcPct val="0"/>
                </a:spcBef>
                <a:buClrTx/>
                <a:buSzPct val="100000"/>
                <a:tabLst>
                  <a:tab pos="1200150" algn="l"/>
                </a:tabLst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sym typeface="Arial" charset="0"/>
                </a:rPr>
                <a:t>GROUP BY </a:t>
              </a:r>
              <a:r>
                <a:rPr lang="en-US" dirty="0" err="1" smtClean="0">
                  <a:solidFill>
                    <a:srgbClr val="000000"/>
                  </a:solidFill>
                  <a:latin typeface="Courier New" pitchFamily="49" charset="0"/>
                  <a:sym typeface="Arial" charset="0"/>
                </a:rPr>
                <a:t>sector_id</a:t>
              </a: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sym typeface="Arial" charset="0"/>
                </a:rPr>
                <a:t> ;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sym typeface="Arial" charset="0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gray">
            <a:xfrm>
              <a:off x="992414" y="4495800"/>
              <a:ext cx="2871416" cy="287337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228600"/>
              <a:endParaRPr lang="en-GB"/>
            </a:p>
          </p:txBody>
        </p:sp>
      </p:grp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0319" y="3657600"/>
            <a:ext cx="2526051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762000" y="2057400"/>
            <a:ext cx="7620000" cy="1520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800" dirty="0" smtClean="0"/>
              <a:t>Ejercicio:</a:t>
            </a:r>
          </a:p>
          <a:p>
            <a:pPr algn="l"/>
            <a:endParaRPr lang="es-AR" dirty="0" smtClean="0">
              <a:solidFill>
                <a:srgbClr val="FF0000"/>
              </a:solidFill>
            </a:endParaRPr>
          </a:p>
          <a:p>
            <a:pPr marL="342900" indent="-342900" algn="l">
              <a:buAutoNum type="alphaUcParenR"/>
            </a:pPr>
            <a:r>
              <a:rPr lang="es-AR" dirty="0" smtClean="0"/>
              <a:t>Contar la cantidad de provincias según su región.</a:t>
            </a:r>
          </a:p>
          <a:p>
            <a:pPr marL="342900" indent="-342900" algn="l">
              <a:buAutoNum type="alphaUcParenR"/>
            </a:pPr>
            <a:endParaRPr lang="es-A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0" descr="C:\salome_official\projects\11gR2\screenshots\les5_4s_a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3188" y="2473325"/>
            <a:ext cx="2628900" cy="25257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171" name="Rectangle 5"/>
          <p:cNvSpPr>
            <a:spLocks noChangeArrowheads="1"/>
          </p:cNvSpPr>
          <p:nvPr/>
        </p:nvSpPr>
        <p:spPr bwMode="gray">
          <a:xfrm>
            <a:off x="6208713" y="3841750"/>
            <a:ext cx="1825625" cy="1012825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7172" name="Rectangle 14"/>
          <p:cNvSpPr>
            <a:spLocks noGrp="1" noChangeArrowheads="1"/>
          </p:cNvSpPr>
          <p:nvPr>
            <p:ph type="title" idx="4294967295"/>
          </p:nvPr>
        </p:nvSpPr>
        <p:spPr>
          <a:xfrm>
            <a:off x="768350" y="304800"/>
            <a:ext cx="7918450" cy="876300"/>
          </a:xfrm>
        </p:spPr>
        <p:txBody>
          <a:bodyPr>
            <a:normAutofit fontScale="90000"/>
          </a:bodyPr>
          <a:lstStyle/>
          <a:p>
            <a:pPr>
              <a:buClrTx/>
            </a:pPr>
            <a:r>
              <a:rPr lang="en-US" dirty="0" smtClean="0">
                <a:solidFill>
                  <a:srgbClr val="000000"/>
                </a:solidFill>
                <a:sym typeface="Arial" charset="0"/>
              </a:rPr>
              <a:t>¿</a:t>
            </a:r>
            <a:r>
              <a:rPr lang="en-US" dirty="0" err="1" smtClean="0">
                <a:solidFill>
                  <a:srgbClr val="000000"/>
                </a:solidFill>
                <a:sym typeface="Arial" charset="0"/>
              </a:rPr>
              <a:t>Qué</a:t>
            </a:r>
            <a:r>
              <a:rPr lang="en-US" dirty="0" smtClean="0">
                <a:solidFill>
                  <a:srgbClr val="000000"/>
                </a:solidFill>
                <a:sym typeface="Arial" charset="0"/>
              </a:rPr>
              <a:t> Son </a:t>
            </a:r>
            <a:r>
              <a:rPr lang="en-US" dirty="0" err="1" smtClean="0">
                <a:solidFill>
                  <a:srgbClr val="000000"/>
                </a:solidFill>
                <a:sym typeface="Arial" charset="0"/>
              </a:rPr>
              <a:t>las</a:t>
            </a:r>
            <a:r>
              <a:rPr lang="en-US" dirty="0" smtClean="0">
                <a:solidFill>
                  <a:srgbClr val="000000"/>
                </a:solidFill>
                <a:sym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sym typeface="Arial" charset="0"/>
              </a:rPr>
              <a:t>Funciones</a:t>
            </a:r>
            <a:r>
              <a:rPr lang="en-US" dirty="0" smtClean="0">
                <a:solidFill>
                  <a:srgbClr val="000000"/>
                </a:solidFill>
                <a:sym typeface="Arial" charset="0"/>
              </a:rPr>
              <a:t> de </a:t>
            </a:r>
            <a:r>
              <a:rPr lang="en-US" dirty="0" err="1" smtClean="0">
                <a:solidFill>
                  <a:srgbClr val="000000"/>
                </a:solidFill>
                <a:sym typeface="Arial" charset="0"/>
              </a:rPr>
              <a:t>Grupo</a:t>
            </a:r>
            <a:r>
              <a:rPr lang="en-US" dirty="0" smtClean="0">
                <a:solidFill>
                  <a:srgbClr val="000000"/>
                </a:solidFill>
                <a:sym typeface="Arial" charset="0"/>
              </a:rPr>
              <a:t>?</a:t>
            </a:r>
          </a:p>
        </p:txBody>
      </p:sp>
      <p:sp>
        <p:nvSpPr>
          <p:cNvPr id="7173" name="Rectangle 15"/>
          <p:cNvSpPr>
            <a:spLocks noGrp="1" noChangeArrowheads="1"/>
          </p:cNvSpPr>
          <p:nvPr>
            <p:ph type="body" idx="4294967295"/>
          </p:nvPr>
        </p:nvSpPr>
        <p:spPr>
          <a:xfrm>
            <a:off x="692150" y="1447800"/>
            <a:ext cx="7918450" cy="695325"/>
          </a:xfrm>
        </p:spPr>
        <p:txBody>
          <a:bodyPr>
            <a:normAutofit fontScale="85000" lnSpcReduction="20000"/>
          </a:bodyPr>
          <a:lstStyle/>
          <a:p>
            <a:pPr marL="0" indent="0">
              <a:buClrTx/>
            </a:pP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Las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funciones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de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grupo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funcionan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en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juegos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de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filas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para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proporcionar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un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resultado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por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grupo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.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1111250" y="2120900"/>
            <a:ext cx="14128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SzPct val="100000"/>
            </a:pPr>
            <a:r>
              <a:rPr lang="en-US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EMPLOYEES</a:t>
            </a:r>
          </a:p>
        </p:txBody>
      </p:sp>
      <p:sp>
        <p:nvSpPr>
          <p:cNvPr id="7175" name="Freeform 7"/>
          <p:cNvSpPr>
            <a:spLocks/>
          </p:cNvSpPr>
          <p:nvPr/>
        </p:nvSpPr>
        <p:spPr bwMode="gray">
          <a:xfrm>
            <a:off x="4019550" y="2457450"/>
            <a:ext cx="2192338" cy="3589338"/>
          </a:xfrm>
          <a:custGeom>
            <a:avLst/>
            <a:gdLst>
              <a:gd name="T0" fmla="*/ 0 w 1359"/>
              <a:gd name="T1" fmla="*/ 2147483647 h 2543"/>
              <a:gd name="T2" fmla="*/ 0 w 1359"/>
              <a:gd name="T3" fmla="*/ 0 h 2543"/>
              <a:gd name="T4" fmla="*/ 2147483647 w 1359"/>
              <a:gd name="T5" fmla="*/ 2147483647 h 2543"/>
              <a:gd name="T6" fmla="*/ 2147483647 w 1359"/>
              <a:gd name="T7" fmla="*/ 2147483647 h 2543"/>
              <a:gd name="T8" fmla="*/ 0 w 1359"/>
              <a:gd name="T9" fmla="*/ 2147483647 h 25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9"/>
              <a:gd name="T16" fmla="*/ 0 h 2543"/>
              <a:gd name="T17" fmla="*/ 1359 w 1359"/>
              <a:gd name="T18" fmla="*/ 2543 h 25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9" h="2543">
                <a:moveTo>
                  <a:pt x="0" y="2542"/>
                </a:moveTo>
                <a:lnTo>
                  <a:pt x="0" y="0"/>
                </a:lnTo>
                <a:lnTo>
                  <a:pt x="1358" y="962"/>
                </a:lnTo>
                <a:lnTo>
                  <a:pt x="1358" y="1702"/>
                </a:lnTo>
                <a:lnTo>
                  <a:pt x="0" y="2542"/>
                </a:lnTo>
              </a:path>
            </a:pathLst>
          </a:custGeom>
          <a:solidFill>
            <a:srgbClr val="FFCC99">
              <a:alpha val="50195"/>
            </a:srgbClr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3983038" y="3962400"/>
            <a:ext cx="2278062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 eaLnBrk="0" hangingPunct="0">
              <a:lnSpc>
                <a:spcPct val="85000"/>
              </a:lnSpc>
              <a:spcBef>
                <a:spcPct val="0"/>
              </a:spcBef>
              <a:buClrTx/>
              <a:buSzPct val="100000"/>
            </a:pPr>
            <a:r>
              <a:rPr lang="en-US" dirty="0" err="1">
                <a:solidFill>
                  <a:srgbClr val="000000"/>
                </a:solidFill>
                <a:sym typeface="Arial" charset="0"/>
              </a:rPr>
              <a:t>Salario</a:t>
            </a:r>
            <a:r>
              <a:rPr lang="en-US" dirty="0">
                <a:solidFill>
                  <a:srgbClr val="000000"/>
                </a:solidFill>
                <a:sym typeface="Arial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sym typeface="Arial" charset="0"/>
              </a:rPr>
              <a:t>máximo</a:t>
            </a:r>
            <a:r>
              <a:rPr lang="en-US" dirty="0">
                <a:solidFill>
                  <a:srgbClr val="000000"/>
                </a:solidFill>
                <a:sym typeface="Arial" charset="0"/>
              </a:rPr>
              <a:t> en la </a:t>
            </a:r>
            <a:r>
              <a:rPr lang="en-US" dirty="0" err="1">
                <a:solidFill>
                  <a:srgbClr val="000000"/>
                </a:solidFill>
                <a:sym typeface="Arial" charset="0"/>
              </a:rPr>
              <a:t>tabla</a:t>
            </a:r>
            <a:r>
              <a:rPr lang="en-US" dirty="0">
                <a:solidFill>
                  <a:srgbClr val="000000"/>
                </a:solidFill>
                <a:sym typeface="Arial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EMPLOYEES</a:t>
            </a:r>
            <a:r>
              <a:rPr lang="en-US" sz="2400" b="0" dirty="0">
                <a:solidFill>
                  <a:srgbClr val="000000"/>
                </a:solidFill>
                <a:latin typeface="Times New Roman" pitchFamily="18" charset="0"/>
                <a:sym typeface="Arial" charset="0"/>
              </a:rPr>
              <a:t> </a:t>
            </a:r>
          </a:p>
        </p:txBody>
      </p:sp>
      <p:sp>
        <p:nvSpPr>
          <p:cNvPr id="7177" name="Text Box 11"/>
          <p:cNvSpPr txBox="1">
            <a:spLocks noChangeArrowheads="1"/>
          </p:cNvSpPr>
          <p:nvPr/>
        </p:nvSpPr>
        <p:spPr bwMode="gray">
          <a:xfrm>
            <a:off x="1314450" y="4881563"/>
            <a:ext cx="366713" cy="39052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</p:spPr>
        <p:txBody>
          <a:bodyPr lIns="12700" tIns="12700" rIns="12700" bIns="12700">
            <a:spAutoFit/>
          </a:bodyPr>
          <a:lstStyle/>
          <a:p>
            <a:pPr defTabSz="822325" eaLnBrk="0" hangingPunct="0">
              <a:spcBef>
                <a:spcPct val="0"/>
              </a:spcBef>
              <a:buClrTx/>
              <a:buSzPct val="100000"/>
            </a:pPr>
            <a:r>
              <a:rPr lang="en-US" sz="2400">
                <a:solidFill>
                  <a:srgbClr val="000000"/>
                </a:solidFill>
                <a:sym typeface="Arial" charset="0"/>
              </a:rPr>
              <a:t>…</a:t>
            </a:r>
          </a:p>
        </p:txBody>
      </p:sp>
      <p:pic>
        <p:nvPicPr>
          <p:cNvPr id="7178" name="Picture 21" descr="C:\salome_official\projects\11gR2\screenshots\les5_4s_b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3188" y="5307013"/>
            <a:ext cx="26289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179" name="Rectangle 9"/>
          <p:cNvSpPr>
            <a:spLocks noChangeArrowheads="1"/>
          </p:cNvSpPr>
          <p:nvPr/>
        </p:nvSpPr>
        <p:spPr bwMode="gray">
          <a:xfrm>
            <a:off x="3211513" y="2462213"/>
            <a:ext cx="790575" cy="354012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pic>
        <p:nvPicPr>
          <p:cNvPr id="7180" name="Picture 22" descr="C:\salome_official\projects\11gR2\screenshots\les5_4s_c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81763" y="4110038"/>
            <a:ext cx="1165225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181" name="Rectangle 13"/>
          <p:cNvSpPr>
            <a:spLocks noChangeArrowheads="1"/>
          </p:cNvSpPr>
          <p:nvPr/>
        </p:nvSpPr>
        <p:spPr bwMode="gray">
          <a:xfrm>
            <a:off x="6480175" y="4305300"/>
            <a:ext cx="1157288" cy="252413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066800" y="609600"/>
            <a:ext cx="7467600" cy="3360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smtClean="0"/>
              <a:t>A)</a:t>
            </a:r>
          </a:p>
          <a:p>
            <a:pPr algn="l"/>
            <a:r>
              <a:rPr lang="es-AR" dirty="0" smtClean="0"/>
              <a:t>Contar la cantidad de provincias según su región.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SELECT </a:t>
            </a:r>
            <a:r>
              <a:rPr lang="en-US" dirty="0" err="1" smtClean="0"/>
              <a:t>region_id</a:t>
            </a:r>
            <a:r>
              <a:rPr lang="en-US" dirty="0" smtClean="0"/>
              <a:t> , count(</a:t>
            </a:r>
            <a:r>
              <a:rPr lang="en-US" dirty="0" err="1" smtClean="0"/>
              <a:t>region_id</a:t>
            </a:r>
            <a:r>
              <a:rPr lang="en-US" dirty="0" smtClean="0"/>
              <a:t>) </a:t>
            </a:r>
          </a:p>
          <a:p>
            <a:pPr algn="l"/>
            <a:r>
              <a:rPr lang="en-US" dirty="0" smtClean="0"/>
              <a:t>FROM </a:t>
            </a:r>
            <a:r>
              <a:rPr lang="en-US" dirty="0" err="1" smtClean="0"/>
              <a:t>provincias</a:t>
            </a:r>
            <a:endParaRPr lang="en-US" dirty="0" smtClean="0"/>
          </a:p>
          <a:p>
            <a:pPr algn="l"/>
            <a:r>
              <a:rPr lang="en-US" dirty="0" smtClean="0"/>
              <a:t>Group BY </a:t>
            </a:r>
            <a:r>
              <a:rPr lang="en-US" dirty="0" err="1" smtClean="0"/>
              <a:t>region_id</a:t>
            </a:r>
            <a:r>
              <a:rPr lang="en-US" dirty="0" smtClean="0"/>
              <a:t>;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s-AR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2667000"/>
            <a:ext cx="2915377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8350" y="228600"/>
            <a:ext cx="7918450" cy="1219200"/>
          </a:xfrm>
        </p:spPr>
        <p:txBody>
          <a:bodyPr>
            <a:normAutofit fontScale="90000"/>
          </a:bodyPr>
          <a:lstStyle/>
          <a:p>
            <a:pPr algn="ctr">
              <a:buClrTx/>
            </a:pPr>
            <a:r>
              <a:rPr lang="en-US" dirty="0" err="1" smtClean="0">
                <a:solidFill>
                  <a:srgbClr val="000000"/>
                </a:solidFill>
                <a:sym typeface="Arial" charset="0"/>
              </a:rPr>
              <a:t>Agrupación</a:t>
            </a:r>
            <a:r>
              <a:rPr lang="en-US" dirty="0" smtClean="0">
                <a:solidFill>
                  <a:srgbClr val="000000"/>
                </a:solidFill>
                <a:sym typeface="Arial" charset="0"/>
              </a:rPr>
              <a:t> de </a:t>
            </a:r>
            <a:r>
              <a:rPr lang="en-US" dirty="0" err="1" smtClean="0">
                <a:solidFill>
                  <a:srgbClr val="000000"/>
                </a:solidFill>
                <a:sym typeface="Arial" charset="0"/>
              </a:rPr>
              <a:t>Más</a:t>
            </a:r>
            <a:r>
              <a:rPr lang="en-US" dirty="0" smtClean="0">
                <a:solidFill>
                  <a:srgbClr val="000000"/>
                </a:solidFill>
                <a:sym typeface="Arial" charset="0"/>
              </a:rPr>
              <a:t> de </a:t>
            </a:r>
            <a:r>
              <a:rPr lang="en-US" dirty="0" err="1" smtClean="0">
                <a:solidFill>
                  <a:srgbClr val="000000"/>
                </a:solidFill>
                <a:sym typeface="Arial" charset="0"/>
              </a:rPr>
              <a:t>Una</a:t>
            </a:r>
            <a:r>
              <a:rPr lang="en-US" dirty="0" smtClean="0">
                <a:solidFill>
                  <a:srgbClr val="000000"/>
                </a:solidFill>
                <a:sym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sym typeface="Arial" charset="0"/>
              </a:rPr>
              <a:t>Columna</a:t>
            </a:r>
            <a:endParaRPr lang="en-US" dirty="0" smtClean="0">
              <a:solidFill>
                <a:srgbClr val="000000"/>
              </a:solidFill>
              <a:sym typeface="Arial" charset="0"/>
            </a:endParaRP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762000" y="1447800"/>
            <a:ext cx="14128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SzPct val="100000"/>
            </a:pPr>
            <a:r>
              <a:rPr lang="en-US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EMPLOYEES</a:t>
            </a:r>
          </a:p>
        </p:txBody>
      </p:sp>
      <p:sp>
        <p:nvSpPr>
          <p:cNvPr id="20484" name="Freeform 4"/>
          <p:cNvSpPr>
            <a:spLocks/>
          </p:cNvSpPr>
          <p:nvPr/>
        </p:nvSpPr>
        <p:spPr bwMode="gray">
          <a:xfrm>
            <a:off x="4267200" y="1905000"/>
            <a:ext cx="533400" cy="4191000"/>
          </a:xfrm>
          <a:custGeom>
            <a:avLst/>
            <a:gdLst>
              <a:gd name="T0" fmla="*/ 0 w 1090"/>
              <a:gd name="T1" fmla="*/ 2147483647 h 2752"/>
              <a:gd name="T2" fmla="*/ 0 w 1090"/>
              <a:gd name="T3" fmla="*/ 0 h 2752"/>
              <a:gd name="T4" fmla="*/ 2147483647 w 1090"/>
              <a:gd name="T5" fmla="*/ 2147483647 h 2752"/>
              <a:gd name="T6" fmla="*/ 2147483647 w 1090"/>
              <a:gd name="T7" fmla="*/ 2147483647 h 2752"/>
              <a:gd name="T8" fmla="*/ 0 w 1090"/>
              <a:gd name="T9" fmla="*/ 2147483647 h 27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90"/>
              <a:gd name="T16" fmla="*/ 0 h 2752"/>
              <a:gd name="T17" fmla="*/ 1090 w 1090"/>
              <a:gd name="T18" fmla="*/ 2752 h 27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90" h="2752">
                <a:moveTo>
                  <a:pt x="0" y="2751"/>
                </a:moveTo>
                <a:lnTo>
                  <a:pt x="0" y="0"/>
                </a:lnTo>
                <a:lnTo>
                  <a:pt x="1089" y="405"/>
                </a:lnTo>
                <a:lnTo>
                  <a:pt x="1089" y="2362"/>
                </a:lnTo>
                <a:lnTo>
                  <a:pt x="0" y="2751"/>
                </a:lnTo>
              </a:path>
            </a:pathLst>
          </a:custGeom>
          <a:solidFill>
            <a:srgbClr val="FFCC99"/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4800600" y="1447800"/>
            <a:ext cx="35814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SzPct val="100000"/>
              <a:defRPr/>
            </a:pPr>
            <a:r>
              <a:rPr lang="en-US" sz="1600" dirty="0" err="1">
                <a:solidFill>
                  <a:srgbClr val="000000"/>
                </a:solidFill>
                <a:sym typeface="Arial" charset="0"/>
              </a:rPr>
              <a:t>Agregar</a:t>
            </a:r>
            <a:r>
              <a:rPr lang="en-US" sz="1600" dirty="0">
                <a:solidFill>
                  <a:srgbClr val="000000"/>
                </a:solidFill>
                <a:sym typeface="Arial" charset="0"/>
              </a:rPr>
              <a:t> los </a:t>
            </a:r>
            <a:r>
              <a:rPr lang="en-US" sz="1600" dirty="0" err="1">
                <a:solidFill>
                  <a:srgbClr val="000000"/>
                </a:solidFill>
                <a:sym typeface="Arial" charset="0"/>
              </a:rPr>
              <a:t>salarios</a:t>
            </a:r>
            <a:r>
              <a:rPr lang="en-US" sz="1600" dirty="0">
                <a:solidFill>
                  <a:srgbClr val="000000"/>
                </a:solidFill>
                <a:sym typeface="Arial" charset="0"/>
              </a:rPr>
              <a:t> en la </a:t>
            </a:r>
            <a:r>
              <a:rPr lang="en-US" sz="1600" dirty="0" err="1">
                <a:solidFill>
                  <a:srgbClr val="000000"/>
                </a:solidFill>
                <a:sym typeface="Arial" charset="0"/>
              </a:rPr>
              <a:t>tabla</a:t>
            </a:r>
            <a:r>
              <a:rPr lang="en-US" sz="1600" dirty="0">
                <a:solidFill>
                  <a:srgbClr val="000000"/>
                </a:solidFill>
                <a:sym typeface="Arial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EMPLOYEES</a:t>
            </a:r>
            <a:r>
              <a:rPr lang="en-US" sz="1600" dirty="0">
                <a:solidFill>
                  <a:srgbClr val="000000"/>
                </a:solidFill>
                <a:latin typeface="+mj-lt"/>
                <a:sym typeface="Arial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sym typeface="Arial" charset="0"/>
              </a:rPr>
              <a:t>para</a:t>
            </a:r>
            <a:r>
              <a:rPr lang="en-US" sz="1600" dirty="0">
                <a:solidFill>
                  <a:srgbClr val="000000"/>
                </a:solidFill>
                <a:sym typeface="Arial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sym typeface="Arial" charset="0"/>
              </a:rPr>
              <a:t>cada</a:t>
            </a:r>
            <a:r>
              <a:rPr lang="en-US" sz="1600" dirty="0">
                <a:solidFill>
                  <a:srgbClr val="000000"/>
                </a:solidFill>
                <a:sym typeface="Arial" charset="0"/>
              </a:rPr>
              <a:t> cargo, </a:t>
            </a:r>
            <a:r>
              <a:rPr lang="en-US" sz="1600" dirty="0" err="1">
                <a:solidFill>
                  <a:srgbClr val="000000"/>
                </a:solidFill>
                <a:sym typeface="Arial" charset="0"/>
              </a:rPr>
              <a:t>agrupado</a:t>
            </a:r>
            <a:r>
              <a:rPr lang="en-US" sz="1600" dirty="0">
                <a:solidFill>
                  <a:srgbClr val="000000"/>
                </a:solidFill>
                <a:sym typeface="Arial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sym typeface="Arial" charset="0"/>
              </a:rPr>
              <a:t>por</a:t>
            </a:r>
            <a:r>
              <a:rPr lang="en-US" sz="1600" dirty="0">
                <a:solidFill>
                  <a:srgbClr val="000000"/>
                </a:solidFill>
                <a:sym typeface="Arial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sym typeface="Arial" charset="0"/>
              </a:rPr>
              <a:t>departamento</a:t>
            </a:r>
            <a:r>
              <a:rPr lang="en-US" sz="1600" dirty="0">
                <a:solidFill>
                  <a:srgbClr val="000000"/>
                </a:solidFill>
                <a:sym typeface="Arial" charset="0"/>
              </a:rPr>
              <a:t>.</a:t>
            </a:r>
          </a:p>
        </p:txBody>
      </p:sp>
      <p:sp>
        <p:nvSpPr>
          <p:cNvPr id="20486" name="Text Box 12"/>
          <p:cNvSpPr txBox="1">
            <a:spLocks noChangeArrowheads="1"/>
          </p:cNvSpPr>
          <p:nvPr/>
        </p:nvSpPr>
        <p:spPr bwMode="auto">
          <a:xfrm>
            <a:off x="627063" y="5181600"/>
            <a:ext cx="366712" cy="39052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</p:spPr>
        <p:txBody>
          <a:bodyPr lIns="12700" tIns="12700" rIns="12700" bIns="12700">
            <a:spAutoFit/>
          </a:bodyPr>
          <a:lstStyle/>
          <a:p>
            <a:pPr defTabSz="822325" eaLnBrk="0" hangingPunct="0">
              <a:spcBef>
                <a:spcPct val="0"/>
              </a:spcBef>
              <a:buClrTx/>
              <a:buSzPct val="100000"/>
            </a:pPr>
            <a:r>
              <a:rPr lang="en-US" sz="2400">
                <a:solidFill>
                  <a:srgbClr val="000000"/>
                </a:solidFill>
                <a:sym typeface="Arial" charset="0"/>
              </a:rPr>
              <a:t>…</a:t>
            </a:r>
          </a:p>
        </p:txBody>
      </p:sp>
      <p:pic>
        <p:nvPicPr>
          <p:cNvPr id="20487" name="Picture 22" descr="C:\salome_official\projects\11gR2\screenshots\les5_17s_a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738" y="1895475"/>
            <a:ext cx="3578225" cy="3429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0488" name="Picture 23" descr="C:\salome_official\projects\11gR2\screenshots\les5_17s_b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2625" y="5603875"/>
            <a:ext cx="3578225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0489" name="Picture 24" descr="C:\salome_official\projects\11gR2\screenshots\les5_17s_c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00588" y="2409825"/>
            <a:ext cx="3668712" cy="322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blackGray">
          <a:xfrm>
            <a:off x="866775" y="1600200"/>
            <a:ext cx="7277100" cy="13716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SzPct val="100000"/>
              <a:tabLst>
                <a:tab pos="1200150" algn="l"/>
              </a:tabLst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SELECT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sector_id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tarea_id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, sum(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salario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)</a:t>
            </a:r>
          </a:p>
          <a:p>
            <a:pPr algn="l" eaLnBrk="0" hangingPunct="0">
              <a:spcBef>
                <a:spcPct val="0"/>
              </a:spcBef>
              <a:buClrTx/>
              <a:buSzPct val="100000"/>
              <a:tabLst>
                <a:tab pos="1200150" algn="l"/>
              </a:tabLst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FROM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empleado</a:t>
            </a:r>
            <a:endParaRPr lang="en-US" dirty="0" smtClean="0">
              <a:solidFill>
                <a:srgbClr val="000000"/>
              </a:solidFill>
              <a:latin typeface="Courier New" pitchFamily="49" charset="0"/>
              <a:sym typeface="Arial" charset="0"/>
            </a:endParaRPr>
          </a:p>
          <a:p>
            <a:pPr algn="l" eaLnBrk="0" hangingPunct="0">
              <a:spcBef>
                <a:spcPct val="0"/>
              </a:spcBef>
              <a:buClrTx/>
              <a:buSzPct val="100000"/>
              <a:tabLst>
                <a:tab pos="1200150" algn="l"/>
              </a:tabLst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WHERE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sector_id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 &gt; 4</a:t>
            </a:r>
          </a:p>
          <a:p>
            <a:pPr algn="l" eaLnBrk="0" hangingPunct="0">
              <a:spcBef>
                <a:spcPct val="0"/>
              </a:spcBef>
              <a:buClrTx/>
              <a:buSzPct val="100000"/>
              <a:tabLst>
                <a:tab pos="1200150" algn="l"/>
              </a:tabLst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Group BY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sector_id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tarea_id</a:t>
            </a:r>
            <a:endParaRPr lang="en-US" dirty="0" smtClean="0">
              <a:solidFill>
                <a:srgbClr val="000000"/>
              </a:solidFill>
              <a:latin typeface="Courier New" pitchFamily="49" charset="0"/>
              <a:sym typeface="Arial" charset="0"/>
            </a:endParaRPr>
          </a:p>
          <a:p>
            <a:pPr algn="l" eaLnBrk="0" hangingPunct="0">
              <a:spcBef>
                <a:spcPct val="0"/>
              </a:spcBef>
              <a:buClrTx/>
              <a:buSzPct val="100000"/>
              <a:tabLst>
                <a:tab pos="1200150" algn="l"/>
              </a:tabLst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ORDER BY 3;</a:t>
            </a:r>
            <a:endParaRPr lang="en-US" dirty="0">
              <a:solidFill>
                <a:srgbClr val="000000"/>
              </a:solidFill>
              <a:latin typeface="Courier New" pitchFamily="49" charset="0"/>
              <a:sym typeface="Arial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04800"/>
            <a:ext cx="7918450" cy="1219200"/>
          </a:xfrm>
        </p:spPr>
        <p:txBody>
          <a:bodyPr>
            <a:normAutofit fontScale="90000"/>
          </a:bodyPr>
          <a:lstStyle/>
          <a:p>
            <a:pPr algn="ctr">
              <a:buClrTx/>
            </a:pPr>
            <a:r>
              <a:rPr lang="en-US" dirty="0" err="1" smtClean="0">
                <a:solidFill>
                  <a:srgbClr val="000000"/>
                </a:solidFill>
                <a:sym typeface="Arial" charset="0"/>
              </a:rPr>
              <a:t>Uso</a:t>
            </a:r>
            <a:r>
              <a:rPr lang="en-US" dirty="0" smtClean="0">
                <a:solidFill>
                  <a:srgbClr val="000000"/>
                </a:solidFill>
                <a:sym typeface="Arial" charset="0"/>
              </a:rPr>
              <a:t> de la </a:t>
            </a:r>
            <a:r>
              <a:rPr lang="en-US" dirty="0" err="1" smtClean="0">
                <a:solidFill>
                  <a:srgbClr val="000000"/>
                </a:solidFill>
                <a:sym typeface="Arial" charset="0"/>
              </a:rPr>
              <a:t>Cláusula</a:t>
            </a:r>
            <a:r>
              <a:rPr lang="en-US" dirty="0" smtClean="0">
                <a:solidFill>
                  <a:srgbClr val="000000"/>
                </a:solidFill>
                <a:sym typeface="Arial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GROUP</a:t>
            </a:r>
            <a:r>
              <a:rPr lang="en-US" dirty="0" smtClean="0">
                <a:solidFill>
                  <a:srgbClr val="000000"/>
                </a:solidFill>
                <a:sym typeface="Arial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BY</a:t>
            </a:r>
            <a:r>
              <a:rPr lang="en-US" dirty="0" smtClean="0">
                <a:solidFill>
                  <a:srgbClr val="000000"/>
                </a:solidFill>
                <a:sym typeface="Arial" charset="0"/>
              </a:rPr>
              <a:t> en </a:t>
            </a:r>
            <a:r>
              <a:rPr lang="en-US" dirty="0" err="1" smtClean="0">
                <a:solidFill>
                  <a:srgbClr val="000000"/>
                </a:solidFill>
                <a:sym typeface="Arial" charset="0"/>
              </a:rPr>
              <a:t>Varias</a:t>
            </a:r>
            <a:r>
              <a:rPr lang="en-US" dirty="0" smtClean="0">
                <a:solidFill>
                  <a:srgbClr val="000000"/>
                </a:solidFill>
                <a:sym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sym typeface="Arial" charset="0"/>
              </a:rPr>
              <a:t>Columnas</a:t>
            </a:r>
            <a:endParaRPr lang="en-US" dirty="0" smtClean="0">
              <a:solidFill>
                <a:srgbClr val="000000"/>
              </a:solidFill>
              <a:sym typeface="Arial" charset="0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gray">
          <a:xfrm>
            <a:off x="933450" y="2419350"/>
            <a:ext cx="4195763" cy="28098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3124200"/>
            <a:ext cx="3886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838200" y="1066800"/>
            <a:ext cx="7620000" cy="1742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800" dirty="0" smtClean="0"/>
              <a:t>Ejercicio:</a:t>
            </a:r>
          </a:p>
          <a:p>
            <a:pPr algn="l"/>
            <a:endParaRPr lang="es-AR" dirty="0" smtClean="0">
              <a:solidFill>
                <a:srgbClr val="FF0000"/>
              </a:solidFill>
            </a:endParaRPr>
          </a:p>
          <a:p>
            <a:pPr marL="342900" indent="-342900" algn="l">
              <a:buAutoNum type="alphaUcParenR"/>
            </a:pPr>
            <a:r>
              <a:rPr lang="es-AR" dirty="0" smtClean="0"/>
              <a:t>Contar la cantidad de empleados agrupados por código postal y sector y ordenar la salida en forma descendente según la cantidad de empleados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1143000" y="762000"/>
            <a:ext cx="7086600" cy="4635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AR" dirty="0" smtClean="0"/>
              <a:t>A)</a:t>
            </a:r>
          </a:p>
          <a:p>
            <a:pPr algn="l"/>
            <a:r>
              <a:rPr lang="es-AR" dirty="0" smtClean="0"/>
              <a:t>SELECT </a:t>
            </a:r>
            <a:r>
              <a:rPr lang="es-AR" dirty="0" err="1" smtClean="0"/>
              <a:t>cp_id</a:t>
            </a:r>
            <a:r>
              <a:rPr lang="es-AR" dirty="0" smtClean="0"/>
              <a:t>, </a:t>
            </a:r>
            <a:r>
              <a:rPr lang="es-AR" dirty="0" err="1" smtClean="0"/>
              <a:t>sector_id</a:t>
            </a:r>
            <a:r>
              <a:rPr lang="es-AR" dirty="0" smtClean="0"/>
              <a:t>, </a:t>
            </a:r>
            <a:r>
              <a:rPr lang="es-AR" dirty="0" err="1" smtClean="0"/>
              <a:t>count</a:t>
            </a:r>
            <a:r>
              <a:rPr lang="es-AR" dirty="0" smtClean="0"/>
              <a:t>(*)</a:t>
            </a:r>
          </a:p>
          <a:p>
            <a:pPr algn="l"/>
            <a:r>
              <a:rPr lang="es-AR" dirty="0" smtClean="0"/>
              <a:t>FROM empleado</a:t>
            </a:r>
          </a:p>
          <a:p>
            <a:pPr algn="l"/>
            <a:r>
              <a:rPr lang="es-AR" dirty="0" smtClean="0"/>
              <a:t>GROUP BY </a:t>
            </a:r>
            <a:r>
              <a:rPr lang="es-AR" dirty="0" err="1" smtClean="0"/>
              <a:t>cp_id</a:t>
            </a:r>
            <a:r>
              <a:rPr lang="es-AR" dirty="0" smtClean="0"/>
              <a:t>, </a:t>
            </a:r>
            <a:r>
              <a:rPr lang="es-AR" dirty="0" err="1" smtClean="0"/>
              <a:t>sector_id</a:t>
            </a:r>
            <a:endParaRPr lang="es-AR" dirty="0" smtClean="0"/>
          </a:p>
          <a:p>
            <a:pPr algn="l"/>
            <a:r>
              <a:rPr lang="es-AR" dirty="0" smtClean="0"/>
              <a:t>ORDER BY </a:t>
            </a:r>
            <a:r>
              <a:rPr lang="es-AR" dirty="0" err="1" smtClean="0"/>
              <a:t>count</a:t>
            </a:r>
            <a:r>
              <a:rPr lang="es-AR" dirty="0" smtClean="0"/>
              <a:t>(*) </a:t>
            </a:r>
            <a:r>
              <a:rPr lang="es-AR" dirty="0" err="1" smtClean="0"/>
              <a:t>desc</a:t>
            </a:r>
            <a:r>
              <a:rPr lang="es-AR" dirty="0" smtClean="0"/>
              <a:t>;</a:t>
            </a:r>
          </a:p>
          <a:p>
            <a:pPr algn="l"/>
            <a:endParaRPr lang="es-AR" dirty="0" smtClean="0"/>
          </a:p>
          <a:p>
            <a:pPr algn="l"/>
            <a:r>
              <a:rPr lang="es-AR" dirty="0" smtClean="0"/>
              <a:t>Ejecutar y analizar la siguiente sentencia. ¿Contradice en algo lo visto anteriormente?:</a:t>
            </a:r>
          </a:p>
          <a:p>
            <a:pPr algn="l"/>
            <a:endParaRPr lang="es-AR" dirty="0" smtClean="0"/>
          </a:p>
          <a:p>
            <a:pPr algn="l"/>
            <a:r>
              <a:rPr lang="es-AR" dirty="0" smtClean="0"/>
              <a:t>SELECT </a:t>
            </a:r>
            <a:r>
              <a:rPr lang="es-AR" dirty="0" err="1" smtClean="0"/>
              <a:t>e.cp_id</a:t>
            </a:r>
            <a:r>
              <a:rPr lang="es-AR" dirty="0" smtClean="0"/>
              <a:t>, </a:t>
            </a:r>
            <a:r>
              <a:rPr lang="es-AR" dirty="0" err="1" smtClean="0"/>
              <a:t>e.sector_id</a:t>
            </a:r>
            <a:r>
              <a:rPr lang="es-AR" dirty="0" smtClean="0"/>
              <a:t>, </a:t>
            </a:r>
            <a:r>
              <a:rPr lang="es-AR" dirty="0" err="1" smtClean="0"/>
              <a:t>nombre_sector</a:t>
            </a:r>
            <a:r>
              <a:rPr lang="es-AR" dirty="0" smtClean="0"/>
              <a:t>, </a:t>
            </a:r>
            <a:r>
              <a:rPr lang="es-AR" dirty="0" err="1" smtClean="0"/>
              <a:t>count</a:t>
            </a:r>
            <a:r>
              <a:rPr lang="es-AR" dirty="0" smtClean="0"/>
              <a:t>(*)</a:t>
            </a:r>
          </a:p>
          <a:p>
            <a:pPr algn="l"/>
            <a:r>
              <a:rPr lang="es-AR" dirty="0" smtClean="0"/>
              <a:t>FROM empleado e, sectores s</a:t>
            </a:r>
          </a:p>
          <a:p>
            <a:pPr algn="l"/>
            <a:r>
              <a:rPr lang="es-AR" dirty="0" err="1" smtClean="0"/>
              <a:t>where</a:t>
            </a:r>
            <a:r>
              <a:rPr lang="es-AR" dirty="0" smtClean="0"/>
              <a:t>  </a:t>
            </a:r>
            <a:r>
              <a:rPr lang="es-AR" dirty="0" err="1" smtClean="0"/>
              <a:t>e.sector_id</a:t>
            </a:r>
            <a:r>
              <a:rPr lang="es-AR" dirty="0" smtClean="0"/>
              <a:t>=</a:t>
            </a:r>
            <a:r>
              <a:rPr lang="es-AR" dirty="0" err="1" smtClean="0"/>
              <a:t>s.sector_id</a:t>
            </a:r>
            <a:endParaRPr lang="es-AR" dirty="0" smtClean="0"/>
          </a:p>
          <a:p>
            <a:pPr algn="l"/>
            <a:r>
              <a:rPr lang="es-AR" dirty="0" smtClean="0"/>
              <a:t>GROUP BY </a:t>
            </a:r>
            <a:r>
              <a:rPr lang="es-AR" dirty="0" err="1" smtClean="0"/>
              <a:t>cp_id</a:t>
            </a:r>
            <a:r>
              <a:rPr lang="es-AR" dirty="0" smtClean="0"/>
              <a:t>, </a:t>
            </a:r>
            <a:r>
              <a:rPr lang="es-AR" dirty="0" err="1" smtClean="0"/>
              <a:t>sector_id</a:t>
            </a:r>
            <a:endParaRPr lang="es-AR" dirty="0" smtClean="0"/>
          </a:p>
          <a:p>
            <a:pPr algn="l"/>
            <a:r>
              <a:rPr lang="es-AR" dirty="0" smtClean="0"/>
              <a:t>ORDER BY </a:t>
            </a:r>
            <a:r>
              <a:rPr lang="es-AR" dirty="0" err="1" smtClean="0"/>
              <a:t>count</a:t>
            </a:r>
            <a:r>
              <a:rPr lang="es-AR" dirty="0" smtClean="0"/>
              <a:t>(*) </a:t>
            </a:r>
            <a:r>
              <a:rPr lang="es-AR" dirty="0" err="1" smtClean="0"/>
              <a:t>desc</a:t>
            </a:r>
            <a:r>
              <a:rPr lang="es-AR" dirty="0" smtClean="0"/>
              <a:t>;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09600" y="1219200"/>
            <a:ext cx="7696200" cy="169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AR" dirty="0" smtClean="0"/>
              <a:t>SELECT </a:t>
            </a:r>
            <a:r>
              <a:rPr lang="es-AR" dirty="0" err="1" smtClean="0"/>
              <a:t>e.cp_id</a:t>
            </a:r>
            <a:r>
              <a:rPr lang="es-AR" dirty="0" smtClean="0"/>
              <a:t>, </a:t>
            </a:r>
            <a:r>
              <a:rPr lang="es-AR" dirty="0" err="1" smtClean="0"/>
              <a:t>e.sector_id</a:t>
            </a:r>
            <a:r>
              <a:rPr lang="es-AR" dirty="0" smtClean="0"/>
              <a:t>, </a:t>
            </a:r>
            <a:r>
              <a:rPr lang="es-AR" dirty="0" err="1" smtClean="0"/>
              <a:t>nombre_sector</a:t>
            </a:r>
            <a:r>
              <a:rPr lang="es-AR" dirty="0" smtClean="0"/>
              <a:t>, </a:t>
            </a:r>
            <a:r>
              <a:rPr lang="es-AR" dirty="0" err="1" smtClean="0"/>
              <a:t>count</a:t>
            </a:r>
            <a:r>
              <a:rPr lang="es-AR" dirty="0" smtClean="0"/>
              <a:t>(*)</a:t>
            </a:r>
          </a:p>
          <a:p>
            <a:pPr algn="l"/>
            <a:r>
              <a:rPr lang="es-AR" dirty="0" smtClean="0"/>
              <a:t>FROM empleado e, sectores s</a:t>
            </a:r>
          </a:p>
          <a:p>
            <a:pPr algn="l"/>
            <a:r>
              <a:rPr lang="es-AR" dirty="0" err="1" smtClean="0"/>
              <a:t>where</a:t>
            </a:r>
            <a:r>
              <a:rPr lang="es-AR" dirty="0" smtClean="0"/>
              <a:t>  </a:t>
            </a:r>
            <a:r>
              <a:rPr lang="es-AR" dirty="0" err="1" smtClean="0"/>
              <a:t>e.sector_id</a:t>
            </a:r>
            <a:r>
              <a:rPr lang="es-AR" dirty="0" smtClean="0"/>
              <a:t>=</a:t>
            </a:r>
            <a:r>
              <a:rPr lang="es-AR" dirty="0" err="1" smtClean="0"/>
              <a:t>s.sector_id</a:t>
            </a:r>
            <a:endParaRPr lang="es-AR" dirty="0" smtClean="0"/>
          </a:p>
          <a:p>
            <a:pPr algn="l"/>
            <a:r>
              <a:rPr lang="es-AR" dirty="0" smtClean="0"/>
              <a:t>GROUP BY </a:t>
            </a:r>
            <a:r>
              <a:rPr lang="es-AR" dirty="0" err="1" smtClean="0"/>
              <a:t>cp_id</a:t>
            </a:r>
            <a:r>
              <a:rPr lang="es-AR" dirty="0" smtClean="0"/>
              <a:t>, </a:t>
            </a:r>
            <a:r>
              <a:rPr lang="es-AR" dirty="0" err="1" smtClean="0"/>
              <a:t>sector_id</a:t>
            </a:r>
            <a:endParaRPr lang="es-AR" dirty="0" smtClean="0"/>
          </a:p>
          <a:p>
            <a:pPr algn="l"/>
            <a:r>
              <a:rPr lang="es-AR" dirty="0" smtClean="0"/>
              <a:t>ORDER BY </a:t>
            </a:r>
            <a:r>
              <a:rPr lang="es-AR" dirty="0" err="1" smtClean="0"/>
              <a:t>count</a:t>
            </a:r>
            <a:r>
              <a:rPr lang="es-AR" dirty="0" smtClean="0"/>
              <a:t>(*) </a:t>
            </a:r>
            <a:r>
              <a:rPr lang="es-AR" dirty="0" err="1" smtClean="0"/>
              <a:t>desc</a:t>
            </a:r>
            <a:r>
              <a:rPr lang="es-AR" dirty="0" smtClean="0"/>
              <a:t>;</a:t>
            </a:r>
            <a:endParaRPr lang="es-AR" dirty="0"/>
          </a:p>
        </p:txBody>
      </p:sp>
      <p:sp>
        <p:nvSpPr>
          <p:cNvPr id="3" name="2 Rectángulo"/>
          <p:cNvSpPr/>
          <p:nvPr/>
        </p:nvSpPr>
        <p:spPr>
          <a:xfrm>
            <a:off x="533400" y="381000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AR" dirty="0" smtClean="0"/>
              <a:t>Ejecutar y analizar la siguiente sentencia. ¿Contradice en algo lo visto anteriormente?: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1649654"/>
            <a:ext cx="3200400" cy="4217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692150" y="304800"/>
            <a:ext cx="7918450" cy="1143000"/>
          </a:xfrm>
        </p:spPr>
        <p:txBody>
          <a:bodyPr>
            <a:normAutofit fontScale="90000"/>
          </a:bodyPr>
          <a:lstStyle/>
          <a:p>
            <a:pPr>
              <a:buClrTx/>
            </a:pPr>
            <a:r>
              <a:rPr lang="en-US" dirty="0" err="1" smtClean="0">
                <a:solidFill>
                  <a:srgbClr val="000000"/>
                </a:solidFill>
                <a:sym typeface="Arial" charset="0"/>
              </a:rPr>
              <a:t>Consultas</a:t>
            </a:r>
            <a:r>
              <a:rPr lang="en-US" dirty="0" smtClean="0">
                <a:solidFill>
                  <a:srgbClr val="000000"/>
                </a:solidFill>
                <a:sym typeface="Arial" charset="0"/>
              </a:rPr>
              <a:t> No </a:t>
            </a:r>
            <a:r>
              <a:rPr lang="en-US" dirty="0" err="1" smtClean="0">
                <a:solidFill>
                  <a:srgbClr val="000000"/>
                </a:solidFill>
                <a:sym typeface="Arial" charset="0"/>
              </a:rPr>
              <a:t>Válidas</a:t>
            </a:r>
            <a:r>
              <a:rPr lang="en-US" dirty="0" smtClean="0">
                <a:solidFill>
                  <a:srgbClr val="000000"/>
                </a:solidFill>
                <a:sym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sym typeface="Arial" charset="0"/>
              </a:rPr>
              <a:t>Realizadas</a:t>
            </a:r>
            <a:r>
              <a:rPr lang="en-US" dirty="0" smtClean="0">
                <a:solidFill>
                  <a:srgbClr val="000000"/>
                </a:solidFill>
                <a:sym typeface="Arial" charset="0"/>
              </a:rPr>
              <a:t> con </a:t>
            </a:r>
            <a:r>
              <a:rPr lang="en-US" dirty="0" err="1" smtClean="0">
                <a:solidFill>
                  <a:srgbClr val="000000"/>
                </a:solidFill>
                <a:sym typeface="Arial" charset="0"/>
              </a:rPr>
              <a:t>las</a:t>
            </a:r>
            <a:r>
              <a:rPr lang="en-US" dirty="0" smtClean="0">
                <a:solidFill>
                  <a:srgbClr val="000000"/>
                </a:solidFill>
                <a:sym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sym typeface="Arial" charset="0"/>
              </a:rPr>
              <a:t>Funciones</a:t>
            </a:r>
            <a:r>
              <a:rPr lang="en-US" dirty="0" smtClean="0">
                <a:solidFill>
                  <a:srgbClr val="000000"/>
                </a:solidFill>
                <a:sym typeface="Arial" charset="0"/>
              </a:rPr>
              <a:t> de </a:t>
            </a:r>
            <a:r>
              <a:rPr lang="en-US" dirty="0" err="1" smtClean="0">
                <a:solidFill>
                  <a:srgbClr val="000000"/>
                </a:solidFill>
                <a:sym typeface="Arial" charset="0"/>
              </a:rPr>
              <a:t>Grupo</a:t>
            </a:r>
            <a:endParaRPr lang="en-US" dirty="0" smtClean="0">
              <a:solidFill>
                <a:srgbClr val="000000"/>
              </a:solidFill>
              <a:sym typeface="Arial" charset="0"/>
            </a:endParaRPr>
          </a:p>
        </p:txBody>
      </p:sp>
      <p:sp>
        <p:nvSpPr>
          <p:cNvPr id="23555" name="Rectangle 8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47800"/>
            <a:ext cx="8153400" cy="1114425"/>
          </a:xfrm>
        </p:spPr>
        <p:txBody>
          <a:bodyPr>
            <a:normAutofit fontScale="92500"/>
          </a:bodyPr>
          <a:lstStyle/>
          <a:p>
            <a:pPr lvl="1"/>
            <a:r>
              <a:rPr lang="en-US" sz="2100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No </a:t>
            </a:r>
            <a:r>
              <a:rPr lang="en-US" sz="2100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puede</a:t>
            </a:r>
            <a:r>
              <a:rPr lang="en-US" sz="2100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2100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utilizar</a:t>
            </a:r>
            <a:r>
              <a:rPr lang="en-US" sz="2100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la </a:t>
            </a:r>
            <a:r>
              <a:rPr lang="en-US" sz="2100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cláusula</a:t>
            </a:r>
            <a:r>
              <a:rPr lang="en-US" sz="2100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2100" dirty="0" smtClean="0">
                <a:solidFill>
                  <a:srgbClr val="000000"/>
                </a:solidFill>
                <a:latin typeface="Courier New" pitchFamily="49" charset="0"/>
                <a:cs typeface="Arial" charset="0"/>
                <a:sym typeface="Arial" charset="0"/>
              </a:rPr>
              <a:t>WHERE</a:t>
            </a:r>
            <a:r>
              <a:rPr lang="en-US" sz="2100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2100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para</a:t>
            </a:r>
            <a:r>
              <a:rPr lang="en-US" sz="2100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2100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restringir</a:t>
            </a:r>
            <a:r>
              <a:rPr lang="en-US" sz="2100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2100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grupos</a:t>
            </a:r>
            <a:r>
              <a:rPr lang="en-US" sz="2100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.</a:t>
            </a:r>
          </a:p>
          <a:p>
            <a:pPr lvl="1"/>
            <a:r>
              <a:rPr lang="en-US" sz="2100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Debe</a:t>
            </a:r>
            <a:r>
              <a:rPr lang="en-US" sz="2100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2100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utilizar</a:t>
            </a:r>
            <a:r>
              <a:rPr lang="en-US" sz="2100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la </a:t>
            </a:r>
            <a:r>
              <a:rPr lang="en-US" sz="2100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cláusula</a:t>
            </a:r>
            <a:r>
              <a:rPr lang="en-US" sz="2100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2100" dirty="0" smtClean="0">
                <a:solidFill>
                  <a:srgbClr val="000000"/>
                </a:solidFill>
                <a:latin typeface="Courier New" pitchFamily="49" charset="0"/>
                <a:cs typeface="Arial" charset="0"/>
                <a:sym typeface="Arial" charset="0"/>
              </a:rPr>
              <a:t>HAVING</a:t>
            </a:r>
            <a:r>
              <a:rPr lang="en-US" sz="2100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2100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para</a:t>
            </a:r>
            <a:r>
              <a:rPr lang="en-US" sz="2100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2100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restringir</a:t>
            </a:r>
            <a:r>
              <a:rPr lang="en-US" sz="2100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2100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grupos</a:t>
            </a:r>
            <a:r>
              <a:rPr lang="en-US" sz="2100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.</a:t>
            </a:r>
          </a:p>
          <a:p>
            <a:pPr lvl="1"/>
            <a:r>
              <a:rPr lang="en-US" sz="2100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No </a:t>
            </a:r>
            <a:r>
              <a:rPr lang="en-US" sz="2100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puede</a:t>
            </a:r>
            <a:r>
              <a:rPr lang="en-US" sz="2100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2100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utilizar</a:t>
            </a:r>
            <a:r>
              <a:rPr lang="en-US" sz="2100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2100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las</a:t>
            </a:r>
            <a:r>
              <a:rPr lang="en-US" sz="2100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2100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funciones</a:t>
            </a:r>
            <a:r>
              <a:rPr lang="en-US" sz="2100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de </a:t>
            </a:r>
            <a:r>
              <a:rPr lang="en-US" sz="2100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grupo</a:t>
            </a:r>
            <a:r>
              <a:rPr lang="en-US" sz="2100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de la </a:t>
            </a:r>
            <a:r>
              <a:rPr lang="en-US" sz="2100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cláusula</a:t>
            </a:r>
            <a:r>
              <a:rPr lang="en-US" sz="2100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2100" dirty="0" smtClean="0">
                <a:solidFill>
                  <a:srgbClr val="000000"/>
                </a:solidFill>
                <a:latin typeface="Courier New" pitchFamily="49" charset="0"/>
                <a:cs typeface="Arial" charset="0"/>
                <a:sym typeface="Arial" charset="0"/>
              </a:rPr>
              <a:t>WHERE</a:t>
            </a:r>
            <a:r>
              <a:rPr lang="en-US" sz="2100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.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blackGray">
          <a:xfrm>
            <a:off x="1095375" y="2946400"/>
            <a:ext cx="7286625" cy="11684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SzPct val="100000"/>
              <a:tabLst>
                <a:tab pos="682625" algn="l"/>
                <a:tab pos="1833563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SELECT   department_id, AVG(salary)</a:t>
            </a:r>
          </a:p>
          <a:p>
            <a:pPr algn="l" eaLnBrk="0" hangingPunct="0">
              <a:spcBef>
                <a:spcPct val="0"/>
              </a:spcBef>
              <a:buClrTx/>
              <a:buSzPct val="100000"/>
              <a:tabLst>
                <a:tab pos="682625" algn="l"/>
                <a:tab pos="1833563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FROM     employees</a:t>
            </a:r>
          </a:p>
          <a:p>
            <a:pPr algn="l" eaLnBrk="0" hangingPunct="0">
              <a:spcBef>
                <a:spcPct val="0"/>
              </a:spcBef>
              <a:buClrTx/>
              <a:buSzPct val="100000"/>
              <a:tabLst>
                <a:tab pos="682625" algn="l"/>
                <a:tab pos="1833563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WHERE    AVG(salary) &gt; 8000</a:t>
            </a:r>
          </a:p>
          <a:p>
            <a:pPr algn="l" eaLnBrk="0" hangingPunct="0">
              <a:spcBef>
                <a:spcPct val="0"/>
              </a:spcBef>
              <a:buClrTx/>
              <a:buSzPct val="100000"/>
              <a:tabLst>
                <a:tab pos="682625" algn="l"/>
                <a:tab pos="1833563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GROUP BY department_id;</a:t>
            </a:r>
          </a:p>
        </p:txBody>
      </p:sp>
      <p:sp>
        <p:nvSpPr>
          <p:cNvPr id="23557" name="Text Box 6"/>
          <p:cNvSpPr txBox="1">
            <a:spLocks noChangeArrowheads="1"/>
          </p:cNvSpPr>
          <p:nvPr/>
        </p:nvSpPr>
        <p:spPr bwMode="auto">
          <a:xfrm>
            <a:off x="5613400" y="4368800"/>
            <a:ext cx="2692400" cy="91598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228600" eaLnBrk="0" hangingPunct="0">
              <a:buClrTx/>
              <a:buSzPct val="100000"/>
            </a:pPr>
            <a:r>
              <a:rPr lang="en-US">
                <a:solidFill>
                  <a:srgbClr val="FF3300"/>
                </a:solidFill>
                <a:sym typeface="Arial" charset="0"/>
              </a:rPr>
              <a:t>No puede utilizar la cláusula </a:t>
            </a:r>
            <a:r>
              <a:rPr lang="en-US">
                <a:solidFill>
                  <a:srgbClr val="FF3300"/>
                </a:solidFill>
                <a:latin typeface="Courier New" pitchFamily="49" charset="0"/>
                <a:sym typeface="Arial" charset="0"/>
              </a:rPr>
              <a:t>WHERE</a:t>
            </a:r>
            <a:r>
              <a:rPr lang="en-US">
                <a:solidFill>
                  <a:srgbClr val="FF3300"/>
                </a:solidFill>
                <a:sym typeface="Arial" charset="0"/>
              </a:rPr>
              <a:t> para restringir grupos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8" descr="C:\salome_official\projects\11gR2\screenshots\les5_13s_a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1088" y="1855788"/>
            <a:ext cx="2628900" cy="3200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4579" name="Picture 29" descr="C:\salome_official\projects\11gR2\screenshots\les5_13_b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3150" y="5340350"/>
            <a:ext cx="26289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458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8350" y="304800"/>
            <a:ext cx="7918450" cy="1011238"/>
          </a:xfrm>
        </p:spPr>
        <p:txBody>
          <a:bodyPr>
            <a:normAutofit fontScale="90000"/>
          </a:bodyPr>
          <a:lstStyle/>
          <a:p>
            <a:pPr algn="ctr">
              <a:buClrTx/>
            </a:pPr>
            <a:r>
              <a:rPr lang="en-US" dirty="0" err="1" smtClean="0">
                <a:solidFill>
                  <a:srgbClr val="000000"/>
                </a:solidFill>
                <a:sym typeface="Arial" charset="0"/>
              </a:rPr>
              <a:t>Restricción</a:t>
            </a:r>
            <a:r>
              <a:rPr lang="en-US" dirty="0" smtClean="0">
                <a:solidFill>
                  <a:srgbClr val="000000"/>
                </a:solidFill>
                <a:sym typeface="Arial" charset="0"/>
              </a:rPr>
              <a:t> de </a:t>
            </a:r>
            <a:r>
              <a:rPr lang="en-US" dirty="0" err="1" smtClean="0">
                <a:solidFill>
                  <a:srgbClr val="000000"/>
                </a:solidFill>
                <a:sym typeface="Arial" charset="0"/>
              </a:rPr>
              <a:t>Resultados</a:t>
            </a:r>
            <a:r>
              <a:rPr lang="en-US" dirty="0" smtClean="0">
                <a:solidFill>
                  <a:srgbClr val="000000"/>
                </a:solidFill>
                <a:sym typeface="Arial" charset="0"/>
              </a:rPr>
              <a:t> de </a:t>
            </a:r>
            <a:r>
              <a:rPr lang="en-US" dirty="0" err="1" smtClean="0">
                <a:solidFill>
                  <a:srgbClr val="000000"/>
                </a:solidFill>
                <a:sym typeface="Arial" charset="0"/>
              </a:rPr>
              <a:t>Grupo</a:t>
            </a:r>
            <a:endParaRPr lang="en-US" dirty="0" smtClean="0">
              <a:solidFill>
                <a:srgbClr val="000000"/>
              </a:solidFill>
              <a:sym typeface="Arial" charset="0"/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762000" y="1295400"/>
            <a:ext cx="14128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SzPct val="100000"/>
            </a:pPr>
            <a:r>
              <a:rPr lang="en-US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EMPLOYEES</a:t>
            </a:r>
          </a:p>
        </p:txBody>
      </p:sp>
      <p:sp>
        <p:nvSpPr>
          <p:cNvPr id="24582" name="Text Box 8"/>
          <p:cNvSpPr txBox="1">
            <a:spLocks noChangeArrowheads="1"/>
          </p:cNvSpPr>
          <p:nvPr/>
        </p:nvSpPr>
        <p:spPr bwMode="auto">
          <a:xfrm>
            <a:off x="981075" y="4927600"/>
            <a:ext cx="366713" cy="39052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</p:spPr>
        <p:txBody>
          <a:bodyPr lIns="12700" tIns="12700" rIns="12700" bIns="12700">
            <a:spAutoFit/>
          </a:bodyPr>
          <a:lstStyle/>
          <a:p>
            <a:pPr defTabSz="822325" eaLnBrk="0" hangingPunct="0">
              <a:spcBef>
                <a:spcPct val="0"/>
              </a:spcBef>
              <a:buClrTx/>
              <a:buSzPct val="100000"/>
            </a:pPr>
            <a:r>
              <a:rPr lang="en-US" sz="2400">
                <a:solidFill>
                  <a:srgbClr val="000000"/>
                </a:solidFill>
                <a:sym typeface="Arial" charset="0"/>
              </a:rPr>
              <a:t>…</a:t>
            </a:r>
          </a:p>
        </p:txBody>
      </p:sp>
      <p:sp>
        <p:nvSpPr>
          <p:cNvPr id="24583" name="Rectangle 10"/>
          <p:cNvSpPr>
            <a:spLocks noChangeArrowheads="1"/>
          </p:cNvSpPr>
          <p:nvPr/>
        </p:nvSpPr>
        <p:spPr bwMode="gray">
          <a:xfrm>
            <a:off x="2955925" y="2324100"/>
            <a:ext cx="765175" cy="18732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4584" name="Rectangle 12"/>
          <p:cNvSpPr>
            <a:spLocks noChangeArrowheads="1"/>
          </p:cNvSpPr>
          <p:nvPr/>
        </p:nvSpPr>
        <p:spPr bwMode="gray">
          <a:xfrm>
            <a:off x="2970213" y="4581525"/>
            <a:ext cx="730250" cy="2286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4585" name="Rectangle 13"/>
          <p:cNvSpPr>
            <a:spLocks noChangeArrowheads="1"/>
          </p:cNvSpPr>
          <p:nvPr/>
        </p:nvSpPr>
        <p:spPr bwMode="gray">
          <a:xfrm>
            <a:off x="1055688" y="4581525"/>
            <a:ext cx="2646362" cy="468313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4586" name="Freeform 17"/>
          <p:cNvSpPr>
            <a:spLocks/>
          </p:cNvSpPr>
          <p:nvPr/>
        </p:nvSpPr>
        <p:spPr bwMode="gray">
          <a:xfrm>
            <a:off x="3713163" y="1839913"/>
            <a:ext cx="990600" cy="4232275"/>
          </a:xfrm>
          <a:custGeom>
            <a:avLst/>
            <a:gdLst>
              <a:gd name="T0" fmla="*/ 0 w 1687"/>
              <a:gd name="T1" fmla="*/ 2147483647 h 2722"/>
              <a:gd name="T2" fmla="*/ 0 w 1687"/>
              <a:gd name="T3" fmla="*/ 0 h 2722"/>
              <a:gd name="T4" fmla="*/ 2147483647 w 1687"/>
              <a:gd name="T5" fmla="*/ 2147483647 h 2722"/>
              <a:gd name="T6" fmla="*/ 2147483647 w 1687"/>
              <a:gd name="T7" fmla="*/ 2147483647 h 2722"/>
              <a:gd name="T8" fmla="*/ 0 w 1687"/>
              <a:gd name="T9" fmla="*/ 2147483647 h 27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7"/>
              <a:gd name="T16" fmla="*/ 0 h 2722"/>
              <a:gd name="T17" fmla="*/ 1687 w 1687"/>
              <a:gd name="T18" fmla="*/ 2722 h 27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7" h="2722">
                <a:moveTo>
                  <a:pt x="0" y="2721"/>
                </a:moveTo>
                <a:lnTo>
                  <a:pt x="0" y="0"/>
                </a:lnTo>
                <a:lnTo>
                  <a:pt x="1686" y="1016"/>
                </a:lnTo>
                <a:lnTo>
                  <a:pt x="1686" y="1705"/>
                </a:lnTo>
                <a:lnTo>
                  <a:pt x="0" y="2721"/>
                </a:lnTo>
              </a:path>
            </a:pathLst>
          </a:custGeom>
          <a:solidFill>
            <a:srgbClr val="FFCC99"/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24587" name="Rectangle 18"/>
          <p:cNvSpPr>
            <a:spLocks noChangeArrowheads="1"/>
          </p:cNvSpPr>
          <p:nvPr/>
        </p:nvSpPr>
        <p:spPr bwMode="auto">
          <a:xfrm>
            <a:off x="4586288" y="2227263"/>
            <a:ext cx="3338512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SzPct val="100000"/>
            </a:pPr>
            <a:r>
              <a:rPr lang="en-US">
                <a:solidFill>
                  <a:srgbClr val="000000"/>
                </a:solidFill>
                <a:sym typeface="Arial" charset="0"/>
              </a:rPr>
              <a:t>Salario máximo por departamento cuando es</a:t>
            </a:r>
          </a:p>
          <a:p>
            <a:pPr algn="l" eaLnBrk="0" hangingPunct="0">
              <a:spcBef>
                <a:spcPct val="0"/>
              </a:spcBef>
              <a:buClrTx/>
              <a:buSzPct val="100000"/>
            </a:pPr>
            <a:r>
              <a:rPr lang="en-US">
                <a:solidFill>
                  <a:srgbClr val="000000"/>
                </a:solidFill>
                <a:sym typeface="Arial" charset="0"/>
              </a:rPr>
              <a:t>es superior a 10.000 dólares</a:t>
            </a:r>
          </a:p>
        </p:txBody>
      </p:sp>
      <p:sp>
        <p:nvSpPr>
          <p:cNvPr id="24588" name="Rectangle 23"/>
          <p:cNvSpPr>
            <a:spLocks noChangeArrowheads="1"/>
          </p:cNvSpPr>
          <p:nvPr/>
        </p:nvSpPr>
        <p:spPr bwMode="gray">
          <a:xfrm>
            <a:off x="2982913" y="5581650"/>
            <a:ext cx="730250" cy="21907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4589" name="Rectangle 26"/>
          <p:cNvSpPr>
            <a:spLocks noChangeArrowheads="1"/>
          </p:cNvSpPr>
          <p:nvPr/>
        </p:nvSpPr>
        <p:spPr bwMode="gray">
          <a:xfrm>
            <a:off x="1079500" y="2327275"/>
            <a:ext cx="2636838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gray">
          <a:xfrm>
            <a:off x="1065213" y="5340350"/>
            <a:ext cx="2643187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pic>
        <p:nvPicPr>
          <p:cNvPr id="24591" name="Picture 30" descr="C:\salome_official\projects\11gR2\screenshots\les5_21s_c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67250" y="3370263"/>
            <a:ext cx="2697163" cy="11541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blackGray">
          <a:xfrm>
            <a:off x="866775" y="3581400"/>
            <a:ext cx="7272338" cy="1728788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SzPct val="100000"/>
              <a:tabLst>
                <a:tab pos="120015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SELECT    </a:t>
            </a:r>
            <a:r>
              <a:rPr lang="en-US" i="1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column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, </a:t>
            </a:r>
            <a:r>
              <a:rPr lang="en-US" i="1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group_function</a:t>
            </a:r>
          </a:p>
          <a:p>
            <a:pPr algn="l" eaLnBrk="0" hangingPunct="0">
              <a:spcBef>
                <a:spcPct val="0"/>
              </a:spcBef>
              <a:buClrTx/>
              <a:buSzPct val="100000"/>
              <a:tabLst>
                <a:tab pos="120015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FROM      </a:t>
            </a:r>
            <a:r>
              <a:rPr lang="en-US" i="1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table</a:t>
            </a:r>
          </a:p>
          <a:p>
            <a:pPr algn="l" eaLnBrk="0" hangingPunct="0">
              <a:spcBef>
                <a:spcPct val="0"/>
              </a:spcBef>
              <a:buClrTx/>
              <a:buSzPct val="100000"/>
              <a:tabLst>
                <a:tab pos="120015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[WHERE    </a:t>
            </a:r>
            <a:r>
              <a:rPr lang="en-US" i="1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condition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]</a:t>
            </a:r>
          </a:p>
          <a:p>
            <a:pPr algn="l" eaLnBrk="0" hangingPunct="0">
              <a:spcBef>
                <a:spcPct val="0"/>
              </a:spcBef>
              <a:buClrTx/>
              <a:buSzPct val="100000"/>
              <a:tabLst>
                <a:tab pos="120015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[GROUP BY </a:t>
            </a:r>
            <a:r>
              <a:rPr lang="en-US" i="1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group_by_expression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]</a:t>
            </a:r>
          </a:p>
          <a:p>
            <a:pPr algn="l" eaLnBrk="0" hangingPunct="0">
              <a:spcBef>
                <a:spcPct val="0"/>
              </a:spcBef>
              <a:buClrTx/>
              <a:buSzPct val="100000"/>
              <a:tabLst>
                <a:tab pos="120015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[HAVING   </a:t>
            </a:r>
            <a:r>
              <a:rPr lang="en-US" i="1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group_condition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]</a:t>
            </a:r>
          </a:p>
          <a:p>
            <a:pPr algn="l" eaLnBrk="0" hangingPunct="0">
              <a:spcBef>
                <a:spcPct val="0"/>
              </a:spcBef>
              <a:buClrTx/>
              <a:buSzPct val="100000"/>
              <a:tabLst>
                <a:tab pos="120015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[ORDER BY </a:t>
            </a:r>
            <a:r>
              <a:rPr lang="en-US" i="1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column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];</a:t>
            </a:r>
          </a:p>
        </p:txBody>
      </p:sp>
      <p:sp>
        <p:nvSpPr>
          <p:cNvPr id="25603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615950" y="381000"/>
            <a:ext cx="7918450" cy="1066800"/>
          </a:xfrm>
        </p:spPr>
        <p:txBody>
          <a:bodyPr>
            <a:normAutofit fontScale="90000"/>
          </a:bodyPr>
          <a:lstStyle/>
          <a:p>
            <a:pPr algn="ctr">
              <a:buClrTx/>
            </a:pPr>
            <a:r>
              <a:rPr lang="en-US" dirty="0" err="1" smtClean="0">
                <a:solidFill>
                  <a:srgbClr val="000000"/>
                </a:solidFill>
                <a:sym typeface="Arial" charset="0"/>
              </a:rPr>
              <a:t>Restricción</a:t>
            </a:r>
            <a:r>
              <a:rPr lang="en-US" dirty="0" smtClean="0">
                <a:solidFill>
                  <a:srgbClr val="000000"/>
                </a:solidFill>
                <a:sym typeface="Arial" charset="0"/>
              </a:rPr>
              <a:t> de </a:t>
            </a:r>
            <a:r>
              <a:rPr lang="en-US" dirty="0" err="1" smtClean="0">
                <a:solidFill>
                  <a:srgbClr val="000000"/>
                </a:solidFill>
                <a:sym typeface="Arial" charset="0"/>
              </a:rPr>
              <a:t>Resultados</a:t>
            </a:r>
            <a:r>
              <a:rPr lang="en-US" dirty="0" smtClean="0">
                <a:solidFill>
                  <a:srgbClr val="000000"/>
                </a:solidFill>
                <a:sym typeface="Arial" charset="0"/>
              </a:rPr>
              <a:t> de </a:t>
            </a:r>
            <a:r>
              <a:rPr lang="en-US" dirty="0" err="1" smtClean="0">
                <a:solidFill>
                  <a:srgbClr val="000000"/>
                </a:solidFill>
                <a:sym typeface="Arial" charset="0"/>
              </a:rPr>
              <a:t>Grupo</a:t>
            </a:r>
            <a:r>
              <a:rPr lang="en-US" dirty="0" smtClean="0">
                <a:solidFill>
                  <a:srgbClr val="000000"/>
                </a:solidFill>
                <a:sym typeface="Arial" charset="0"/>
              </a:rPr>
              <a:t> con la </a:t>
            </a:r>
            <a:r>
              <a:rPr lang="en-US" dirty="0" err="1" smtClean="0">
                <a:solidFill>
                  <a:srgbClr val="000000"/>
                </a:solidFill>
                <a:sym typeface="Arial" charset="0"/>
              </a:rPr>
              <a:t>Cláusula</a:t>
            </a:r>
            <a:r>
              <a:rPr lang="en-US" dirty="0" smtClean="0">
                <a:solidFill>
                  <a:srgbClr val="000000"/>
                </a:solidFill>
                <a:sym typeface="Arial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HAVING</a:t>
            </a:r>
          </a:p>
        </p:txBody>
      </p:sp>
      <p:sp>
        <p:nvSpPr>
          <p:cNvPr id="25604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615950" y="1604962"/>
            <a:ext cx="7918450" cy="1900238"/>
          </a:xfrm>
        </p:spPr>
        <p:txBody>
          <a:bodyPr>
            <a:normAutofit fontScale="92500" lnSpcReduction="20000"/>
          </a:bodyPr>
          <a:lstStyle/>
          <a:p>
            <a:pPr marL="0" indent="0">
              <a:buClrTx/>
            </a:pP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Al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utilizar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la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cláusula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Arial" charset="0"/>
                <a:sym typeface="Arial" charset="0"/>
              </a:rPr>
              <a:t>HAVING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, el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servidor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restringe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los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grupos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de la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siguiente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forma:</a:t>
            </a:r>
          </a:p>
          <a:p>
            <a:pPr lvl="1">
              <a:buClrTx/>
              <a:buFont typeface="Arial" charset="0"/>
              <a:buNone/>
            </a:pP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1.	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Agrupa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las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filas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.</a:t>
            </a:r>
          </a:p>
          <a:p>
            <a:pPr lvl="1">
              <a:buClrTx/>
              <a:buFont typeface="Arial" charset="0"/>
              <a:buNone/>
            </a:pP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2.	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Aplica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la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función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de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grupo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.</a:t>
            </a:r>
          </a:p>
          <a:p>
            <a:pPr lvl="1">
              <a:buClrTx/>
              <a:buFont typeface="Arial" charset="0"/>
              <a:buNone/>
            </a:pP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3.	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Muestra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los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grupos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que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coinciden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con la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cláusula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Arial" charset="0"/>
                <a:sym typeface="Arial" charset="0"/>
              </a:rPr>
              <a:t>HAVING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.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gray">
          <a:xfrm>
            <a:off x="912813" y="4735513"/>
            <a:ext cx="4138612" cy="2667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876300"/>
            <a:ext cx="7918450" cy="876300"/>
          </a:xfrm>
        </p:spPr>
        <p:txBody>
          <a:bodyPr/>
          <a:lstStyle/>
          <a:p>
            <a:pPr algn="ctr">
              <a:buClrTx/>
            </a:pPr>
            <a:r>
              <a:rPr lang="en-US" dirty="0" err="1" smtClean="0">
                <a:solidFill>
                  <a:srgbClr val="000000"/>
                </a:solidFill>
                <a:sym typeface="Arial" charset="0"/>
              </a:rPr>
              <a:t>Uso</a:t>
            </a:r>
            <a:r>
              <a:rPr lang="en-US" dirty="0" smtClean="0">
                <a:solidFill>
                  <a:srgbClr val="000000"/>
                </a:solidFill>
                <a:sym typeface="Arial" charset="0"/>
              </a:rPr>
              <a:t> de la </a:t>
            </a:r>
            <a:r>
              <a:rPr lang="en-US" dirty="0" err="1" smtClean="0">
                <a:solidFill>
                  <a:srgbClr val="000000"/>
                </a:solidFill>
                <a:sym typeface="Arial" charset="0"/>
              </a:rPr>
              <a:t>Cláusula</a:t>
            </a:r>
            <a:r>
              <a:rPr lang="en-US" dirty="0" smtClean="0">
                <a:solidFill>
                  <a:srgbClr val="000000"/>
                </a:solidFill>
                <a:sym typeface="Arial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HAVING</a:t>
            </a:r>
          </a:p>
        </p:txBody>
      </p:sp>
      <p:grpSp>
        <p:nvGrpSpPr>
          <p:cNvPr id="7" name="6 Grupo"/>
          <p:cNvGrpSpPr/>
          <p:nvPr/>
        </p:nvGrpSpPr>
        <p:grpSpPr>
          <a:xfrm>
            <a:off x="685800" y="2438400"/>
            <a:ext cx="4924425" cy="1223963"/>
            <a:chOff x="866775" y="1828800"/>
            <a:chExt cx="4924425" cy="1223963"/>
          </a:xfrm>
        </p:grpSpPr>
        <p:sp>
          <p:nvSpPr>
            <p:cNvPr id="26626" name="Rectangle 2"/>
            <p:cNvSpPr>
              <a:spLocks noChangeArrowheads="1"/>
            </p:cNvSpPr>
            <p:nvPr/>
          </p:nvSpPr>
          <p:spPr bwMode="blackGray">
            <a:xfrm>
              <a:off x="866775" y="1828800"/>
              <a:ext cx="4924425" cy="1223963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l" eaLnBrk="0" hangingPunct="0">
                <a:spcBef>
                  <a:spcPct val="0"/>
                </a:spcBef>
                <a:buClrTx/>
                <a:buSzPct val="100000"/>
                <a:tabLst>
                  <a:tab pos="1200150" algn="l"/>
                </a:tabLst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sym typeface="Arial" charset="0"/>
                </a:rPr>
                <a:t>SELECT </a:t>
              </a:r>
              <a:r>
                <a:rPr lang="en-US" dirty="0" err="1" smtClean="0">
                  <a:solidFill>
                    <a:srgbClr val="000000"/>
                  </a:solidFill>
                  <a:latin typeface="Courier New" pitchFamily="49" charset="0"/>
                  <a:sym typeface="Arial" charset="0"/>
                </a:rPr>
                <a:t>sector_id</a:t>
              </a: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sym typeface="Arial" charset="0"/>
                </a:rPr>
                <a:t> , max(</a:t>
              </a:r>
              <a:r>
                <a:rPr lang="en-US" dirty="0" err="1" smtClean="0">
                  <a:solidFill>
                    <a:srgbClr val="000000"/>
                  </a:solidFill>
                  <a:latin typeface="Courier New" pitchFamily="49" charset="0"/>
                  <a:sym typeface="Arial" charset="0"/>
                </a:rPr>
                <a:t>salario</a:t>
              </a: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sym typeface="Arial" charset="0"/>
                </a:rPr>
                <a:t>)</a:t>
              </a:r>
            </a:p>
            <a:p>
              <a:pPr algn="l" eaLnBrk="0" hangingPunct="0">
                <a:spcBef>
                  <a:spcPct val="0"/>
                </a:spcBef>
                <a:buClrTx/>
                <a:buSzPct val="100000"/>
                <a:tabLst>
                  <a:tab pos="1200150" algn="l"/>
                </a:tabLst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sym typeface="Arial" charset="0"/>
                </a:rPr>
                <a:t>FROM </a:t>
              </a:r>
              <a:r>
                <a:rPr lang="en-US" dirty="0" err="1" smtClean="0">
                  <a:solidFill>
                    <a:srgbClr val="000000"/>
                  </a:solidFill>
                  <a:latin typeface="Courier New" pitchFamily="49" charset="0"/>
                  <a:sym typeface="Arial" charset="0"/>
                </a:rPr>
                <a:t>empleado</a:t>
              </a:r>
              <a:endParaRPr lang="en-US" dirty="0" smtClean="0">
                <a:solidFill>
                  <a:srgbClr val="000000"/>
                </a:solidFill>
                <a:latin typeface="Courier New" pitchFamily="49" charset="0"/>
                <a:sym typeface="Arial" charset="0"/>
              </a:endParaRPr>
            </a:p>
            <a:p>
              <a:pPr algn="l" eaLnBrk="0" hangingPunct="0">
                <a:spcBef>
                  <a:spcPct val="0"/>
                </a:spcBef>
                <a:buClrTx/>
                <a:buSzPct val="100000"/>
                <a:tabLst>
                  <a:tab pos="1200150" algn="l"/>
                </a:tabLst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sym typeface="Arial" charset="0"/>
                </a:rPr>
                <a:t>GROUP BY </a:t>
              </a:r>
              <a:r>
                <a:rPr lang="en-US" dirty="0" err="1" smtClean="0">
                  <a:solidFill>
                    <a:srgbClr val="000000"/>
                  </a:solidFill>
                  <a:latin typeface="Courier New" pitchFamily="49" charset="0"/>
                  <a:sym typeface="Arial" charset="0"/>
                </a:rPr>
                <a:t>sector_id</a:t>
              </a:r>
              <a:endParaRPr lang="en-US" dirty="0" smtClean="0">
                <a:solidFill>
                  <a:srgbClr val="000000"/>
                </a:solidFill>
                <a:latin typeface="Courier New" pitchFamily="49" charset="0"/>
                <a:sym typeface="Arial" charset="0"/>
              </a:endParaRPr>
            </a:p>
            <a:p>
              <a:pPr algn="l" eaLnBrk="0" hangingPunct="0">
                <a:spcBef>
                  <a:spcPct val="0"/>
                </a:spcBef>
                <a:buClrTx/>
                <a:buSzPct val="100000"/>
                <a:tabLst>
                  <a:tab pos="1200150" algn="l"/>
                </a:tabLst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sym typeface="Arial" charset="0"/>
                </a:rPr>
                <a:t>HAVING max(</a:t>
              </a:r>
              <a:r>
                <a:rPr lang="en-US" dirty="0" err="1" smtClean="0">
                  <a:solidFill>
                    <a:srgbClr val="000000"/>
                  </a:solidFill>
                  <a:latin typeface="Courier New" pitchFamily="49" charset="0"/>
                  <a:sym typeface="Arial" charset="0"/>
                </a:rPr>
                <a:t>salario</a:t>
              </a: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sym typeface="Arial" charset="0"/>
                </a:rPr>
                <a:t>) &gt; 20000;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sym typeface="Arial" charset="0"/>
              </a:endParaRPr>
            </a:p>
          </p:txBody>
        </p:sp>
        <p:sp>
          <p:nvSpPr>
            <p:cNvPr id="26628" name="Rectangle 4"/>
            <p:cNvSpPr>
              <a:spLocks noChangeArrowheads="1"/>
            </p:cNvSpPr>
            <p:nvPr/>
          </p:nvSpPr>
          <p:spPr bwMode="gray">
            <a:xfrm>
              <a:off x="904875" y="2717800"/>
              <a:ext cx="3743325" cy="2667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1981200"/>
            <a:ext cx="2831166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CuadroTexto"/>
          <p:cNvSpPr txBox="1"/>
          <p:nvPr/>
        </p:nvSpPr>
        <p:spPr>
          <a:xfrm>
            <a:off x="685800" y="4800600"/>
            <a:ext cx="3514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Probar sin la cláusula HAVING</a:t>
            </a:r>
            <a:endParaRPr lang="es-A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615950" y="439738"/>
            <a:ext cx="7918450" cy="1160462"/>
          </a:xfrm>
        </p:spPr>
        <p:txBody>
          <a:bodyPr>
            <a:normAutofit fontScale="90000"/>
          </a:bodyPr>
          <a:lstStyle/>
          <a:p>
            <a:pPr algn="ctr">
              <a:buClrTx/>
            </a:pPr>
            <a:r>
              <a:rPr lang="en-US" dirty="0" err="1" smtClean="0">
                <a:solidFill>
                  <a:srgbClr val="000000"/>
                </a:solidFill>
                <a:sym typeface="Arial" charset="0"/>
              </a:rPr>
              <a:t>Tipos</a:t>
            </a:r>
            <a:r>
              <a:rPr lang="en-US" dirty="0" smtClean="0">
                <a:solidFill>
                  <a:srgbClr val="000000"/>
                </a:solidFill>
                <a:sym typeface="Arial" charset="0"/>
              </a:rPr>
              <a:t> de </a:t>
            </a:r>
            <a:r>
              <a:rPr lang="en-US" dirty="0" err="1" smtClean="0">
                <a:solidFill>
                  <a:srgbClr val="000000"/>
                </a:solidFill>
                <a:sym typeface="Arial" charset="0"/>
              </a:rPr>
              <a:t>Funciones</a:t>
            </a:r>
            <a:r>
              <a:rPr lang="en-US" dirty="0" smtClean="0">
                <a:solidFill>
                  <a:srgbClr val="000000"/>
                </a:solidFill>
                <a:sym typeface="Arial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sym typeface="Arial" charset="0"/>
              </a:rPr>
            </a:br>
            <a:r>
              <a:rPr lang="en-US" dirty="0" smtClean="0">
                <a:solidFill>
                  <a:srgbClr val="000000"/>
                </a:solidFill>
                <a:sym typeface="Arial" charset="0"/>
              </a:rPr>
              <a:t> de </a:t>
            </a:r>
            <a:r>
              <a:rPr lang="en-US" dirty="0" err="1" smtClean="0">
                <a:solidFill>
                  <a:srgbClr val="000000"/>
                </a:solidFill>
                <a:sym typeface="Arial" charset="0"/>
              </a:rPr>
              <a:t>Grupo</a:t>
            </a:r>
            <a:endParaRPr lang="en-US" dirty="0" smtClean="0">
              <a:solidFill>
                <a:srgbClr val="000000"/>
              </a:solidFill>
              <a:sym typeface="Arial" charset="0"/>
            </a:endParaRPr>
          </a:p>
        </p:txBody>
      </p:sp>
      <p:sp>
        <p:nvSpPr>
          <p:cNvPr id="8195" name="Rectangle 11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2182812"/>
            <a:ext cx="7918450" cy="2770188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Arial" charset="0"/>
                <a:sym typeface="Arial" charset="0"/>
              </a:rPr>
              <a:t>AVG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Arial" charset="0"/>
                <a:sym typeface="Arial" charset="0"/>
              </a:rPr>
              <a:t>COUNT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Arial" charset="0"/>
                <a:sym typeface="Arial" charset="0"/>
              </a:rPr>
              <a:t>MAX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Arial" charset="0"/>
                <a:sym typeface="Arial" charset="0"/>
              </a:rPr>
              <a:t>MIN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Arial" charset="0"/>
                <a:sym typeface="Arial" charset="0"/>
              </a:rPr>
              <a:t>STDDEV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Arial" charset="0"/>
                <a:sym typeface="Arial" charset="0"/>
              </a:rPr>
              <a:t>SUM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Arial" charset="0"/>
                <a:sym typeface="Arial" charset="0"/>
              </a:rPr>
              <a:t>VARIANCE</a:t>
            </a:r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blackWhite">
          <a:xfrm>
            <a:off x="4559300" y="2686050"/>
            <a:ext cx="2263775" cy="950913"/>
          </a:xfrm>
          <a:prstGeom prst="rect">
            <a:avLst/>
          </a:prstGeom>
          <a:solidFill>
            <a:srgbClr val="99CC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eaLnBrk="0" hangingPunct="0">
              <a:spcBef>
                <a:spcPct val="0"/>
              </a:spcBef>
              <a:buClrTx/>
              <a:buSzPct val="100000"/>
            </a:pPr>
            <a:r>
              <a:rPr lang="en-US">
                <a:solidFill>
                  <a:srgbClr val="000000"/>
                </a:solidFill>
                <a:sym typeface="Arial" charset="0"/>
              </a:rPr>
              <a:t>Funciones </a:t>
            </a:r>
            <a:br>
              <a:rPr lang="en-US">
                <a:solidFill>
                  <a:srgbClr val="000000"/>
                </a:solidFill>
                <a:sym typeface="Arial" charset="0"/>
              </a:rPr>
            </a:br>
            <a:r>
              <a:rPr lang="en-US">
                <a:solidFill>
                  <a:srgbClr val="000000"/>
                </a:solidFill>
                <a:sym typeface="Arial" charset="0"/>
              </a:rPr>
              <a:t>de grupo</a:t>
            </a:r>
          </a:p>
        </p:txBody>
      </p:sp>
      <p:sp>
        <p:nvSpPr>
          <p:cNvPr id="8197" name="Line 6"/>
          <p:cNvSpPr>
            <a:spLocks noChangeShapeType="1"/>
          </p:cNvSpPr>
          <p:nvPr/>
        </p:nvSpPr>
        <p:spPr bwMode="auto">
          <a:xfrm>
            <a:off x="3933825" y="3160713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sm"/>
          </a:ln>
        </p:spPr>
        <p:txBody>
          <a:bodyPr/>
          <a:lstStyle/>
          <a:p>
            <a:endParaRPr lang="es-AR"/>
          </a:p>
        </p:txBody>
      </p:sp>
      <p:sp>
        <p:nvSpPr>
          <p:cNvPr id="8198" name="Line 7"/>
          <p:cNvSpPr>
            <a:spLocks noChangeShapeType="1"/>
          </p:cNvSpPr>
          <p:nvPr/>
        </p:nvSpPr>
        <p:spPr bwMode="auto">
          <a:xfrm>
            <a:off x="6834188" y="3160713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sm"/>
          </a:ln>
        </p:spPr>
        <p:txBody>
          <a:bodyPr/>
          <a:lstStyle/>
          <a:p>
            <a:endParaRPr lang="es-AR"/>
          </a:p>
        </p:txBody>
      </p:sp>
      <p:sp>
        <p:nvSpPr>
          <p:cNvPr id="8199" name="Line 8"/>
          <p:cNvSpPr>
            <a:spLocks noChangeShapeType="1"/>
          </p:cNvSpPr>
          <p:nvPr/>
        </p:nvSpPr>
        <p:spPr bwMode="auto">
          <a:xfrm>
            <a:off x="3933825" y="2855913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sm"/>
          </a:ln>
        </p:spPr>
        <p:txBody>
          <a:bodyPr/>
          <a:lstStyle/>
          <a:p>
            <a:endParaRPr lang="es-AR"/>
          </a:p>
        </p:txBody>
      </p:sp>
      <p:sp>
        <p:nvSpPr>
          <p:cNvPr id="8200" name="Line 9"/>
          <p:cNvSpPr>
            <a:spLocks noChangeShapeType="1"/>
          </p:cNvSpPr>
          <p:nvPr/>
        </p:nvSpPr>
        <p:spPr bwMode="auto">
          <a:xfrm>
            <a:off x="3933825" y="3408363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sm"/>
          </a:ln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838200" y="1066800"/>
            <a:ext cx="7620000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800" dirty="0" smtClean="0"/>
              <a:t>Ejercicio:</a:t>
            </a:r>
          </a:p>
          <a:p>
            <a:pPr algn="l"/>
            <a:endParaRPr lang="es-AR" dirty="0" smtClean="0">
              <a:solidFill>
                <a:srgbClr val="FF0000"/>
              </a:solidFill>
            </a:endParaRPr>
          </a:p>
          <a:p>
            <a:pPr marL="342900" indent="-342900" algn="l">
              <a:buAutoNum type="alphaUcParenR"/>
            </a:pPr>
            <a:r>
              <a:rPr lang="es-AR" dirty="0" smtClean="0"/>
              <a:t>Determinar el id del sector y su nombre para todos los sectores que tengan un gasto promedio de sueldo de entre 16000 y 18000.</a:t>
            </a:r>
          </a:p>
          <a:p>
            <a:pPr marL="342900" indent="-342900" algn="l">
              <a:buAutoNum type="alphaUcParenR"/>
            </a:pPr>
            <a:endParaRPr lang="es-AR" dirty="0" smtClean="0"/>
          </a:p>
          <a:p>
            <a:pPr marL="342900" indent="-342900" algn="l">
              <a:buAutoNum type="alphaUcParenR"/>
            </a:pPr>
            <a:r>
              <a:rPr lang="es-AR" dirty="0" smtClean="0"/>
              <a:t>Misma consulta pero indicando cantidad de empleados que conforman ese promedio para todo sector con más de 1 empleado.</a:t>
            </a:r>
          </a:p>
          <a:p>
            <a:pPr marL="342900" indent="-342900" algn="l">
              <a:buAutoNum type="alphaUcParenR"/>
            </a:pPr>
            <a:endParaRPr lang="es-A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57200" y="457200"/>
            <a:ext cx="8534400" cy="5687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AR" dirty="0" smtClean="0"/>
              <a:t>// Sin condición</a:t>
            </a:r>
          </a:p>
          <a:p>
            <a:pPr algn="l"/>
            <a:r>
              <a:rPr lang="es-AR" dirty="0" smtClean="0"/>
              <a:t>SELECT </a:t>
            </a:r>
            <a:r>
              <a:rPr lang="es-AR" dirty="0" err="1" smtClean="0"/>
              <a:t>s.sector_id</a:t>
            </a:r>
            <a:r>
              <a:rPr lang="es-AR" dirty="0" smtClean="0"/>
              <a:t> Sector, </a:t>
            </a:r>
            <a:r>
              <a:rPr lang="es-AR" dirty="0" err="1" smtClean="0"/>
              <a:t>nombre_sector</a:t>
            </a:r>
            <a:r>
              <a:rPr lang="es-AR" dirty="0" smtClean="0"/>
              <a:t>, 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avg</a:t>
            </a:r>
            <a:r>
              <a:rPr lang="es-AR" dirty="0" smtClean="0"/>
              <a:t>(salario) "Promedio Salario"</a:t>
            </a:r>
          </a:p>
          <a:p>
            <a:pPr algn="l"/>
            <a:r>
              <a:rPr lang="es-AR" dirty="0" smtClean="0"/>
              <a:t>FROM empleado e </a:t>
            </a:r>
            <a:r>
              <a:rPr lang="es-AR" dirty="0" err="1" smtClean="0"/>
              <a:t>join</a:t>
            </a:r>
            <a:r>
              <a:rPr lang="es-AR" dirty="0" smtClean="0"/>
              <a:t> sectores s 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on</a:t>
            </a:r>
            <a:r>
              <a:rPr lang="es-AR" dirty="0" smtClean="0"/>
              <a:t> </a:t>
            </a:r>
            <a:r>
              <a:rPr lang="es-AR" dirty="0" err="1" smtClean="0"/>
              <a:t>e.sector_id</a:t>
            </a:r>
            <a:r>
              <a:rPr lang="es-AR" dirty="0" smtClean="0"/>
              <a:t>=</a:t>
            </a:r>
            <a:r>
              <a:rPr lang="es-AR" dirty="0" err="1" smtClean="0"/>
              <a:t>s.sector_id</a:t>
            </a:r>
            <a:endParaRPr lang="es-AR" dirty="0" smtClean="0"/>
          </a:p>
          <a:p>
            <a:pPr algn="l"/>
            <a:r>
              <a:rPr lang="es-AR" dirty="0" smtClean="0"/>
              <a:t>GROUP BY </a:t>
            </a:r>
            <a:r>
              <a:rPr lang="es-AR" dirty="0" err="1" smtClean="0"/>
              <a:t>e.sector_id</a:t>
            </a:r>
            <a:endParaRPr lang="es-AR" dirty="0" smtClean="0"/>
          </a:p>
          <a:p>
            <a:pPr algn="l"/>
            <a:r>
              <a:rPr lang="es-AR" dirty="0" smtClean="0"/>
              <a:t>ORDER BY </a:t>
            </a:r>
            <a:r>
              <a:rPr lang="es-AR" dirty="0" err="1" smtClean="0"/>
              <a:t>avg</a:t>
            </a:r>
            <a:r>
              <a:rPr lang="es-AR" dirty="0" smtClean="0"/>
              <a:t>(salario);</a:t>
            </a:r>
          </a:p>
          <a:p>
            <a:pPr algn="l"/>
            <a:endParaRPr lang="es-AR" dirty="0" smtClean="0"/>
          </a:p>
          <a:p>
            <a:pPr algn="l"/>
            <a:r>
              <a:rPr lang="es-AR" dirty="0" smtClean="0"/>
              <a:t>A) </a:t>
            </a:r>
          </a:p>
          <a:p>
            <a:pPr algn="l"/>
            <a:r>
              <a:rPr lang="es-AR" dirty="0" smtClean="0"/>
              <a:t>SELECT </a:t>
            </a:r>
            <a:r>
              <a:rPr lang="es-AR" dirty="0" err="1" smtClean="0"/>
              <a:t>s.sector_id</a:t>
            </a:r>
            <a:r>
              <a:rPr lang="es-AR" dirty="0" smtClean="0"/>
              <a:t> Sector, </a:t>
            </a:r>
            <a:r>
              <a:rPr lang="es-AR" dirty="0" err="1" smtClean="0"/>
              <a:t>nombre_sector</a:t>
            </a:r>
            <a:r>
              <a:rPr lang="es-AR" dirty="0" smtClean="0"/>
              <a:t>, </a:t>
            </a:r>
            <a:r>
              <a:rPr lang="es-AR" dirty="0" err="1" smtClean="0"/>
              <a:t>avg</a:t>
            </a:r>
            <a:r>
              <a:rPr lang="es-AR" dirty="0" smtClean="0"/>
              <a:t>(salario) "Promedio Salario"</a:t>
            </a:r>
          </a:p>
          <a:p>
            <a:pPr algn="l"/>
            <a:r>
              <a:rPr lang="es-AR" dirty="0" smtClean="0"/>
              <a:t>FROM empleado e </a:t>
            </a:r>
            <a:r>
              <a:rPr lang="es-AR" dirty="0" err="1" smtClean="0"/>
              <a:t>join</a:t>
            </a:r>
            <a:r>
              <a:rPr lang="es-AR" dirty="0" smtClean="0"/>
              <a:t> sectores s </a:t>
            </a:r>
            <a:r>
              <a:rPr lang="es-AR" dirty="0" err="1" smtClean="0"/>
              <a:t>on</a:t>
            </a:r>
            <a:r>
              <a:rPr lang="es-AR" dirty="0" smtClean="0"/>
              <a:t> </a:t>
            </a:r>
            <a:r>
              <a:rPr lang="es-AR" dirty="0" err="1" smtClean="0"/>
              <a:t>e.sector_id</a:t>
            </a:r>
            <a:r>
              <a:rPr lang="es-AR" dirty="0" smtClean="0"/>
              <a:t>=</a:t>
            </a:r>
            <a:r>
              <a:rPr lang="es-AR" dirty="0" err="1" smtClean="0"/>
              <a:t>s.sector_id</a:t>
            </a:r>
            <a:endParaRPr lang="es-AR" dirty="0" smtClean="0"/>
          </a:p>
          <a:p>
            <a:pPr algn="l"/>
            <a:r>
              <a:rPr lang="es-AR" dirty="0" smtClean="0"/>
              <a:t>GROUP BY </a:t>
            </a:r>
            <a:r>
              <a:rPr lang="es-AR" dirty="0" err="1" smtClean="0"/>
              <a:t>e.sector_id</a:t>
            </a:r>
            <a:endParaRPr lang="es-AR" dirty="0" smtClean="0"/>
          </a:p>
          <a:p>
            <a:pPr algn="l"/>
            <a:r>
              <a:rPr lang="es-AR" dirty="0" smtClean="0"/>
              <a:t>HAVING </a:t>
            </a:r>
            <a:r>
              <a:rPr lang="es-AR" dirty="0" err="1" smtClean="0"/>
              <a:t>avg</a:t>
            </a:r>
            <a:r>
              <a:rPr lang="es-AR" dirty="0" smtClean="0"/>
              <a:t>(salario) </a:t>
            </a:r>
            <a:r>
              <a:rPr lang="es-AR" dirty="0" err="1" smtClean="0"/>
              <a:t>between</a:t>
            </a:r>
            <a:r>
              <a:rPr lang="es-AR" dirty="0" smtClean="0"/>
              <a:t> 16000 and 18000</a:t>
            </a:r>
          </a:p>
          <a:p>
            <a:pPr algn="l"/>
            <a:r>
              <a:rPr lang="es-AR" dirty="0" smtClean="0"/>
              <a:t>ORDER BY 2;</a:t>
            </a:r>
          </a:p>
          <a:p>
            <a:pPr algn="l"/>
            <a:endParaRPr lang="es-AR" dirty="0" smtClean="0"/>
          </a:p>
          <a:p>
            <a:pPr algn="l"/>
            <a:endParaRPr lang="es-AR" dirty="0" smtClean="0"/>
          </a:p>
          <a:p>
            <a:pPr algn="l"/>
            <a:endParaRPr lang="es-AR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609600"/>
            <a:ext cx="3057525" cy="1959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5029200"/>
            <a:ext cx="3945082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762000" y="381000"/>
            <a:ext cx="8077200" cy="4967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AR" dirty="0" smtClean="0"/>
              <a:t>//Sin Limitar</a:t>
            </a:r>
          </a:p>
          <a:p>
            <a:pPr algn="l"/>
            <a:r>
              <a:rPr lang="es-AR" dirty="0" smtClean="0"/>
              <a:t>SELECT </a:t>
            </a:r>
            <a:r>
              <a:rPr lang="es-AR" dirty="0" err="1" smtClean="0"/>
              <a:t>s.sector_id</a:t>
            </a:r>
            <a:r>
              <a:rPr lang="es-AR" dirty="0" smtClean="0"/>
              <a:t> Sector, </a:t>
            </a:r>
            <a:r>
              <a:rPr lang="es-AR" dirty="0" err="1" smtClean="0"/>
              <a:t>nombre_sector</a:t>
            </a:r>
            <a:r>
              <a:rPr lang="es-AR" dirty="0" smtClean="0"/>
              <a:t>, 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avg</a:t>
            </a:r>
            <a:r>
              <a:rPr lang="es-AR" dirty="0" smtClean="0"/>
              <a:t>(salario) "Promedio Salario", 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count</a:t>
            </a:r>
            <a:r>
              <a:rPr lang="es-AR" dirty="0" smtClean="0"/>
              <a:t>(</a:t>
            </a:r>
            <a:r>
              <a:rPr lang="es-AR" dirty="0" err="1" smtClean="0"/>
              <a:t>e.salario</a:t>
            </a:r>
            <a:r>
              <a:rPr lang="es-AR" dirty="0" smtClean="0"/>
              <a:t>) </a:t>
            </a:r>
            <a:r>
              <a:rPr lang="es-AR" dirty="0" err="1" smtClean="0"/>
              <a:t>Cantidad_E</a:t>
            </a:r>
            <a:endParaRPr lang="es-AR" dirty="0" smtClean="0"/>
          </a:p>
          <a:p>
            <a:pPr algn="l"/>
            <a:r>
              <a:rPr lang="es-AR" dirty="0" smtClean="0"/>
              <a:t>FROM empleado e </a:t>
            </a:r>
            <a:r>
              <a:rPr lang="es-AR" dirty="0" err="1" smtClean="0"/>
              <a:t>join</a:t>
            </a:r>
            <a:r>
              <a:rPr lang="es-AR" dirty="0" smtClean="0"/>
              <a:t> sectores s 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on</a:t>
            </a:r>
            <a:r>
              <a:rPr lang="es-AR" dirty="0" smtClean="0"/>
              <a:t> </a:t>
            </a:r>
            <a:r>
              <a:rPr lang="es-AR" dirty="0" err="1" smtClean="0"/>
              <a:t>e.sector_id</a:t>
            </a:r>
            <a:r>
              <a:rPr lang="es-AR" dirty="0" smtClean="0"/>
              <a:t>=</a:t>
            </a:r>
            <a:r>
              <a:rPr lang="es-AR" dirty="0" err="1" smtClean="0"/>
              <a:t>s.sector_id</a:t>
            </a:r>
            <a:endParaRPr lang="es-AR" dirty="0" smtClean="0"/>
          </a:p>
          <a:p>
            <a:pPr algn="l"/>
            <a:r>
              <a:rPr lang="es-AR" dirty="0" smtClean="0"/>
              <a:t>GROUP BY </a:t>
            </a:r>
            <a:r>
              <a:rPr lang="es-AR" dirty="0" err="1" smtClean="0"/>
              <a:t>e.sector_id</a:t>
            </a:r>
            <a:endParaRPr lang="es-AR" dirty="0" smtClean="0"/>
          </a:p>
          <a:p>
            <a:pPr algn="l"/>
            <a:r>
              <a:rPr lang="es-AR" dirty="0" smtClean="0"/>
              <a:t>HAVING </a:t>
            </a:r>
            <a:r>
              <a:rPr lang="es-AR" dirty="0" err="1" smtClean="0"/>
              <a:t>avg</a:t>
            </a:r>
            <a:r>
              <a:rPr lang="es-AR" dirty="0" smtClean="0"/>
              <a:t>(salario) </a:t>
            </a:r>
            <a:r>
              <a:rPr lang="es-AR" dirty="0" err="1" smtClean="0"/>
              <a:t>between</a:t>
            </a:r>
            <a:r>
              <a:rPr lang="es-AR" dirty="0" smtClean="0"/>
              <a:t> 16000 and 18000;</a:t>
            </a:r>
          </a:p>
          <a:p>
            <a:pPr algn="l"/>
            <a:endParaRPr lang="es-AR" dirty="0" smtClean="0"/>
          </a:p>
          <a:p>
            <a:pPr algn="l"/>
            <a:r>
              <a:rPr lang="es-AR" dirty="0" smtClean="0"/>
              <a:t>B)</a:t>
            </a:r>
          </a:p>
          <a:p>
            <a:pPr algn="l"/>
            <a:r>
              <a:rPr lang="es-AR" dirty="0" smtClean="0"/>
              <a:t>SELECT </a:t>
            </a:r>
            <a:r>
              <a:rPr lang="es-AR" dirty="0" err="1" smtClean="0"/>
              <a:t>s.sector_id</a:t>
            </a:r>
            <a:r>
              <a:rPr lang="es-AR" dirty="0" smtClean="0"/>
              <a:t> Sector, </a:t>
            </a:r>
            <a:r>
              <a:rPr lang="es-AR" dirty="0" err="1" smtClean="0"/>
              <a:t>nombre_sector</a:t>
            </a:r>
            <a:r>
              <a:rPr lang="es-AR" dirty="0" smtClean="0"/>
              <a:t>, </a:t>
            </a:r>
            <a:r>
              <a:rPr lang="es-AR" dirty="0" err="1" smtClean="0"/>
              <a:t>avg</a:t>
            </a:r>
            <a:r>
              <a:rPr lang="es-AR" dirty="0" smtClean="0"/>
              <a:t>(salario) "Promedio 	Salario", </a:t>
            </a:r>
            <a:r>
              <a:rPr lang="es-AR" dirty="0" err="1" smtClean="0"/>
              <a:t>count</a:t>
            </a:r>
            <a:r>
              <a:rPr lang="es-AR" dirty="0" smtClean="0"/>
              <a:t>(</a:t>
            </a:r>
            <a:r>
              <a:rPr lang="es-AR" dirty="0" err="1" smtClean="0"/>
              <a:t>e.salario</a:t>
            </a:r>
            <a:r>
              <a:rPr lang="es-AR" dirty="0" smtClean="0"/>
              <a:t>) </a:t>
            </a:r>
            <a:r>
              <a:rPr lang="es-AR" dirty="0" err="1" smtClean="0"/>
              <a:t>Cantidad_E</a:t>
            </a:r>
            <a:endParaRPr lang="es-AR" dirty="0" smtClean="0"/>
          </a:p>
          <a:p>
            <a:pPr algn="l"/>
            <a:r>
              <a:rPr lang="es-AR" dirty="0" smtClean="0"/>
              <a:t>FROM empleado e </a:t>
            </a:r>
            <a:r>
              <a:rPr lang="es-AR" dirty="0" err="1" smtClean="0"/>
              <a:t>join</a:t>
            </a:r>
            <a:r>
              <a:rPr lang="es-AR" dirty="0" smtClean="0"/>
              <a:t> sectores s </a:t>
            </a:r>
            <a:r>
              <a:rPr lang="es-AR" dirty="0" err="1" smtClean="0"/>
              <a:t>on</a:t>
            </a:r>
            <a:r>
              <a:rPr lang="es-AR" dirty="0" smtClean="0"/>
              <a:t> </a:t>
            </a:r>
            <a:r>
              <a:rPr lang="es-AR" dirty="0" err="1" smtClean="0"/>
              <a:t>e.sector_id</a:t>
            </a:r>
            <a:r>
              <a:rPr lang="es-AR" dirty="0" smtClean="0"/>
              <a:t>=</a:t>
            </a:r>
            <a:r>
              <a:rPr lang="es-AR" dirty="0" err="1" smtClean="0"/>
              <a:t>s.sector_id</a:t>
            </a:r>
            <a:endParaRPr lang="es-AR" dirty="0" smtClean="0"/>
          </a:p>
          <a:p>
            <a:pPr algn="l"/>
            <a:r>
              <a:rPr lang="es-AR" dirty="0" smtClean="0"/>
              <a:t>GROUP BY </a:t>
            </a:r>
            <a:r>
              <a:rPr lang="es-AR" dirty="0" err="1" smtClean="0"/>
              <a:t>e.sector_id</a:t>
            </a:r>
            <a:endParaRPr lang="es-AR" dirty="0" smtClean="0"/>
          </a:p>
          <a:p>
            <a:pPr algn="l"/>
            <a:r>
              <a:rPr lang="es-AR" dirty="0" smtClean="0"/>
              <a:t>HAVING </a:t>
            </a:r>
            <a:r>
              <a:rPr lang="es-AR" dirty="0" err="1" smtClean="0">
                <a:solidFill>
                  <a:srgbClr val="FF0000"/>
                </a:solidFill>
              </a:rPr>
              <a:t>avg</a:t>
            </a:r>
            <a:r>
              <a:rPr lang="es-AR" dirty="0" smtClean="0">
                <a:solidFill>
                  <a:srgbClr val="FF0000"/>
                </a:solidFill>
              </a:rPr>
              <a:t>(salario) </a:t>
            </a:r>
            <a:r>
              <a:rPr lang="es-AR" dirty="0" err="1" smtClean="0">
                <a:solidFill>
                  <a:srgbClr val="FF0000"/>
                </a:solidFill>
              </a:rPr>
              <a:t>between</a:t>
            </a:r>
            <a:r>
              <a:rPr lang="es-AR" dirty="0" smtClean="0">
                <a:solidFill>
                  <a:srgbClr val="FF0000"/>
                </a:solidFill>
              </a:rPr>
              <a:t> 16000 and 18000 </a:t>
            </a:r>
            <a:r>
              <a:rPr lang="es-AR" dirty="0" smtClean="0"/>
              <a:t>and  </a:t>
            </a:r>
            <a:r>
              <a:rPr lang="es-AR" dirty="0" err="1" smtClean="0">
                <a:solidFill>
                  <a:srgbClr val="00B050"/>
                </a:solidFill>
              </a:rPr>
              <a:t>Cantidad_E</a:t>
            </a:r>
            <a:r>
              <a:rPr lang="es-AR" dirty="0" smtClean="0">
                <a:solidFill>
                  <a:srgbClr val="00B050"/>
                </a:solidFill>
              </a:rPr>
              <a:t> &gt; 1</a:t>
            </a:r>
            <a:r>
              <a:rPr lang="es-AR" dirty="0" smtClean="0"/>
              <a:t>;</a:t>
            </a:r>
            <a:endParaRPr lang="es-AR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1447800"/>
            <a:ext cx="401805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5334000"/>
            <a:ext cx="51435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/>
          <p:cNvSpPr>
            <a:spLocks noChangeArrowheads="1"/>
          </p:cNvSpPr>
          <p:nvPr/>
        </p:nvSpPr>
        <p:spPr bwMode="blackGray">
          <a:xfrm>
            <a:off x="866775" y="2843212"/>
            <a:ext cx="7300913" cy="96520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SzPct val="100000"/>
              <a:tabLst>
                <a:tab pos="120015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SELECT   MAX(AVG(salary))</a:t>
            </a:r>
          </a:p>
          <a:p>
            <a:pPr algn="l" eaLnBrk="0" hangingPunct="0">
              <a:spcBef>
                <a:spcPct val="0"/>
              </a:spcBef>
              <a:buClrTx/>
              <a:buSzPct val="100000"/>
              <a:tabLst>
                <a:tab pos="120015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FROM     employees</a:t>
            </a:r>
          </a:p>
          <a:p>
            <a:pPr algn="l" eaLnBrk="0" hangingPunct="0">
              <a:spcBef>
                <a:spcPct val="0"/>
              </a:spcBef>
              <a:buClrTx/>
              <a:buSzPct val="100000"/>
              <a:tabLst>
                <a:tab pos="120015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GROUP BY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department_id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;</a:t>
            </a:r>
          </a:p>
        </p:txBody>
      </p:sp>
      <p:sp>
        <p:nvSpPr>
          <p:cNvPr id="29699" name="Rectangle 1031"/>
          <p:cNvSpPr>
            <a:spLocks noGrp="1" noChangeArrowheads="1"/>
          </p:cNvSpPr>
          <p:nvPr>
            <p:ph type="title" idx="4294967295"/>
          </p:nvPr>
        </p:nvSpPr>
        <p:spPr>
          <a:xfrm>
            <a:off x="463550" y="152400"/>
            <a:ext cx="7918450" cy="2057400"/>
          </a:xfrm>
        </p:spPr>
        <p:txBody>
          <a:bodyPr>
            <a:normAutofit/>
          </a:bodyPr>
          <a:lstStyle/>
          <a:p>
            <a:pPr algn="ctr">
              <a:buClrTx/>
            </a:pPr>
            <a:r>
              <a:rPr lang="en-US" dirty="0" err="1" smtClean="0">
                <a:solidFill>
                  <a:srgbClr val="000000"/>
                </a:solidFill>
                <a:sym typeface="Arial" charset="0"/>
              </a:rPr>
              <a:t>Anidamiento</a:t>
            </a:r>
            <a:r>
              <a:rPr lang="en-US" dirty="0" smtClean="0">
                <a:solidFill>
                  <a:srgbClr val="000000"/>
                </a:solidFill>
                <a:sym typeface="Arial" charset="0"/>
              </a:rPr>
              <a:t> de </a:t>
            </a:r>
            <a:r>
              <a:rPr lang="en-US" dirty="0" err="1" smtClean="0">
                <a:solidFill>
                  <a:srgbClr val="000000"/>
                </a:solidFill>
                <a:sym typeface="Arial" charset="0"/>
              </a:rPr>
              <a:t>Funciones</a:t>
            </a:r>
            <a:r>
              <a:rPr lang="en-US" dirty="0" smtClean="0">
                <a:solidFill>
                  <a:srgbClr val="000000"/>
                </a:solidFill>
                <a:sym typeface="Arial" charset="0"/>
              </a:rPr>
              <a:t> de </a:t>
            </a:r>
            <a:r>
              <a:rPr lang="en-US" dirty="0" err="1" smtClean="0">
                <a:solidFill>
                  <a:srgbClr val="000000"/>
                </a:solidFill>
                <a:sym typeface="Arial" charset="0"/>
              </a:rPr>
              <a:t>Grupo</a:t>
            </a:r>
            <a:r>
              <a:rPr lang="en-US" dirty="0" smtClean="0">
                <a:solidFill>
                  <a:srgbClr val="000000"/>
                </a:solidFill>
                <a:sym typeface="Arial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sym typeface="Arial" charset="0"/>
              </a:rPr>
            </a:br>
            <a:r>
              <a:rPr lang="en-US" dirty="0" smtClean="0">
                <a:solidFill>
                  <a:srgbClr val="CC3300"/>
                </a:solidFill>
                <a:sym typeface="Arial" charset="0"/>
              </a:rPr>
              <a:t>NO SOPORTADO POR MYSQL</a:t>
            </a:r>
            <a:endParaRPr lang="en-US" dirty="0" smtClean="0">
              <a:solidFill>
                <a:srgbClr val="000000"/>
              </a:solidFill>
              <a:sym typeface="Arial" charset="0"/>
            </a:endParaRPr>
          </a:p>
        </p:txBody>
      </p:sp>
      <p:sp>
        <p:nvSpPr>
          <p:cNvPr id="29700" name="Rectangle 1032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2382837"/>
            <a:ext cx="7918450" cy="360363"/>
          </a:xfrm>
        </p:spPr>
        <p:txBody>
          <a:bodyPr>
            <a:normAutofit fontScale="77500" lnSpcReduction="20000"/>
          </a:bodyPr>
          <a:lstStyle/>
          <a:p>
            <a:pPr marL="0" indent="0">
              <a:buClrTx/>
            </a:pP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Mostrar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el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salario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máximo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medio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: </a:t>
            </a:r>
          </a:p>
        </p:txBody>
      </p:sp>
      <p:sp>
        <p:nvSpPr>
          <p:cNvPr id="29701" name="Rectangle 1029"/>
          <p:cNvSpPr>
            <a:spLocks noChangeArrowheads="1"/>
          </p:cNvSpPr>
          <p:nvPr/>
        </p:nvSpPr>
        <p:spPr bwMode="gray">
          <a:xfrm>
            <a:off x="2100263" y="2914650"/>
            <a:ext cx="2273300" cy="2667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pic>
        <p:nvPicPr>
          <p:cNvPr id="29702" name="Picture 1034" descr="C:\salome_official\projects\11gR2\screenshots\les5_26s_a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6625" y="4027487"/>
            <a:ext cx="3406775" cy="4683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381000" y="5105400"/>
            <a:ext cx="81355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/>
              <a:t>¿Cómo soluciona un caso similar con las herramientas con que cuenta?</a:t>
            </a:r>
            <a:endParaRPr lang="es-AR" sz="28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371600" y="2514600"/>
            <a:ext cx="6629400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</a:rPr>
              <a:t>SELECT</a:t>
            </a:r>
            <a:r>
              <a:rPr lang="en-US" dirty="0" smtClean="0"/>
              <a:t>   MAX(</a:t>
            </a:r>
            <a:r>
              <a:rPr lang="en-US" dirty="0" err="1" smtClean="0"/>
              <a:t>prom_sal</a:t>
            </a:r>
            <a:r>
              <a:rPr lang="en-US" dirty="0" smtClean="0"/>
              <a:t>)</a:t>
            </a:r>
          </a:p>
          <a:p>
            <a:pPr algn="l"/>
            <a:r>
              <a:rPr lang="en-US" dirty="0" smtClean="0">
                <a:solidFill>
                  <a:srgbClr val="0000FF"/>
                </a:solidFill>
              </a:rPr>
              <a:t>FROM</a:t>
            </a:r>
            <a:r>
              <a:rPr lang="en-US" dirty="0" smtClean="0"/>
              <a:t>   	(</a:t>
            </a:r>
            <a:r>
              <a:rPr lang="en-US" dirty="0" smtClean="0">
                <a:solidFill>
                  <a:srgbClr val="00B050"/>
                </a:solidFill>
              </a:rPr>
              <a:t>SELECT</a:t>
            </a:r>
            <a:r>
              <a:rPr lang="en-US" dirty="0" smtClean="0"/>
              <a:t> AVG(</a:t>
            </a:r>
            <a:r>
              <a:rPr lang="en-US" dirty="0" err="1" smtClean="0"/>
              <a:t>salario</a:t>
            </a:r>
            <a:r>
              <a:rPr lang="en-US" dirty="0" smtClean="0"/>
              <a:t>)  </a:t>
            </a:r>
            <a:r>
              <a:rPr lang="en-US" dirty="0" err="1" smtClean="0"/>
              <a:t>prom_sal</a:t>
            </a:r>
            <a:r>
              <a:rPr lang="en-US" dirty="0" smtClean="0"/>
              <a:t>		 	 	 </a:t>
            </a:r>
            <a:r>
              <a:rPr lang="en-US" dirty="0" smtClean="0">
                <a:solidFill>
                  <a:srgbClr val="00B050"/>
                </a:solidFill>
              </a:rPr>
              <a:t>FROM</a:t>
            </a:r>
            <a:r>
              <a:rPr lang="en-US" dirty="0" smtClean="0"/>
              <a:t>  </a:t>
            </a:r>
            <a:r>
              <a:rPr lang="en-US" dirty="0" err="1" smtClean="0"/>
              <a:t>empleado</a:t>
            </a:r>
            <a:endParaRPr lang="en-US" dirty="0" smtClean="0"/>
          </a:p>
          <a:p>
            <a:pPr algn="l"/>
            <a:r>
              <a:rPr lang="en-US" dirty="0" smtClean="0"/>
              <a:t>	 </a:t>
            </a:r>
            <a:r>
              <a:rPr lang="en-US" dirty="0" smtClean="0">
                <a:solidFill>
                  <a:srgbClr val="00B050"/>
                </a:solidFill>
              </a:rPr>
              <a:t>GROUP BY </a:t>
            </a:r>
            <a:r>
              <a:rPr lang="en-US" dirty="0" err="1" smtClean="0"/>
              <a:t>sector_id</a:t>
            </a:r>
            <a:r>
              <a:rPr lang="en-US" dirty="0" smtClean="0"/>
              <a:t>) </a:t>
            </a:r>
            <a:r>
              <a:rPr lang="en-US" dirty="0" err="1" smtClean="0">
                <a:solidFill>
                  <a:srgbClr val="002060"/>
                </a:solidFill>
              </a:rPr>
              <a:t>Alias_obligatorio</a:t>
            </a:r>
            <a:r>
              <a:rPr lang="en-US" dirty="0" smtClean="0"/>
              <a:t>;</a:t>
            </a:r>
            <a:endParaRPr lang="es-AR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4038600"/>
            <a:ext cx="2135293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Rectángulo"/>
          <p:cNvSpPr/>
          <p:nvPr/>
        </p:nvSpPr>
        <p:spPr>
          <a:xfrm>
            <a:off x="1219200" y="1295400"/>
            <a:ext cx="6629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800" dirty="0" smtClean="0"/>
              <a:t>¿Cómo soluciona un caso similar con las herramientas con que cuenta?</a:t>
            </a:r>
            <a:endParaRPr lang="es-A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838200" y="2667000"/>
            <a:ext cx="7620000" cy="1797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800" dirty="0" smtClean="0"/>
              <a:t>Ejercicio:</a:t>
            </a:r>
          </a:p>
          <a:p>
            <a:pPr algn="l"/>
            <a:endParaRPr lang="es-AR" dirty="0" smtClean="0">
              <a:solidFill>
                <a:srgbClr val="FF0000"/>
              </a:solidFill>
            </a:endParaRPr>
          </a:p>
          <a:p>
            <a:pPr marL="342900" indent="-342900" algn="l">
              <a:buAutoNum type="alphaUcParenR"/>
            </a:pPr>
            <a:r>
              <a:rPr lang="es-AR" dirty="0" smtClean="0"/>
              <a:t>Indicar qué cantidad de empleados tiene el sector que más empleados tiene.</a:t>
            </a:r>
          </a:p>
          <a:p>
            <a:pPr marL="342900" indent="-342900" algn="l">
              <a:buAutoNum type="alphaUcParenR"/>
            </a:pPr>
            <a:endParaRPr lang="es-A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143000" y="1676400"/>
            <a:ext cx="6477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AutoNum type="alphaUcParenR"/>
            </a:pPr>
            <a:r>
              <a:rPr lang="es-AR" dirty="0" smtClean="0"/>
              <a:t>Indicar qué cantidad de empleados tiene el sector que más empleados tiene.</a:t>
            </a:r>
          </a:p>
          <a:p>
            <a:pPr marL="342900" indent="-342900" algn="l">
              <a:buAutoNum type="alphaUcParenR"/>
            </a:pPr>
            <a:endParaRPr lang="es-AR" dirty="0" smtClean="0"/>
          </a:p>
          <a:p>
            <a:pPr marL="342900" indent="-342900" algn="l"/>
            <a:r>
              <a:rPr lang="en-US" dirty="0" smtClean="0"/>
              <a:t>SELECT MAX(personas)</a:t>
            </a:r>
          </a:p>
          <a:p>
            <a:pPr marL="342900" indent="-342900" algn="l"/>
            <a:r>
              <a:rPr lang="en-US" dirty="0" smtClean="0"/>
              <a:t>FROM   (</a:t>
            </a:r>
            <a:r>
              <a:rPr lang="en-US" dirty="0" smtClean="0">
                <a:solidFill>
                  <a:srgbClr val="0000FF"/>
                </a:solidFill>
              </a:rPr>
              <a:t>SELECT count(</a:t>
            </a:r>
            <a:r>
              <a:rPr lang="en-US" dirty="0" err="1" smtClean="0">
                <a:solidFill>
                  <a:srgbClr val="0000FF"/>
                </a:solidFill>
              </a:rPr>
              <a:t>sector_id</a:t>
            </a:r>
            <a:r>
              <a:rPr lang="en-US" dirty="0" smtClean="0">
                <a:solidFill>
                  <a:srgbClr val="0000FF"/>
                </a:solidFill>
              </a:rPr>
              <a:t>) personas	</a:t>
            </a:r>
          </a:p>
          <a:p>
            <a:pPr marL="342900" indent="-342900" algn="l"/>
            <a:r>
              <a:rPr lang="en-US" dirty="0" smtClean="0">
                <a:solidFill>
                  <a:srgbClr val="0000FF"/>
                </a:solidFill>
              </a:rPr>
              <a:t>	         FROM </a:t>
            </a:r>
            <a:r>
              <a:rPr lang="en-US" dirty="0" err="1" smtClean="0">
                <a:solidFill>
                  <a:srgbClr val="0000FF"/>
                </a:solidFill>
              </a:rPr>
              <a:t>empleado</a:t>
            </a:r>
            <a:r>
              <a:rPr lang="en-US" dirty="0" smtClean="0">
                <a:solidFill>
                  <a:srgbClr val="0000FF"/>
                </a:solidFill>
              </a:rPr>
              <a:t>		</a:t>
            </a:r>
          </a:p>
          <a:p>
            <a:pPr marL="342900" indent="-342900" algn="l"/>
            <a:r>
              <a:rPr lang="en-US" dirty="0" smtClean="0">
                <a:solidFill>
                  <a:srgbClr val="0000FF"/>
                </a:solidFill>
              </a:rPr>
              <a:t>		GROUP BY </a:t>
            </a:r>
            <a:r>
              <a:rPr lang="en-US" dirty="0" err="1" smtClean="0">
                <a:solidFill>
                  <a:srgbClr val="0000FF"/>
                </a:solidFill>
              </a:rPr>
              <a:t>sector_id</a:t>
            </a:r>
            <a:r>
              <a:rPr lang="en-US" dirty="0" smtClean="0"/>
              <a:t>) AS </a:t>
            </a:r>
            <a:r>
              <a:rPr lang="en-US" dirty="0" err="1" smtClean="0"/>
              <a:t>Alias_obligatorio</a:t>
            </a:r>
            <a:r>
              <a:rPr lang="en-US" dirty="0" smtClean="0"/>
              <a:t>;</a:t>
            </a:r>
            <a:endParaRPr lang="es-AR" dirty="0" smtClean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4419600"/>
            <a:ext cx="2135414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286000" y="2971800"/>
            <a:ext cx="434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400" dirty="0" smtClean="0">
                <a:solidFill>
                  <a:schemeClr val="accent1">
                    <a:lumMod val="50000"/>
                  </a:schemeClr>
                </a:solidFill>
              </a:rPr>
              <a:t>¿PREGUNTAS?</a:t>
            </a:r>
            <a:endParaRPr lang="es-AR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050"/>
          <p:cNvSpPr>
            <a:spLocks noChangeArrowheads="1"/>
          </p:cNvSpPr>
          <p:nvPr/>
        </p:nvSpPr>
        <p:spPr bwMode="blackGray">
          <a:xfrm>
            <a:off x="876300" y="2419350"/>
            <a:ext cx="7262813" cy="146685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SzPct val="100000"/>
              <a:tabLst>
                <a:tab pos="120015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SELECT     </a:t>
            </a:r>
            <a:r>
              <a:rPr lang="en-US" i="1" dirty="0" err="1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group_function</a:t>
            </a:r>
            <a:r>
              <a:rPr lang="en-US" i="1" dirty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(column), ...</a:t>
            </a:r>
          </a:p>
          <a:p>
            <a:pPr algn="l" eaLnBrk="0" hangingPunct="0">
              <a:spcBef>
                <a:spcPct val="0"/>
              </a:spcBef>
              <a:buClrTx/>
              <a:buSzPct val="100000"/>
              <a:tabLst>
                <a:tab pos="120015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FROM	  </a:t>
            </a:r>
            <a:r>
              <a:rPr lang="en-US" i="1" dirty="0">
                <a:solidFill>
                  <a:srgbClr val="000000"/>
                </a:solidFill>
                <a:latin typeface="Courier New" pitchFamily="49" charset="0"/>
              </a:rPr>
              <a:t>table</a:t>
            </a:r>
            <a:endParaRPr lang="en-US" i="1" dirty="0">
              <a:solidFill>
                <a:srgbClr val="000000"/>
              </a:solidFill>
              <a:latin typeface="Courier New" pitchFamily="49" charset="0"/>
              <a:sym typeface="Arial" charset="0"/>
            </a:endParaRPr>
          </a:p>
          <a:p>
            <a:pPr algn="l" eaLnBrk="0" hangingPunct="0">
              <a:spcBef>
                <a:spcPct val="0"/>
              </a:spcBef>
              <a:buClrTx/>
              <a:buSzPct val="100000"/>
              <a:tabLst>
                <a:tab pos="120015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[WHERE	  </a:t>
            </a:r>
            <a:r>
              <a:rPr lang="en-US" i="1" dirty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condition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]</a:t>
            </a:r>
          </a:p>
          <a:p>
            <a:pPr algn="l" eaLnBrk="0" hangingPunct="0">
              <a:spcBef>
                <a:spcPct val="0"/>
              </a:spcBef>
              <a:buClrTx/>
              <a:buSzPct val="100000"/>
              <a:tabLst>
                <a:tab pos="120015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[ORDER BY  </a:t>
            </a:r>
            <a:r>
              <a:rPr lang="en-US" i="1" dirty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column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];</a:t>
            </a:r>
          </a:p>
        </p:txBody>
      </p:sp>
      <p:sp>
        <p:nvSpPr>
          <p:cNvPr id="9219" name="Rectangle 2051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439738"/>
            <a:ext cx="7918450" cy="1389062"/>
          </a:xfrm>
        </p:spPr>
        <p:txBody>
          <a:bodyPr>
            <a:normAutofit/>
          </a:bodyPr>
          <a:lstStyle/>
          <a:p>
            <a:pPr algn="ctr">
              <a:buClrTx/>
            </a:pPr>
            <a:r>
              <a:rPr lang="en-US" dirty="0" err="1" smtClean="0">
                <a:solidFill>
                  <a:srgbClr val="000000"/>
                </a:solidFill>
                <a:sym typeface="Arial" charset="0"/>
              </a:rPr>
              <a:t>Funciones</a:t>
            </a:r>
            <a:r>
              <a:rPr lang="en-US" dirty="0" smtClean="0">
                <a:solidFill>
                  <a:srgbClr val="000000"/>
                </a:solidFill>
                <a:sym typeface="Arial" charset="0"/>
              </a:rPr>
              <a:t> de </a:t>
            </a:r>
            <a:r>
              <a:rPr lang="en-US" dirty="0" err="1" smtClean="0">
                <a:solidFill>
                  <a:srgbClr val="000000"/>
                </a:solidFill>
                <a:sym typeface="Arial" charset="0"/>
              </a:rPr>
              <a:t>Grupo</a:t>
            </a:r>
            <a:r>
              <a:rPr lang="en-US" dirty="0" smtClean="0">
                <a:solidFill>
                  <a:srgbClr val="000000"/>
                </a:solidFill>
                <a:sym typeface="Arial" charset="0"/>
              </a:rPr>
              <a:t>: </a:t>
            </a:r>
            <a:br>
              <a:rPr lang="en-US" dirty="0" smtClean="0">
                <a:solidFill>
                  <a:srgbClr val="000000"/>
                </a:solidFill>
                <a:sym typeface="Arial" charset="0"/>
              </a:rPr>
            </a:br>
            <a:r>
              <a:rPr lang="en-US" dirty="0" err="1" smtClean="0">
                <a:solidFill>
                  <a:srgbClr val="000000"/>
                </a:solidFill>
                <a:sym typeface="Arial" charset="0"/>
              </a:rPr>
              <a:t>Sintaxis</a:t>
            </a:r>
            <a:endParaRPr lang="en-US" dirty="0" smtClean="0">
              <a:solidFill>
                <a:srgbClr val="000000"/>
              </a:solidFill>
              <a:sym typeface="Arial" charset="0"/>
            </a:endParaRPr>
          </a:p>
        </p:txBody>
      </p:sp>
      <p:sp>
        <p:nvSpPr>
          <p:cNvPr id="9220" name="Rectangle 2052"/>
          <p:cNvSpPr>
            <a:spLocks noChangeArrowheads="1"/>
          </p:cNvSpPr>
          <p:nvPr/>
        </p:nvSpPr>
        <p:spPr bwMode="gray">
          <a:xfrm>
            <a:off x="2438400" y="2587625"/>
            <a:ext cx="3810000" cy="3048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blackGray">
          <a:xfrm>
            <a:off x="876300" y="2843212"/>
            <a:ext cx="7262813" cy="119062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SzPct val="100000"/>
              <a:tabLst>
                <a:tab pos="120015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SELECT AVG(salary), MAX(salary),</a:t>
            </a:r>
          </a:p>
          <a:p>
            <a:pPr algn="l" eaLnBrk="0" hangingPunct="0">
              <a:spcBef>
                <a:spcPct val="0"/>
              </a:spcBef>
              <a:buClrTx/>
              <a:buSzPct val="100000"/>
              <a:tabLst>
                <a:tab pos="120015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       MIN(salary), SUM(salary)</a:t>
            </a:r>
          </a:p>
          <a:p>
            <a:pPr algn="l" eaLnBrk="0" hangingPunct="0">
              <a:spcBef>
                <a:spcPct val="0"/>
              </a:spcBef>
              <a:buClrTx/>
              <a:buSzPct val="100000"/>
              <a:tabLst>
                <a:tab pos="120015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FROM   employees</a:t>
            </a:r>
          </a:p>
          <a:p>
            <a:pPr algn="l" eaLnBrk="0" hangingPunct="0">
              <a:spcBef>
                <a:spcPct val="0"/>
              </a:spcBef>
              <a:buClrTx/>
              <a:buSzPct val="100000"/>
              <a:tabLst>
                <a:tab pos="120015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WHERE  job_id LIKE '%REP%';</a:t>
            </a:r>
          </a:p>
        </p:txBody>
      </p:sp>
      <p:sp>
        <p:nvSpPr>
          <p:cNvPr id="10243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692150" y="723900"/>
            <a:ext cx="7918450" cy="876300"/>
          </a:xfrm>
        </p:spPr>
        <p:txBody>
          <a:bodyPr>
            <a:normAutofit fontScale="90000"/>
          </a:bodyPr>
          <a:lstStyle/>
          <a:p>
            <a:pPr>
              <a:buClrTx/>
            </a:pPr>
            <a:r>
              <a:rPr lang="en-US" dirty="0" err="1" smtClean="0">
                <a:solidFill>
                  <a:srgbClr val="000000"/>
                </a:solidFill>
                <a:sym typeface="Arial" charset="0"/>
              </a:rPr>
              <a:t>Uso</a:t>
            </a:r>
            <a:r>
              <a:rPr lang="en-US" dirty="0" smtClean="0">
                <a:solidFill>
                  <a:srgbClr val="000000"/>
                </a:solidFill>
                <a:sym typeface="Arial" charset="0"/>
              </a:rPr>
              <a:t> de </a:t>
            </a:r>
            <a:r>
              <a:rPr lang="en-US" dirty="0" err="1" smtClean="0">
                <a:solidFill>
                  <a:srgbClr val="000000"/>
                </a:solidFill>
                <a:sym typeface="Arial" charset="0"/>
              </a:rPr>
              <a:t>las</a:t>
            </a:r>
            <a:r>
              <a:rPr lang="en-US" dirty="0" smtClean="0">
                <a:solidFill>
                  <a:srgbClr val="000000"/>
                </a:solidFill>
                <a:sym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sym typeface="Arial" charset="0"/>
              </a:rPr>
              <a:t>Funciones</a:t>
            </a:r>
            <a:r>
              <a:rPr lang="en-US" dirty="0" smtClean="0">
                <a:solidFill>
                  <a:srgbClr val="000000"/>
                </a:solidFill>
                <a:sym typeface="Arial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AVG</a:t>
            </a:r>
            <a:r>
              <a:rPr lang="en-US" dirty="0" smtClean="0">
                <a:solidFill>
                  <a:srgbClr val="000000"/>
                </a:solidFill>
                <a:sym typeface="Arial" charset="0"/>
              </a:rPr>
              <a:t> y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SUM</a:t>
            </a:r>
          </a:p>
        </p:txBody>
      </p:sp>
      <p:sp>
        <p:nvSpPr>
          <p:cNvPr id="10244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1073150" y="2057400"/>
            <a:ext cx="6775450" cy="360363"/>
          </a:xfrm>
        </p:spPr>
        <p:txBody>
          <a:bodyPr>
            <a:normAutofit fontScale="77500" lnSpcReduction="20000"/>
          </a:bodyPr>
          <a:lstStyle/>
          <a:p>
            <a:pPr marL="0" indent="0">
              <a:buClrTx/>
            </a:pP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Puede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utilizar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Arial" charset="0"/>
                <a:sym typeface="Arial" charset="0"/>
              </a:rPr>
              <a:t>AVG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y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Arial" charset="0"/>
                <a:sym typeface="Arial" charset="0"/>
              </a:rPr>
              <a:t>SUM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para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datos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numéricos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.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gray">
          <a:xfrm>
            <a:off x="1857375" y="2901950"/>
            <a:ext cx="3524250" cy="54133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pic>
        <p:nvPicPr>
          <p:cNvPr id="10246" name="Picture 11" descr="C:\salome_official\projects\11gR2\screenshots\les5_7s_a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8050" y="4278312"/>
            <a:ext cx="5064125" cy="4460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0247" name="Rectangle 7"/>
          <p:cNvSpPr>
            <a:spLocks noChangeArrowheads="1"/>
          </p:cNvSpPr>
          <p:nvPr/>
        </p:nvSpPr>
        <p:spPr bwMode="gray">
          <a:xfrm>
            <a:off x="1404938" y="4265612"/>
            <a:ext cx="4568825" cy="2286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8" name="7 CuadroTexto"/>
          <p:cNvSpPr txBox="1"/>
          <p:nvPr/>
        </p:nvSpPr>
        <p:spPr>
          <a:xfrm>
            <a:off x="512394" y="5181600"/>
            <a:ext cx="7814960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AR" dirty="0" smtClean="0"/>
              <a:t>Nota:</a:t>
            </a:r>
          </a:p>
          <a:p>
            <a:pPr algn="l"/>
            <a:r>
              <a:rPr lang="es-AR" dirty="0" smtClean="0"/>
              <a:t>Uso de WHERE como limitador del universo de datos y no de grupos.</a:t>
            </a:r>
            <a:endParaRPr lang="es-A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blackGray">
          <a:xfrm>
            <a:off x="876300" y="3465512"/>
            <a:ext cx="7262813" cy="652463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SzPct val="100000"/>
              <a:tabLst>
                <a:tab pos="120015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SELECT MIN(hire_date), MAX(hire_date)</a:t>
            </a:r>
          </a:p>
          <a:p>
            <a:pPr algn="l" eaLnBrk="0" hangingPunct="0">
              <a:spcBef>
                <a:spcPct val="0"/>
              </a:spcBef>
              <a:buClrTx/>
              <a:buSzPct val="100000"/>
              <a:tabLst>
                <a:tab pos="120015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FROM	  employees;</a:t>
            </a:r>
          </a:p>
        </p:txBody>
      </p:sp>
      <p:sp>
        <p:nvSpPr>
          <p:cNvPr id="11267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615950" y="609600"/>
            <a:ext cx="7918450" cy="876300"/>
          </a:xfrm>
        </p:spPr>
        <p:txBody>
          <a:bodyPr/>
          <a:lstStyle/>
          <a:p>
            <a:pPr>
              <a:buClrTx/>
            </a:pPr>
            <a:r>
              <a:rPr lang="en-US" dirty="0" err="1" smtClean="0">
                <a:solidFill>
                  <a:srgbClr val="000000"/>
                </a:solidFill>
                <a:sym typeface="Arial" charset="0"/>
              </a:rPr>
              <a:t>Uso</a:t>
            </a:r>
            <a:r>
              <a:rPr lang="en-US" dirty="0" smtClean="0">
                <a:solidFill>
                  <a:srgbClr val="000000"/>
                </a:solidFill>
                <a:sym typeface="Arial" charset="0"/>
              </a:rPr>
              <a:t> de </a:t>
            </a:r>
            <a:r>
              <a:rPr lang="en-US" dirty="0" err="1" smtClean="0">
                <a:solidFill>
                  <a:srgbClr val="000000"/>
                </a:solidFill>
                <a:sym typeface="Arial" charset="0"/>
              </a:rPr>
              <a:t>Funciones</a:t>
            </a:r>
            <a:r>
              <a:rPr lang="en-US" dirty="0" smtClean="0">
                <a:solidFill>
                  <a:srgbClr val="000000"/>
                </a:solidFill>
                <a:sym typeface="Arial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MIN</a:t>
            </a:r>
            <a:r>
              <a:rPr lang="en-US" dirty="0" smtClean="0">
                <a:solidFill>
                  <a:srgbClr val="000000"/>
                </a:solidFill>
                <a:sym typeface="Arial" charset="0"/>
              </a:rPr>
              <a:t> y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MAX</a:t>
            </a:r>
          </a:p>
        </p:txBody>
      </p:sp>
      <p:sp>
        <p:nvSpPr>
          <p:cNvPr id="11268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615950" y="1971675"/>
            <a:ext cx="7918450" cy="695325"/>
          </a:xfrm>
        </p:spPr>
        <p:txBody>
          <a:bodyPr>
            <a:normAutofit fontScale="85000" lnSpcReduction="20000"/>
          </a:bodyPr>
          <a:lstStyle/>
          <a:p>
            <a:pPr marL="0" indent="0">
              <a:buClrTx/>
            </a:pP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Puede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utilizar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Arial" charset="0"/>
                <a:sym typeface="Arial" charset="0"/>
              </a:rPr>
              <a:t>MIN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y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Arial" charset="0"/>
                <a:sym typeface="Arial" charset="0"/>
              </a:rPr>
              <a:t>MAX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para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tipos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de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dato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numéricos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, de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caracteres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y de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fecha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.</a:t>
            </a:r>
          </a:p>
        </p:txBody>
      </p:sp>
      <p:sp>
        <p:nvSpPr>
          <p:cNvPr id="11269" name="Rectangle 6"/>
          <p:cNvSpPr>
            <a:spLocks noChangeArrowheads="1"/>
          </p:cNvSpPr>
          <p:nvPr/>
        </p:nvSpPr>
        <p:spPr bwMode="gray">
          <a:xfrm>
            <a:off x="1846263" y="3508375"/>
            <a:ext cx="4189412" cy="2794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pic>
        <p:nvPicPr>
          <p:cNvPr id="11270" name="Picture 11" descr="C:\salome_official\projects\11gR2\screenshots\les5_8s_a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1863" y="4332287"/>
            <a:ext cx="3165475" cy="4683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1271" name="Rectangle 7"/>
          <p:cNvSpPr>
            <a:spLocks noChangeArrowheads="1"/>
          </p:cNvSpPr>
          <p:nvPr/>
        </p:nvSpPr>
        <p:spPr bwMode="gray">
          <a:xfrm>
            <a:off x="1435100" y="4329112"/>
            <a:ext cx="2652713" cy="236538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85800" y="2971800"/>
            <a:ext cx="7468711" cy="1034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Ejercicios:</a:t>
            </a:r>
          </a:p>
          <a:p>
            <a:pPr marL="342900" indent="-342900" algn="l">
              <a:buAutoNum type="alphaLcParenR"/>
            </a:pPr>
            <a:r>
              <a:rPr lang="es-AR" dirty="0" smtClean="0"/>
              <a:t>Seleccionar el salario máximo y mínimo (BD RRHH)</a:t>
            </a:r>
          </a:p>
          <a:p>
            <a:pPr marL="342900" indent="-342900" algn="l">
              <a:buAutoNum type="alphaLcParenR"/>
            </a:pPr>
            <a:r>
              <a:rPr lang="es-AR" dirty="0" smtClean="0"/>
              <a:t>Seleccionar el primer y último apellido según orden alfabético.  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219200" y="381000"/>
            <a:ext cx="7162800" cy="4690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AR" dirty="0" smtClean="0"/>
              <a:t>a)</a:t>
            </a:r>
          </a:p>
          <a:p>
            <a:pPr algn="l"/>
            <a:r>
              <a:rPr lang="es-AR" dirty="0" smtClean="0"/>
              <a:t>Seleccionar el salario máximo y mínimo (BD RRHH)</a:t>
            </a:r>
          </a:p>
          <a:p>
            <a:pPr algn="l"/>
            <a:endParaRPr lang="es-AR" dirty="0" smtClean="0"/>
          </a:p>
          <a:p>
            <a:pPr algn="l"/>
            <a:r>
              <a:rPr lang="es-AR" dirty="0" smtClean="0"/>
              <a:t>SELECT </a:t>
            </a:r>
            <a:r>
              <a:rPr lang="es-AR" dirty="0" err="1" smtClean="0"/>
              <a:t>max</a:t>
            </a:r>
            <a:r>
              <a:rPr lang="es-AR" dirty="0" smtClean="0"/>
              <a:t>(salario) </a:t>
            </a:r>
            <a:r>
              <a:rPr lang="es-AR" dirty="0" err="1" smtClean="0"/>
              <a:t>maximo</a:t>
            </a:r>
            <a:r>
              <a:rPr lang="es-AR" dirty="0" smtClean="0"/>
              <a:t>, min(salario) </a:t>
            </a:r>
            <a:r>
              <a:rPr lang="es-AR" dirty="0" err="1" smtClean="0"/>
              <a:t>minimo</a:t>
            </a:r>
            <a:r>
              <a:rPr lang="es-AR" dirty="0" smtClean="0"/>
              <a:t> </a:t>
            </a:r>
          </a:p>
          <a:p>
            <a:pPr algn="l"/>
            <a:r>
              <a:rPr lang="es-AR" dirty="0" err="1" smtClean="0"/>
              <a:t>from</a:t>
            </a:r>
            <a:r>
              <a:rPr lang="es-AR" dirty="0" smtClean="0"/>
              <a:t> empleado;</a:t>
            </a:r>
          </a:p>
          <a:p>
            <a:pPr algn="l"/>
            <a:endParaRPr lang="es-AR" dirty="0" smtClean="0"/>
          </a:p>
          <a:p>
            <a:pPr algn="l"/>
            <a:endParaRPr lang="es-AR" dirty="0" smtClean="0"/>
          </a:p>
          <a:p>
            <a:pPr algn="l"/>
            <a:endParaRPr lang="es-AR" dirty="0" smtClean="0"/>
          </a:p>
          <a:p>
            <a:pPr algn="l"/>
            <a:r>
              <a:rPr lang="es-AR" dirty="0" smtClean="0"/>
              <a:t>b)</a:t>
            </a:r>
          </a:p>
          <a:p>
            <a:pPr algn="l"/>
            <a:r>
              <a:rPr lang="es-AR" dirty="0" smtClean="0"/>
              <a:t>Seleccionar el primer y último apellido según orden alfabético.</a:t>
            </a:r>
          </a:p>
          <a:p>
            <a:pPr algn="l"/>
            <a:endParaRPr lang="es-AR" dirty="0" smtClean="0"/>
          </a:p>
          <a:p>
            <a:pPr algn="l"/>
            <a:r>
              <a:rPr lang="es-AR" dirty="0" smtClean="0"/>
              <a:t>SELECT </a:t>
            </a:r>
            <a:r>
              <a:rPr lang="es-AR" dirty="0" err="1" smtClean="0"/>
              <a:t>max</a:t>
            </a:r>
            <a:r>
              <a:rPr lang="es-AR" dirty="0" smtClean="0"/>
              <a:t>(apellido) </a:t>
            </a:r>
            <a:r>
              <a:rPr lang="es-AR" dirty="0" err="1" smtClean="0"/>
              <a:t>maximo</a:t>
            </a:r>
            <a:r>
              <a:rPr lang="es-AR" dirty="0" smtClean="0"/>
              <a:t>, min(apellido) </a:t>
            </a:r>
            <a:r>
              <a:rPr lang="es-AR" dirty="0" err="1" smtClean="0"/>
              <a:t>minimo</a:t>
            </a:r>
            <a:endParaRPr lang="es-AR" dirty="0" smtClean="0"/>
          </a:p>
          <a:p>
            <a:pPr algn="l"/>
            <a:r>
              <a:rPr lang="es-AR" dirty="0" err="1" smtClean="0"/>
              <a:t>from</a:t>
            </a:r>
            <a:r>
              <a:rPr lang="es-AR" dirty="0" smtClean="0"/>
              <a:t> empleado;</a:t>
            </a:r>
          </a:p>
          <a:p>
            <a:pPr algn="l"/>
            <a:endParaRPr lang="es-AR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22525" y="2133600"/>
            <a:ext cx="2692475" cy="89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4800600"/>
            <a:ext cx="25336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1225550" y="439738"/>
            <a:ext cx="6623050" cy="876300"/>
          </a:xfrm>
        </p:spPr>
        <p:txBody>
          <a:bodyPr/>
          <a:lstStyle/>
          <a:p>
            <a:pPr>
              <a:buClrTx/>
            </a:pPr>
            <a:r>
              <a:rPr lang="en-US" dirty="0" err="1" smtClean="0">
                <a:solidFill>
                  <a:srgbClr val="000000"/>
                </a:solidFill>
                <a:sym typeface="Arial" charset="0"/>
              </a:rPr>
              <a:t>Uso</a:t>
            </a:r>
            <a:r>
              <a:rPr lang="en-US" dirty="0" smtClean="0">
                <a:solidFill>
                  <a:srgbClr val="000000"/>
                </a:solidFill>
                <a:sym typeface="Arial" charset="0"/>
              </a:rPr>
              <a:t> de la </a:t>
            </a:r>
            <a:r>
              <a:rPr lang="en-US" dirty="0" err="1" smtClean="0">
                <a:solidFill>
                  <a:srgbClr val="000000"/>
                </a:solidFill>
                <a:sym typeface="Arial" charset="0"/>
              </a:rPr>
              <a:t>Función</a:t>
            </a:r>
            <a:r>
              <a:rPr lang="en-US" dirty="0" smtClean="0">
                <a:solidFill>
                  <a:srgbClr val="000000"/>
                </a:solidFill>
                <a:sym typeface="Arial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sym typeface="Arial" charset="0"/>
              </a:rPr>
              <a:t>COUNT</a:t>
            </a:r>
          </a:p>
        </p:txBody>
      </p:sp>
      <p:sp>
        <p:nvSpPr>
          <p:cNvPr id="12291" name="Rectangle 13"/>
          <p:cNvSpPr>
            <a:spLocks noGrp="1" noChangeArrowheads="1"/>
          </p:cNvSpPr>
          <p:nvPr>
            <p:ph type="body" idx="4294967295"/>
          </p:nvPr>
        </p:nvSpPr>
        <p:spPr>
          <a:xfrm>
            <a:off x="463550" y="1447800"/>
            <a:ext cx="7918450" cy="3276600"/>
          </a:xfrm>
        </p:spPr>
        <p:txBody>
          <a:bodyPr>
            <a:normAutofit fontScale="92500" lnSpcReduction="10000"/>
          </a:bodyPr>
          <a:lstStyle/>
          <a:p>
            <a:pPr marL="0" indent="0">
              <a:buClrTx/>
            </a:pP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Arial" charset="0"/>
                <a:sym typeface="Arial" charset="0"/>
              </a:rPr>
              <a:t>COUNT(*)</a:t>
            </a:r>
            <a:r>
              <a:rPr lang="en-US" b="1" dirty="0" smtClean="0">
                <a:solidFill>
                  <a:srgbClr val="002060"/>
                </a:solidFill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devuelve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el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número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de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filas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en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una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tabla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:</a:t>
            </a:r>
          </a:p>
          <a:p>
            <a:pPr marL="0" indent="0">
              <a:buClrTx/>
            </a:pPr>
            <a:endParaRPr lang="en-US" dirty="0" smtClean="0">
              <a:solidFill>
                <a:srgbClr val="000000"/>
              </a:solidFill>
              <a:cs typeface="Arial" charset="0"/>
              <a:sym typeface="Arial" charset="0"/>
            </a:endParaRPr>
          </a:p>
          <a:p>
            <a:pPr marL="0" indent="0">
              <a:buClrTx/>
            </a:pPr>
            <a:endParaRPr lang="en-US" dirty="0" smtClean="0">
              <a:solidFill>
                <a:srgbClr val="000000"/>
              </a:solidFill>
              <a:cs typeface="Arial" charset="0"/>
              <a:sym typeface="Arial" charset="0"/>
            </a:endParaRPr>
          </a:p>
          <a:p>
            <a:pPr marL="0" indent="0">
              <a:buClrTx/>
            </a:pPr>
            <a:endParaRPr lang="en-US" dirty="0" smtClean="0">
              <a:solidFill>
                <a:srgbClr val="000000"/>
              </a:solidFill>
              <a:cs typeface="Arial" charset="0"/>
              <a:sym typeface="Arial" charset="0"/>
            </a:endParaRPr>
          </a:p>
          <a:p>
            <a:pPr marL="0" indent="0">
              <a:buClrTx/>
            </a:pPr>
            <a:endParaRPr lang="en-US" dirty="0" smtClean="0">
              <a:solidFill>
                <a:srgbClr val="000000"/>
              </a:solidFill>
              <a:cs typeface="Arial" charset="0"/>
              <a:sym typeface="Arial" charset="0"/>
            </a:endParaRPr>
          </a:p>
          <a:p>
            <a:pPr marL="0" indent="0">
              <a:buClrTx/>
            </a:pP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Arial" charset="0"/>
                <a:sym typeface="Arial" charset="0"/>
              </a:rPr>
              <a:t>COUNT(</a:t>
            </a:r>
            <a:r>
              <a:rPr lang="en-US" b="1" i="1" dirty="0" err="1" smtClean="0">
                <a:solidFill>
                  <a:srgbClr val="002060"/>
                </a:solidFill>
                <a:latin typeface="Courier New" pitchFamily="49" charset="0"/>
                <a:cs typeface="Arial" charset="0"/>
                <a:sym typeface="Arial" charset="0"/>
              </a:rPr>
              <a:t>expr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Arial" charset="0"/>
                <a:sym typeface="Arial" charset="0"/>
              </a:rPr>
              <a:t>)</a:t>
            </a:r>
            <a:r>
              <a:rPr lang="en-US" b="1" dirty="0" smtClean="0">
                <a:solidFill>
                  <a:srgbClr val="002060"/>
                </a:solidFill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devuelve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el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número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de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filas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con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valores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no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nulos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para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la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expresión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i="1" dirty="0" err="1" smtClean="0">
                <a:solidFill>
                  <a:srgbClr val="000000"/>
                </a:solidFill>
                <a:latin typeface="Courier New" pitchFamily="49" charset="0"/>
                <a:cs typeface="Arial" charset="0"/>
                <a:sym typeface="Arial" charset="0"/>
              </a:rPr>
              <a:t>expr</a:t>
            </a:r>
            <a:r>
              <a:rPr lang="en-US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:</a:t>
            </a:r>
          </a:p>
        </p:txBody>
      </p:sp>
      <p:sp>
        <p:nvSpPr>
          <p:cNvPr id="12296" name="Oval 10"/>
          <p:cNvSpPr>
            <a:spLocks noChangeArrowheads="1"/>
          </p:cNvSpPr>
          <p:nvPr/>
        </p:nvSpPr>
        <p:spPr bwMode="blackWhite">
          <a:xfrm>
            <a:off x="215900" y="2478088"/>
            <a:ext cx="493713" cy="493712"/>
          </a:xfrm>
          <a:prstGeom prst="ellipse">
            <a:avLst/>
          </a:prstGeom>
          <a:solidFill>
            <a:srgbClr val="99CC00"/>
          </a:solidFill>
          <a:ln w="28575">
            <a:solidFill>
              <a:schemeClr val="bg2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/>
          <a:p>
            <a:pPr defTabSz="1111250" eaLnBrk="0" hangingPunct="0">
              <a:spcBef>
                <a:spcPct val="0"/>
              </a:spcBef>
              <a:buClrTx/>
              <a:buSzPct val="100000"/>
            </a:pPr>
            <a:r>
              <a:rPr lang="en-US" sz="2400" dirty="0">
                <a:solidFill>
                  <a:srgbClr val="000000"/>
                </a:solidFill>
                <a:sym typeface="Arial" charset="0"/>
              </a:rPr>
              <a:t>1</a:t>
            </a:r>
          </a:p>
        </p:txBody>
      </p:sp>
      <p:sp>
        <p:nvSpPr>
          <p:cNvPr id="12297" name="Oval 11"/>
          <p:cNvSpPr>
            <a:spLocks noChangeArrowheads="1"/>
          </p:cNvSpPr>
          <p:nvPr/>
        </p:nvSpPr>
        <p:spPr bwMode="blackWhite">
          <a:xfrm>
            <a:off x="209550" y="4857750"/>
            <a:ext cx="504825" cy="503237"/>
          </a:xfrm>
          <a:prstGeom prst="ellipse">
            <a:avLst/>
          </a:prstGeom>
          <a:solidFill>
            <a:srgbClr val="99CC00"/>
          </a:solidFill>
          <a:ln w="28575">
            <a:solidFill>
              <a:schemeClr val="bg2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/>
          <a:p>
            <a:pPr defTabSz="1111250" eaLnBrk="0" hangingPunct="0">
              <a:spcBef>
                <a:spcPct val="0"/>
              </a:spcBef>
              <a:buClrTx/>
              <a:buSzPct val="100000"/>
            </a:pPr>
            <a:r>
              <a:rPr lang="en-US" sz="2400">
                <a:solidFill>
                  <a:srgbClr val="000000"/>
                </a:solidFill>
                <a:sym typeface="Arial" charset="0"/>
              </a:rPr>
              <a:t>2</a:t>
            </a:r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3048000"/>
            <a:ext cx="105987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13 Grupo"/>
          <p:cNvGrpSpPr/>
          <p:nvPr/>
        </p:nvGrpSpPr>
        <p:grpSpPr>
          <a:xfrm>
            <a:off x="762000" y="2255837"/>
            <a:ext cx="2638425" cy="944563"/>
            <a:chOff x="762000" y="2971800"/>
            <a:chExt cx="2638425" cy="944563"/>
          </a:xfrm>
        </p:grpSpPr>
        <p:sp>
          <p:nvSpPr>
            <p:cNvPr id="12293" name="Rectangle 4"/>
            <p:cNvSpPr>
              <a:spLocks noChangeArrowheads="1"/>
            </p:cNvSpPr>
            <p:nvPr/>
          </p:nvSpPr>
          <p:spPr bwMode="blackGray">
            <a:xfrm>
              <a:off x="762000" y="2971800"/>
              <a:ext cx="2638425" cy="944563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l" eaLnBrk="0" hangingPunct="0">
                <a:spcBef>
                  <a:spcPct val="0"/>
                </a:spcBef>
                <a:buClrTx/>
                <a:buSzPct val="100000"/>
                <a:tabLst>
                  <a:tab pos="1200150" algn="l"/>
                </a:tabLst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sym typeface="Arial" charset="0"/>
                </a:rPr>
                <a:t>SELECT COUNT(*)</a:t>
              </a:r>
            </a:p>
            <a:p>
              <a:pPr algn="l" eaLnBrk="0" hangingPunct="0">
                <a:spcBef>
                  <a:spcPct val="0"/>
                </a:spcBef>
                <a:buClrTx/>
                <a:buSzPct val="100000"/>
                <a:tabLst>
                  <a:tab pos="1200150" algn="l"/>
                </a:tabLst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sym typeface="Arial" charset="0"/>
                </a:rPr>
                <a:t>FROM   </a:t>
              </a:r>
              <a:r>
                <a:rPr lang="en-US" dirty="0" err="1" smtClean="0">
                  <a:solidFill>
                    <a:srgbClr val="000000"/>
                  </a:solidFill>
                  <a:latin typeface="Courier New" pitchFamily="49" charset="0"/>
                  <a:sym typeface="Arial" charset="0"/>
                </a:rPr>
                <a:t>empleado</a:t>
              </a:r>
              <a:endParaRPr lang="en-US" dirty="0" smtClean="0">
                <a:solidFill>
                  <a:srgbClr val="000000"/>
                </a:solidFill>
                <a:latin typeface="Courier New" pitchFamily="49" charset="0"/>
                <a:sym typeface="Arial" charset="0"/>
              </a:endParaRPr>
            </a:p>
            <a:p>
              <a:pPr algn="l" eaLnBrk="0" hangingPunct="0">
                <a:spcBef>
                  <a:spcPct val="0"/>
                </a:spcBef>
                <a:buClrTx/>
                <a:buSzPct val="100000"/>
                <a:tabLst>
                  <a:tab pos="1200150" algn="l"/>
                </a:tabLst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sym typeface="Arial" charset="0"/>
                </a:rPr>
                <a:t>WHERE </a:t>
              </a:r>
              <a:r>
                <a:rPr lang="en-US" dirty="0" err="1" smtClean="0">
                  <a:solidFill>
                    <a:srgbClr val="000000"/>
                  </a:solidFill>
                  <a:latin typeface="Courier New" pitchFamily="49" charset="0"/>
                  <a:sym typeface="Arial" charset="0"/>
                </a:rPr>
                <a:t>sector_id</a:t>
              </a: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sym typeface="Arial" charset="0"/>
                </a:rPr>
                <a:t>=4;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sym typeface="Arial" charset="0"/>
              </a:endParaRPr>
            </a:p>
          </p:txBody>
        </p:sp>
        <p:sp>
          <p:nvSpPr>
            <p:cNvPr id="12294" name="Rectangle 7"/>
            <p:cNvSpPr>
              <a:spLocks noChangeArrowheads="1"/>
            </p:cNvSpPr>
            <p:nvPr/>
          </p:nvSpPr>
          <p:spPr bwMode="gray">
            <a:xfrm>
              <a:off x="1752600" y="3035300"/>
              <a:ext cx="1209675" cy="241300"/>
            </a:xfrm>
            <a:prstGeom prst="rect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5200" y="1828800"/>
            <a:ext cx="539115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15 Grupo"/>
          <p:cNvGrpSpPr/>
          <p:nvPr/>
        </p:nvGrpSpPr>
        <p:grpSpPr>
          <a:xfrm>
            <a:off x="762000" y="4648200"/>
            <a:ext cx="3429000" cy="944563"/>
            <a:chOff x="762000" y="2971800"/>
            <a:chExt cx="2698389" cy="944563"/>
          </a:xfrm>
        </p:grpSpPr>
        <p:sp>
          <p:nvSpPr>
            <p:cNvPr id="17" name="Rectangle 4"/>
            <p:cNvSpPr>
              <a:spLocks noChangeArrowheads="1"/>
            </p:cNvSpPr>
            <p:nvPr/>
          </p:nvSpPr>
          <p:spPr bwMode="blackGray">
            <a:xfrm>
              <a:off x="762000" y="2971800"/>
              <a:ext cx="2698389" cy="944563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l" eaLnBrk="0" hangingPunct="0">
                <a:spcBef>
                  <a:spcPct val="0"/>
                </a:spcBef>
                <a:buClrTx/>
                <a:buSzPct val="100000"/>
                <a:tabLst>
                  <a:tab pos="1200150" algn="l"/>
                </a:tabLst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sym typeface="Arial" charset="0"/>
                </a:rPr>
                <a:t>SELECT COUNT(</a:t>
              </a:r>
              <a:r>
                <a:rPr lang="en-US" dirty="0" err="1" smtClean="0">
                  <a:solidFill>
                    <a:srgbClr val="000000"/>
                  </a:solidFill>
                  <a:latin typeface="Courier New" pitchFamily="49" charset="0"/>
                  <a:sym typeface="Arial" charset="0"/>
                </a:rPr>
                <a:t>estudio_id</a:t>
              </a: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sym typeface="Arial" charset="0"/>
                </a:rPr>
                <a:t>)</a:t>
              </a:r>
            </a:p>
            <a:p>
              <a:pPr algn="l" eaLnBrk="0" hangingPunct="0">
                <a:spcBef>
                  <a:spcPct val="0"/>
                </a:spcBef>
                <a:buClrTx/>
                <a:buSzPct val="100000"/>
                <a:tabLst>
                  <a:tab pos="1200150" algn="l"/>
                </a:tabLst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sym typeface="Arial" charset="0"/>
                </a:rPr>
                <a:t>FROM   </a:t>
              </a:r>
              <a:r>
                <a:rPr lang="en-US" dirty="0" err="1" smtClean="0">
                  <a:solidFill>
                    <a:srgbClr val="000000"/>
                  </a:solidFill>
                  <a:latin typeface="Courier New" pitchFamily="49" charset="0"/>
                  <a:sym typeface="Arial" charset="0"/>
                </a:rPr>
                <a:t>empleado</a:t>
              </a:r>
              <a:endParaRPr lang="en-US" dirty="0" smtClean="0">
                <a:solidFill>
                  <a:srgbClr val="000000"/>
                </a:solidFill>
                <a:latin typeface="Courier New" pitchFamily="49" charset="0"/>
                <a:sym typeface="Arial" charset="0"/>
              </a:endParaRPr>
            </a:p>
            <a:p>
              <a:pPr algn="l" eaLnBrk="0" hangingPunct="0">
                <a:spcBef>
                  <a:spcPct val="0"/>
                </a:spcBef>
                <a:buClrTx/>
                <a:buSzPct val="100000"/>
                <a:tabLst>
                  <a:tab pos="1200150" algn="l"/>
                </a:tabLst>
              </a:pP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sym typeface="Arial" charset="0"/>
                </a:rPr>
                <a:t>WHERE </a:t>
              </a:r>
              <a:r>
                <a:rPr lang="en-US" dirty="0" err="1" smtClean="0">
                  <a:solidFill>
                    <a:srgbClr val="000000"/>
                  </a:solidFill>
                  <a:latin typeface="Courier New" pitchFamily="49" charset="0"/>
                  <a:sym typeface="Arial" charset="0"/>
                </a:rPr>
                <a:t>sector_id</a:t>
              </a: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sym typeface="Arial" charset="0"/>
                </a:rPr>
                <a:t>=4;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sym typeface="Arial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1541535" y="3048000"/>
              <a:ext cx="1858890" cy="241300"/>
            </a:xfrm>
            <a:prstGeom prst="rect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4800600"/>
            <a:ext cx="176932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CCCC"/>
      </a:accent1>
      <a:accent2>
        <a:srgbClr val="FF33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2D00"/>
      </a:accent6>
      <a:hlink>
        <a:srgbClr val="FF3300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946</TotalTime>
  <Words>1446</Words>
  <Application>Microsoft Office PowerPoint</Application>
  <PresentationFormat>Presentación en pantalla (4:3)</PresentationFormat>
  <Paragraphs>295</Paragraphs>
  <Slides>37</Slides>
  <Notes>21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39" baseType="lpstr">
      <vt:lpstr>Concurrencia</vt:lpstr>
      <vt:lpstr>Document</vt:lpstr>
      <vt:lpstr>Informes de Datos Agregados con Funciones de Grupo o Agregación</vt:lpstr>
      <vt:lpstr>¿Qué Son las Funciones de Grupo?</vt:lpstr>
      <vt:lpstr>Tipos de Funciones  de Grupo</vt:lpstr>
      <vt:lpstr>Funciones de Grupo:  Sintaxis</vt:lpstr>
      <vt:lpstr>Uso de las Funciones AVG y SUM</vt:lpstr>
      <vt:lpstr>Uso de Funciones MIN y MAX</vt:lpstr>
      <vt:lpstr>Diapositiva 7</vt:lpstr>
      <vt:lpstr>Diapositiva 8</vt:lpstr>
      <vt:lpstr>Uso de la Función COUNT</vt:lpstr>
      <vt:lpstr>Uso de la Palabra Clave DISTINCT</vt:lpstr>
      <vt:lpstr>Diapositiva 11</vt:lpstr>
      <vt:lpstr>Diapositiva 12</vt:lpstr>
      <vt:lpstr>Funciones de Grupo y Valores Nulos</vt:lpstr>
      <vt:lpstr>Creación de Grupos de Datos </vt:lpstr>
      <vt:lpstr>Creación de Grupos de Datos: Sintaxis de la Cláusula GROUP BY</vt:lpstr>
      <vt:lpstr>Uso de la Cláusula GROUP BY</vt:lpstr>
      <vt:lpstr>Uso de la Cláusula GROUP BY</vt:lpstr>
      <vt:lpstr>Uso de la Cláusula GROUP BY</vt:lpstr>
      <vt:lpstr>Diapositiva 19</vt:lpstr>
      <vt:lpstr>Diapositiva 20</vt:lpstr>
      <vt:lpstr>Agrupación de Más de Una Columna</vt:lpstr>
      <vt:lpstr>Uso de la Cláusula GROUP BY en Varias Columnas</vt:lpstr>
      <vt:lpstr>Diapositiva 23</vt:lpstr>
      <vt:lpstr>Diapositiva 24</vt:lpstr>
      <vt:lpstr>Diapositiva 25</vt:lpstr>
      <vt:lpstr>Consultas No Válidas Realizadas con las Funciones de Grupo</vt:lpstr>
      <vt:lpstr>Restricción de Resultados de Grupo</vt:lpstr>
      <vt:lpstr>Restricción de Resultados de Grupo con la Cláusula HAVING</vt:lpstr>
      <vt:lpstr>Uso de la Cláusula HAVING</vt:lpstr>
      <vt:lpstr>Diapositiva 30</vt:lpstr>
      <vt:lpstr>Diapositiva 31</vt:lpstr>
      <vt:lpstr>Diapositiva 32</vt:lpstr>
      <vt:lpstr>Anidamiento de Funciones de Grupo NO SOPORTADO POR MYSQL</vt:lpstr>
      <vt:lpstr>Diapositiva 34</vt:lpstr>
      <vt:lpstr>Diapositiva 35</vt:lpstr>
      <vt:lpstr>Diapositiva 36</vt:lpstr>
      <vt:lpstr>Diapositiva 37</vt:lpstr>
    </vt:vector>
  </TitlesOfParts>
  <Company>Oracle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&lt;Insert Lesson, Module, or Course Title&gt;</dc:title>
  <dc:subject>OU6_Oct09</dc:subject>
  <dc:creator>jovarghe</dc:creator>
  <dc:description>Oracle University Production Services</dc:description>
  <cp:lastModifiedBy>Usuario</cp:lastModifiedBy>
  <cp:revision>117</cp:revision>
  <cp:lastPrinted>2002-03-28T23:57:22Z</cp:lastPrinted>
  <dcterms:created xsi:type="dcterms:W3CDTF">2009-12-11T11:23:44Z</dcterms:created>
  <dcterms:modified xsi:type="dcterms:W3CDTF">2017-10-21T01:06:39Z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ome_page">
    <vt:lpwstr>http://ap337sun.us.oracle.com/powerpoint</vt:lpwstr>
  </property>
  <property fmtid="{D5CDD505-2E9C-101B-9397-08002B2CF9AE}" pid="3" name="Version">
    <vt:lpwstr>1.00</vt:lpwstr>
  </property>
  <property fmtid="{D5CDD505-2E9C-101B-9397-08002B2CF9AE}" pid="4" name="Build_version">
    <vt:lpwstr> 111</vt:lpwstr>
  </property>
  <property fmtid="{D5CDD505-2E9C-101B-9397-08002B2CF9AE}" pid="5" name="Build_Date">
    <vt:filetime>2001-07-03T07:00:00Z</vt:filetime>
  </property>
  <property fmtid="{D5CDD505-2E9C-101B-9397-08002B2CF9AE}" pid="6" name="Build_Time">
    <vt:lpwstr>10:11:09 AM</vt:lpwstr>
  </property>
  <property fmtid="{D5CDD505-2E9C-101B-9397-08002B2CF9AE}" pid="7" name="Install_dir">
    <vt:lpwstr/>
  </property>
</Properties>
</file>