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61" r:id="rId5"/>
    <p:sldId id="280" r:id="rId6"/>
    <p:sldId id="263" r:id="rId7"/>
    <p:sldId id="267" r:id="rId8"/>
    <p:sldId id="270" r:id="rId9"/>
    <p:sldId id="272" r:id="rId10"/>
    <p:sldId id="276" r:id="rId11"/>
    <p:sldId id="278" r:id="rId12"/>
    <p:sldId id="279" r:id="rId13"/>
    <p:sldId id="281" r:id="rId14"/>
    <p:sldId id="282" r:id="rId15"/>
    <p:sldId id="283" r:id="rId16"/>
    <p:sldId id="284" r:id="rId17"/>
    <p:sldId id="287" r:id="rId18"/>
    <p:sldId id="286" r:id="rId19"/>
    <p:sldId id="288" r:id="rId20"/>
    <p:sldId id="289" r:id="rId21"/>
    <p:sldId id="290" r:id="rId22"/>
    <p:sldId id="291" r:id="rId2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CC6600"/>
    <a:srgbClr val="FFCC66"/>
    <a:srgbClr val="CC9900"/>
    <a:srgbClr val="006699"/>
    <a:srgbClr val="CC3300"/>
    <a:srgbClr val="CC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4" autoAdjust="0"/>
  </p:normalViewPr>
  <p:slideViewPr>
    <p:cSldViewPr>
      <p:cViewPr>
        <p:scale>
          <a:sx n="85" d="100"/>
          <a:sy n="85" d="100"/>
        </p:scale>
        <p:origin x="-966" y="186"/>
      </p:cViewPr>
      <p:guideLst>
        <p:guide orient="horz" pos="2160"/>
        <p:guide orient="horz" pos="960"/>
        <p:guide orient="horz" pos="480"/>
        <p:guide pos="2880"/>
        <p:guide pos="384"/>
        <p:guide pos="480"/>
        <p:guide pos="7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0" d="100"/>
          <a:sy n="80" d="100"/>
        </p:scale>
        <p:origin x="-2190" y="-78"/>
      </p:cViewPr>
      <p:guideLst>
        <p:guide orient="horz" pos="3023"/>
        <p:guide orient="horz" pos="3412"/>
        <p:guide orient="horz" pos="3556"/>
        <p:guide pos="2304"/>
        <p:guide pos="390"/>
        <p:guide pos="486"/>
        <p:guide pos="534"/>
        <p:guide pos="63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>
                <a:srgbClr val="000000"/>
              </a:buClr>
              <a:defRPr sz="1200"/>
            </a:lvl1pPr>
          </a:lstStyle>
          <a:p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>
                <a:srgbClr val="000000"/>
              </a:buClr>
              <a:defRPr sz="1200"/>
            </a:lvl1pPr>
          </a:lstStyle>
          <a:p>
            <a:endParaRPr lang="en-GB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>
                <a:srgbClr val="000000"/>
              </a:buClr>
              <a:defRPr sz="1200"/>
            </a:lvl1pPr>
          </a:lstStyle>
          <a:p>
            <a:endParaRPr lang="en-GB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>
                <a:srgbClr val="000000"/>
              </a:buClr>
              <a:defRPr sz="1200"/>
            </a:lvl1pPr>
          </a:lstStyle>
          <a:p>
            <a:fld id="{90F48764-5092-4778-AB7C-41C8E97431AB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425" tIns="13425" rIns="13425" bIns="13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buClrTx/>
              <a:buFontTx/>
              <a:buNone/>
              <a:defRPr sz="1100"/>
            </a:lvl1pPr>
          </a:lstStyle>
          <a:p>
            <a:r>
              <a:rPr lang="en-US"/>
              <a:t>Oracle Database: SQL Fundamentals I   9 - </a:t>
            </a:r>
            <a:fld id="{CF206216-5B35-47DF-8FF5-773F372ABAC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Documento_de_Microsoft_Office_Word_97-20031.doc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4C75F983-1AE8-42D1-9B1B-BD6D94EF7812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10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6803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47572C89-A00B-45AE-A104-6C1B66073842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11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88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9C177E2E-4DE3-48E4-99B8-6E679ACA0BA3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12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98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C2448DF8-BB13-4B6A-B25A-CF86F3FC76C4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13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837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C2448DF8-BB13-4B6A-B25A-CF86F3FC76C4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17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837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C2448DF8-BB13-4B6A-B25A-CF86F3FC76C4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2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837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6B853580-26E4-4847-80E6-8A6C1888AB2E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3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60419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4143375" y="-1588"/>
            <a:ext cx="3171825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-1588" y="-1588"/>
            <a:ext cx="3167063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29774E15-FA2A-4B0A-B666-DAEF3393367C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4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62467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29774E15-FA2A-4B0A-B666-DAEF3393367C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5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62467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7FBE27AF-3A4C-4D6F-B495-F6E3FE84456A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6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028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charset="0"/>
              <a:buNone/>
            </a:pPr>
            <a:r>
              <a:rPr lang="en-US" dirty="0" err="1" smtClean="0">
                <a:cs typeface="Arial" charset="0"/>
                <a:sym typeface="Arial" charset="0"/>
              </a:rPr>
              <a:t>Asegúrese</a:t>
            </a:r>
            <a:r>
              <a:rPr lang="en-US" dirty="0" smtClean="0"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cs typeface="Arial" charset="0"/>
                <a:sym typeface="Arial" charset="0"/>
              </a:rPr>
              <a:t>que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puede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utilizar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valores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nulos</a:t>
            </a:r>
            <a:r>
              <a:rPr lang="en-US" dirty="0" smtClean="0">
                <a:cs typeface="Arial" charset="0"/>
                <a:sym typeface="Arial" charset="0"/>
              </a:rPr>
              <a:t> en la </a:t>
            </a:r>
            <a:r>
              <a:rPr lang="en-US" dirty="0" err="1" smtClean="0">
                <a:cs typeface="Arial" charset="0"/>
                <a:sym typeface="Arial" charset="0"/>
              </a:rPr>
              <a:t>columna</a:t>
            </a:r>
            <a:r>
              <a:rPr lang="en-US" dirty="0" smtClean="0"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cs typeface="Arial" charset="0"/>
                <a:sym typeface="Arial" charset="0"/>
              </a:rPr>
              <a:t>destino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mediante</a:t>
            </a:r>
            <a:r>
              <a:rPr lang="en-US" dirty="0" smtClean="0"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cs typeface="Arial" charset="0"/>
                <a:sym typeface="Arial" charset="0"/>
              </a:rPr>
              <a:t>verificación</a:t>
            </a:r>
            <a:r>
              <a:rPr lang="en-US" dirty="0" smtClean="0">
                <a:cs typeface="Arial" charset="0"/>
                <a:sym typeface="Arial" charset="0"/>
              </a:rPr>
              <a:t> del </a:t>
            </a:r>
            <a:r>
              <a:rPr lang="en-US" dirty="0" err="1" smtClean="0">
                <a:cs typeface="Arial" charset="0"/>
                <a:sym typeface="Arial" charset="0"/>
              </a:rPr>
              <a:t>estado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  <a:sym typeface="Arial" charset="0"/>
              </a:rPr>
              <a:t>Null</a:t>
            </a:r>
            <a:r>
              <a:rPr lang="en-US" dirty="0" smtClean="0">
                <a:cs typeface="Arial" charset="0"/>
                <a:sym typeface="Arial" charset="0"/>
              </a:rPr>
              <a:t> con el </a:t>
            </a:r>
            <a:r>
              <a:rPr lang="en-US" dirty="0" err="1" smtClean="0">
                <a:cs typeface="Arial" charset="0"/>
                <a:sym typeface="Arial" charset="0"/>
              </a:rPr>
              <a:t>comando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  <a:sym typeface="Arial" charset="0"/>
              </a:rPr>
              <a:t>DESCRIBE</a:t>
            </a:r>
            <a:r>
              <a:rPr lang="en-US" dirty="0" smtClean="0">
                <a:cs typeface="Arial" charset="0"/>
                <a:sym typeface="Arial" charset="0"/>
              </a:rPr>
              <a:t>.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charset="0"/>
              <a:buNone/>
            </a:pPr>
            <a:r>
              <a:rPr lang="en-US" dirty="0" smtClean="0">
                <a:cs typeface="Arial" charset="0"/>
                <a:sym typeface="Arial" charset="0"/>
              </a:rPr>
              <a:t>El </a:t>
            </a:r>
            <a:r>
              <a:rPr lang="en-US" dirty="0" err="1" smtClean="0">
                <a:cs typeface="Arial" charset="0"/>
                <a:sym typeface="Arial" charset="0"/>
              </a:rPr>
              <a:t>servidor</a:t>
            </a:r>
            <a:r>
              <a:rPr lang="en-US" dirty="0" smtClean="0">
                <a:cs typeface="Arial" charset="0"/>
                <a:sym typeface="Arial" charset="0"/>
              </a:rPr>
              <a:t> de Oracle </a:t>
            </a:r>
            <a:r>
              <a:rPr lang="en-US" dirty="0" err="1" smtClean="0">
                <a:cs typeface="Arial" charset="0"/>
                <a:sym typeface="Arial" charset="0"/>
              </a:rPr>
              <a:t>aplica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automáticamente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todos</a:t>
            </a:r>
            <a:r>
              <a:rPr lang="en-US" dirty="0" smtClean="0">
                <a:cs typeface="Arial" charset="0"/>
                <a:sym typeface="Arial" charset="0"/>
              </a:rPr>
              <a:t> los </a:t>
            </a:r>
            <a:r>
              <a:rPr lang="en-US" dirty="0" err="1" smtClean="0">
                <a:cs typeface="Arial" charset="0"/>
                <a:sym typeface="Arial" charset="0"/>
              </a:rPr>
              <a:t>tipos</a:t>
            </a:r>
            <a:r>
              <a:rPr lang="en-US" dirty="0" smtClean="0"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cs typeface="Arial" charset="0"/>
                <a:sym typeface="Arial" charset="0"/>
              </a:rPr>
              <a:t>dato</a:t>
            </a:r>
            <a:r>
              <a:rPr lang="en-US" dirty="0" smtClean="0">
                <a:cs typeface="Arial" charset="0"/>
                <a:sym typeface="Arial" charset="0"/>
              </a:rPr>
              <a:t>, </a:t>
            </a:r>
            <a:r>
              <a:rPr lang="en-US" dirty="0" err="1" smtClean="0">
                <a:cs typeface="Arial" charset="0"/>
                <a:sym typeface="Arial" charset="0"/>
              </a:rPr>
              <a:t>rangos</a:t>
            </a:r>
            <a:r>
              <a:rPr lang="en-US" dirty="0" smtClean="0"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cs typeface="Arial" charset="0"/>
                <a:sym typeface="Arial" charset="0"/>
              </a:rPr>
              <a:t>datos</a:t>
            </a:r>
            <a:r>
              <a:rPr lang="en-US" dirty="0" smtClean="0">
                <a:cs typeface="Arial" charset="0"/>
                <a:sym typeface="Arial" charset="0"/>
              </a:rPr>
              <a:t> y </a:t>
            </a:r>
            <a:r>
              <a:rPr lang="en-US" dirty="0" err="1" smtClean="0">
                <a:cs typeface="Arial" charset="0"/>
                <a:sym typeface="Arial" charset="0"/>
              </a:rPr>
              <a:t>restricciones</a:t>
            </a:r>
            <a:r>
              <a:rPr lang="en-US" dirty="0" smtClean="0"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cs typeface="Arial" charset="0"/>
                <a:sym typeface="Arial" charset="0"/>
              </a:rPr>
              <a:t>integridad</a:t>
            </a:r>
            <a:r>
              <a:rPr lang="en-US" dirty="0" smtClean="0">
                <a:cs typeface="Arial" charset="0"/>
                <a:sym typeface="Arial" charset="0"/>
              </a:rPr>
              <a:t> de los </a:t>
            </a:r>
            <a:r>
              <a:rPr lang="en-US" dirty="0" err="1" smtClean="0">
                <a:cs typeface="Arial" charset="0"/>
                <a:sym typeface="Arial" charset="0"/>
              </a:rPr>
              <a:t>datos</a:t>
            </a:r>
            <a:r>
              <a:rPr lang="en-US" dirty="0" smtClean="0">
                <a:cs typeface="Arial" charset="0"/>
                <a:sym typeface="Arial" charset="0"/>
              </a:rPr>
              <a:t>. Las </a:t>
            </a:r>
            <a:r>
              <a:rPr lang="en-US" dirty="0" err="1" smtClean="0">
                <a:cs typeface="Arial" charset="0"/>
                <a:sym typeface="Arial" charset="0"/>
              </a:rPr>
              <a:t>columnas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que</a:t>
            </a:r>
            <a:r>
              <a:rPr lang="en-US" dirty="0" smtClean="0">
                <a:cs typeface="Arial" charset="0"/>
                <a:sym typeface="Arial" charset="0"/>
              </a:rPr>
              <a:t> no se </a:t>
            </a:r>
            <a:r>
              <a:rPr lang="en-US" dirty="0" err="1" smtClean="0">
                <a:cs typeface="Arial" charset="0"/>
                <a:sym typeface="Arial" charset="0"/>
              </a:rPr>
              <a:t>muestran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explícitamente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obtienen</a:t>
            </a:r>
            <a:r>
              <a:rPr lang="en-US" dirty="0" smtClean="0">
                <a:cs typeface="Arial" charset="0"/>
                <a:sym typeface="Arial" charset="0"/>
              </a:rPr>
              <a:t> un valor </a:t>
            </a:r>
            <a:r>
              <a:rPr lang="en-US" dirty="0" err="1" smtClean="0">
                <a:cs typeface="Arial" charset="0"/>
                <a:sym typeface="Arial" charset="0"/>
              </a:rPr>
              <a:t>nulo</a:t>
            </a:r>
            <a:r>
              <a:rPr lang="en-US" dirty="0" smtClean="0">
                <a:cs typeface="Arial" charset="0"/>
                <a:sym typeface="Arial" charset="0"/>
              </a:rPr>
              <a:t> en la </a:t>
            </a:r>
            <a:r>
              <a:rPr lang="en-US" dirty="0" err="1" smtClean="0">
                <a:cs typeface="Arial" charset="0"/>
                <a:sym typeface="Arial" charset="0"/>
              </a:rPr>
              <a:t>nueva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fila</a:t>
            </a:r>
            <a:r>
              <a:rPr lang="en-US" dirty="0" smtClean="0">
                <a:cs typeface="Arial" charset="0"/>
                <a:sym typeface="Arial" charset="0"/>
              </a:rPr>
              <a:t>. 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charset="0"/>
              <a:buNone/>
            </a:pPr>
            <a:r>
              <a:rPr lang="en-US" dirty="0" smtClean="0">
                <a:cs typeface="Arial" charset="0"/>
                <a:sym typeface="Arial" charset="0"/>
              </a:rPr>
              <a:t>Los </a:t>
            </a:r>
            <a:r>
              <a:rPr lang="en-US" dirty="0" err="1" smtClean="0">
                <a:cs typeface="Arial" charset="0"/>
                <a:sym typeface="Arial" charset="0"/>
              </a:rPr>
              <a:t>errores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comunes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que</a:t>
            </a:r>
            <a:r>
              <a:rPr lang="en-US" dirty="0" smtClean="0">
                <a:cs typeface="Arial" charset="0"/>
                <a:sym typeface="Arial" charset="0"/>
              </a:rPr>
              <a:t> se </a:t>
            </a:r>
            <a:r>
              <a:rPr lang="en-US" dirty="0" err="1" smtClean="0">
                <a:cs typeface="Arial" charset="0"/>
                <a:sym typeface="Arial" charset="0"/>
              </a:rPr>
              <a:t>producen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durante</a:t>
            </a:r>
            <a:r>
              <a:rPr lang="en-US" dirty="0" smtClean="0"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cs typeface="Arial" charset="0"/>
                <a:sym typeface="Arial" charset="0"/>
              </a:rPr>
              <a:t>entrada</a:t>
            </a:r>
            <a:r>
              <a:rPr lang="en-US" dirty="0" smtClean="0">
                <a:cs typeface="Arial" charset="0"/>
                <a:sym typeface="Arial" charset="0"/>
              </a:rPr>
              <a:t> del </a:t>
            </a:r>
            <a:r>
              <a:rPr lang="en-US" dirty="0" err="1" smtClean="0">
                <a:cs typeface="Arial" charset="0"/>
                <a:sym typeface="Arial" charset="0"/>
              </a:rPr>
              <a:t>usuario</a:t>
            </a:r>
            <a:r>
              <a:rPr lang="en-US" dirty="0" smtClean="0">
                <a:cs typeface="Arial" charset="0"/>
                <a:sym typeface="Arial" charset="0"/>
              </a:rPr>
              <a:t> se </a:t>
            </a:r>
            <a:r>
              <a:rPr lang="en-US" dirty="0" err="1" smtClean="0">
                <a:cs typeface="Arial" charset="0"/>
                <a:sym typeface="Arial" charset="0"/>
              </a:rPr>
              <a:t>comprueban</a:t>
            </a:r>
            <a:r>
              <a:rPr lang="en-US" dirty="0" smtClean="0">
                <a:cs typeface="Arial" charset="0"/>
                <a:sym typeface="Arial" charset="0"/>
              </a:rPr>
              <a:t> en el </a:t>
            </a:r>
            <a:r>
              <a:rPr lang="en-US" dirty="0" err="1" smtClean="0">
                <a:cs typeface="Arial" charset="0"/>
                <a:sym typeface="Arial" charset="0"/>
              </a:rPr>
              <a:t>siguiente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orden</a:t>
            </a:r>
            <a:r>
              <a:rPr lang="en-US" dirty="0" smtClean="0">
                <a:cs typeface="Arial" charset="0"/>
                <a:sym typeface="Arial" charset="0"/>
              </a:rPr>
              <a:t>: </a:t>
            </a:r>
          </a:p>
          <a:p>
            <a:pPr marL="400050" lvl="2" indent="-171450">
              <a:lnSpc>
                <a:spcPct val="95000"/>
              </a:lnSpc>
            </a:pPr>
            <a:r>
              <a:rPr lang="en-US" dirty="0" smtClean="0">
                <a:cs typeface="Arial" charset="0"/>
                <a:sym typeface="Arial" charset="0"/>
              </a:rPr>
              <a:t>Valor </a:t>
            </a:r>
            <a:r>
              <a:rPr lang="en-US" dirty="0" err="1" smtClean="0">
                <a:cs typeface="Arial" charset="0"/>
                <a:sym typeface="Arial" charset="0"/>
              </a:rPr>
              <a:t>obligatorio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que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falta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para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una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columna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  <a:sym typeface="Arial" charset="0"/>
              </a:rPr>
              <a:t>NOT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  <a:sym typeface="Arial" charset="0"/>
              </a:rPr>
              <a:t>NULL</a:t>
            </a:r>
          </a:p>
          <a:p>
            <a:pPr marL="400050" lvl="2" indent="-171450">
              <a:lnSpc>
                <a:spcPct val="95000"/>
              </a:lnSpc>
            </a:pPr>
            <a:r>
              <a:rPr lang="en-US" dirty="0" smtClean="0">
                <a:cs typeface="Arial" charset="0"/>
                <a:sym typeface="Arial" charset="0"/>
              </a:rPr>
              <a:t>Valor </a:t>
            </a:r>
            <a:r>
              <a:rPr lang="en-US" dirty="0" err="1" smtClean="0">
                <a:cs typeface="Arial" charset="0"/>
                <a:sym typeface="Arial" charset="0"/>
              </a:rPr>
              <a:t>duplicado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que</a:t>
            </a:r>
            <a:r>
              <a:rPr lang="en-US" dirty="0" smtClean="0">
                <a:cs typeface="Arial" charset="0"/>
                <a:sym typeface="Arial" charset="0"/>
              </a:rPr>
              <a:t> viola </a:t>
            </a:r>
            <a:r>
              <a:rPr lang="en-US" dirty="0" err="1" smtClean="0">
                <a:cs typeface="Arial" charset="0"/>
                <a:sym typeface="Arial" charset="0"/>
              </a:rPr>
              <a:t>cualquier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restricción</a:t>
            </a:r>
            <a:r>
              <a:rPr lang="en-US" dirty="0" smtClean="0">
                <a:cs typeface="Arial" charset="0"/>
                <a:sym typeface="Arial" charset="0"/>
              </a:rPr>
              <a:t> de clave </a:t>
            </a:r>
            <a:r>
              <a:rPr lang="en-US" dirty="0" err="1" smtClean="0">
                <a:cs typeface="Arial" charset="0"/>
                <a:sym typeface="Arial" charset="0"/>
              </a:rPr>
              <a:t>única</a:t>
            </a:r>
            <a:r>
              <a:rPr lang="en-US" dirty="0" smtClean="0">
                <a:cs typeface="Arial" charset="0"/>
                <a:sym typeface="Arial" charset="0"/>
              </a:rPr>
              <a:t> o </a:t>
            </a:r>
            <a:r>
              <a:rPr lang="en-US" dirty="0" err="1" smtClean="0">
                <a:cs typeface="Arial" charset="0"/>
                <a:sym typeface="Arial" charset="0"/>
              </a:rPr>
              <a:t>primaria</a:t>
            </a:r>
            <a:endParaRPr lang="en-US" dirty="0" smtClean="0">
              <a:cs typeface="Arial" charset="0"/>
              <a:sym typeface="Arial" charset="0"/>
            </a:endParaRPr>
          </a:p>
          <a:p>
            <a:pPr marL="400050" lvl="2" indent="-171450">
              <a:lnSpc>
                <a:spcPct val="95000"/>
              </a:lnSpc>
            </a:pPr>
            <a:r>
              <a:rPr lang="en-US" dirty="0" err="1" smtClean="0">
                <a:latin typeface="Courier New" pitchFamily="49" charset="0"/>
                <a:cs typeface="Arial" charset="0"/>
                <a:sym typeface="Arial" charset="0"/>
              </a:rPr>
              <a:t>Cualquier</a:t>
            </a:r>
            <a:r>
              <a:rPr lang="en-US" dirty="0" smtClean="0">
                <a:cs typeface="Arial" charset="0"/>
                <a:sym typeface="Arial" charset="0"/>
              </a:rPr>
              <a:t> valor </a:t>
            </a:r>
            <a:r>
              <a:rPr lang="en-US" dirty="0" err="1" smtClean="0">
                <a:cs typeface="Arial" charset="0"/>
                <a:sym typeface="Arial" charset="0"/>
              </a:rPr>
              <a:t>que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viole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una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restricción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  <a:sym typeface="Arial" charset="0"/>
              </a:rPr>
              <a:t>CHECK</a:t>
            </a:r>
          </a:p>
          <a:p>
            <a:pPr marL="400050" lvl="2" indent="-171450">
              <a:lnSpc>
                <a:spcPct val="95000"/>
              </a:lnSpc>
            </a:pPr>
            <a:r>
              <a:rPr lang="en-US" dirty="0" err="1" smtClean="0">
                <a:cs typeface="Arial" charset="0"/>
                <a:sym typeface="Arial" charset="0"/>
              </a:rPr>
              <a:t>Mantenimiento</a:t>
            </a:r>
            <a:r>
              <a:rPr lang="en-US" dirty="0" smtClean="0">
                <a:cs typeface="Arial" charset="0"/>
                <a:sym typeface="Arial" charset="0"/>
              </a:rPr>
              <a:t> de la </a:t>
            </a:r>
            <a:r>
              <a:rPr lang="en-US" dirty="0" err="1" smtClean="0">
                <a:cs typeface="Arial" charset="0"/>
                <a:sym typeface="Arial" charset="0"/>
              </a:rPr>
              <a:t>integridad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referencial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para</a:t>
            </a:r>
            <a:r>
              <a:rPr lang="en-US" dirty="0" smtClean="0"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cs typeface="Arial" charset="0"/>
                <a:sym typeface="Arial" charset="0"/>
              </a:rPr>
              <a:t>restricción</a:t>
            </a:r>
            <a:r>
              <a:rPr lang="en-US" dirty="0" smtClean="0">
                <a:cs typeface="Arial" charset="0"/>
                <a:sym typeface="Arial" charset="0"/>
              </a:rPr>
              <a:t> de clave </a:t>
            </a:r>
            <a:r>
              <a:rPr lang="en-US" dirty="0" err="1" smtClean="0">
                <a:cs typeface="Arial" charset="0"/>
                <a:sym typeface="Arial" charset="0"/>
              </a:rPr>
              <a:t>ajena</a:t>
            </a:r>
            <a:endParaRPr lang="en-US" dirty="0" smtClean="0">
              <a:cs typeface="Arial" charset="0"/>
              <a:sym typeface="Arial" charset="0"/>
            </a:endParaRPr>
          </a:p>
          <a:p>
            <a:pPr marL="400050" lvl="2" indent="-171450">
              <a:lnSpc>
                <a:spcPct val="95000"/>
              </a:lnSpc>
            </a:pPr>
            <a:r>
              <a:rPr lang="en-US" dirty="0" smtClean="0">
                <a:cs typeface="Arial" charset="0"/>
                <a:sym typeface="Arial" charset="0"/>
              </a:rPr>
              <a:t>No </a:t>
            </a:r>
            <a:r>
              <a:rPr lang="en-US" dirty="0" err="1" smtClean="0">
                <a:cs typeface="Arial" charset="0"/>
                <a:sym typeface="Arial" charset="0"/>
              </a:rPr>
              <a:t>coincidencias</a:t>
            </a:r>
            <a:r>
              <a:rPr lang="en-US" dirty="0" smtClean="0"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cs typeface="Arial" charset="0"/>
                <a:sym typeface="Arial" charset="0"/>
              </a:rPr>
              <a:t>tipo</a:t>
            </a:r>
            <a:r>
              <a:rPr lang="en-US" dirty="0" smtClean="0"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cs typeface="Arial" charset="0"/>
                <a:sym typeface="Arial" charset="0"/>
              </a:rPr>
              <a:t>dato</a:t>
            </a:r>
            <a:r>
              <a:rPr lang="en-US" dirty="0" smtClean="0">
                <a:cs typeface="Arial" charset="0"/>
                <a:sym typeface="Arial" charset="0"/>
              </a:rPr>
              <a:t> o </a:t>
            </a:r>
            <a:r>
              <a:rPr lang="en-US" dirty="0" err="1" smtClean="0">
                <a:cs typeface="Arial" charset="0"/>
                <a:sym typeface="Arial" charset="0"/>
              </a:rPr>
              <a:t>valores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demasiado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anchos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para</a:t>
            </a:r>
            <a:r>
              <a:rPr lang="en-US" dirty="0" smtClean="0"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cs typeface="Arial" charset="0"/>
                <a:sym typeface="Arial" charset="0"/>
              </a:rPr>
              <a:t>columna</a:t>
            </a:r>
            <a:endParaRPr lang="en-US" dirty="0" smtClean="0">
              <a:cs typeface="Arial" charset="0"/>
              <a:sym typeface="Arial" charset="0"/>
            </a:endParaRPr>
          </a:p>
          <a:p>
            <a:pPr lvl="1">
              <a:lnSpc>
                <a:spcPct val="95000"/>
              </a:lnSpc>
              <a:buFont typeface="Arial" charset="0"/>
              <a:buNone/>
            </a:pPr>
            <a:r>
              <a:rPr lang="en-US" b="1" dirty="0" smtClean="0">
                <a:cs typeface="Arial" charset="0"/>
                <a:sym typeface="Arial" charset="0"/>
              </a:rPr>
              <a:t>Nota:</a:t>
            </a:r>
            <a:r>
              <a:rPr lang="en-US" dirty="0" smtClean="0">
                <a:cs typeface="Arial" charset="0"/>
                <a:sym typeface="Arial" charset="0"/>
              </a:rPr>
              <a:t> se </a:t>
            </a:r>
            <a:r>
              <a:rPr lang="en-US" dirty="0" err="1" smtClean="0">
                <a:cs typeface="Arial" charset="0"/>
                <a:sym typeface="Arial" charset="0"/>
              </a:rPr>
              <a:t>recomienda</a:t>
            </a:r>
            <a:r>
              <a:rPr lang="en-US" dirty="0" smtClean="0">
                <a:cs typeface="Arial" charset="0"/>
                <a:sym typeface="Arial" charset="0"/>
              </a:rPr>
              <a:t> el </a:t>
            </a:r>
            <a:r>
              <a:rPr lang="en-US" dirty="0" err="1" smtClean="0">
                <a:cs typeface="Arial" charset="0"/>
                <a:sym typeface="Arial" charset="0"/>
              </a:rPr>
              <a:t>uso</a:t>
            </a:r>
            <a:r>
              <a:rPr lang="en-US" dirty="0" smtClean="0">
                <a:cs typeface="Arial" charset="0"/>
                <a:sym typeface="Arial" charset="0"/>
              </a:rPr>
              <a:t> de la </a:t>
            </a:r>
            <a:r>
              <a:rPr lang="en-US" dirty="0" err="1" smtClean="0">
                <a:cs typeface="Arial" charset="0"/>
                <a:sym typeface="Arial" charset="0"/>
              </a:rPr>
              <a:t>lista</a:t>
            </a:r>
            <a:r>
              <a:rPr lang="en-US" dirty="0" smtClean="0"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cs typeface="Arial" charset="0"/>
                <a:sym typeface="Arial" charset="0"/>
              </a:rPr>
              <a:t>columnas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porque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hace</a:t>
            </a:r>
            <a:r>
              <a:rPr lang="en-US" dirty="0" smtClean="0"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cs typeface="Arial" charset="0"/>
                <a:sym typeface="Arial" charset="0"/>
              </a:rPr>
              <a:t>sentencia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  <a:sym typeface="Arial" charset="0"/>
              </a:rPr>
              <a:t>INSERT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más</a:t>
            </a:r>
            <a:r>
              <a:rPr lang="en-US" dirty="0" smtClean="0">
                <a:cs typeface="Arial" charset="0"/>
                <a:sym typeface="Arial" charset="0"/>
              </a:rPr>
              <a:t> legible y </a:t>
            </a:r>
            <a:r>
              <a:rPr lang="en-US" dirty="0" err="1" smtClean="0">
                <a:cs typeface="Arial" charset="0"/>
                <a:sym typeface="Arial" charset="0"/>
              </a:rPr>
              <a:t>fiable</a:t>
            </a:r>
            <a:r>
              <a:rPr lang="en-US" dirty="0" smtClean="0">
                <a:cs typeface="Arial" charset="0"/>
                <a:sym typeface="Arial" charset="0"/>
              </a:rPr>
              <a:t> o </a:t>
            </a:r>
            <a:r>
              <a:rPr lang="en-US" dirty="0" err="1" smtClean="0">
                <a:cs typeface="Arial" charset="0"/>
                <a:sym typeface="Arial" charset="0"/>
              </a:rPr>
              <a:t>menos</a:t>
            </a:r>
            <a:r>
              <a:rPr lang="en-US" dirty="0" smtClean="0"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cs typeface="Arial" charset="0"/>
                <a:sym typeface="Arial" charset="0"/>
              </a:rPr>
              <a:t>proclive</a:t>
            </a:r>
            <a:r>
              <a:rPr lang="en-US" dirty="0" smtClean="0">
                <a:cs typeface="Arial" charset="0"/>
                <a:sym typeface="Arial" charset="0"/>
              </a:rPr>
              <a:t> a </a:t>
            </a:r>
            <a:r>
              <a:rPr lang="en-US" dirty="0" err="1" smtClean="0">
                <a:cs typeface="Arial" charset="0"/>
                <a:sym typeface="Arial" charset="0"/>
              </a:rPr>
              <a:t>errores</a:t>
            </a:r>
            <a:r>
              <a:rPr lang="en-US" dirty="0" smtClean="0">
                <a:cs typeface="Arial" charset="0"/>
                <a:sym typeface="Arial" charset="0"/>
              </a:rPr>
              <a:t>.</a:t>
            </a:r>
          </a:p>
        </p:txBody>
      </p:sp>
      <p:graphicFrame>
        <p:nvGraphicFramePr>
          <p:cNvPr id="1026" name="Object 0"/>
          <p:cNvGraphicFramePr>
            <a:graphicFrameLocks/>
          </p:cNvGraphicFramePr>
          <p:nvPr/>
        </p:nvGraphicFramePr>
        <p:xfrm>
          <a:off x="457200" y="5638800"/>
          <a:ext cx="6259513" cy="1192213"/>
        </p:xfrm>
        <a:graphic>
          <a:graphicData uri="http://schemas.openxmlformats.org/presentationml/2006/ole">
            <p:oleObj spid="_x0000_s1026" name="Document" r:id="rId4" imgW="5982229" imgH="1200158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9DAA74C8-EAB0-42A0-AE41-17E87C0DA9D8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7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675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sz="1100" dirty="0" smtClean="0">
              <a:latin typeface="Courier New" pitchFamily="49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F1CC5583-E2C6-42C5-B911-E856EFF729CB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8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06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9-</a:t>
            </a:r>
            <a:fld id="{1A9ACD52-44E9-4F49-9442-A16AB8CB1A0D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9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2707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latin typeface="Courier New" pitchFamily="49" charset="0"/>
              <a:cs typeface="Arial" charset="0"/>
              <a:sym typeface="Arial" charset="0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603250" y="5724525"/>
            <a:ext cx="6008688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7012EB-BB0B-4BF9-9AA4-523CBB44BF94}" type="datetimeFigureOut">
              <a:rPr lang="es-AR" smtClean="0"/>
              <a:pPr/>
              <a:t>23/5/2017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A39931-AF65-418C-8E1D-ABB62BD9A06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772400" cy="2514600"/>
          </a:xfrm>
        </p:spPr>
        <p:txBody>
          <a:bodyPr>
            <a:normAutofit/>
          </a:bodyPr>
          <a:lstStyle/>
          <a:p>
            <a:pPr algn="ctr">
              <a:buClrTx/>
            </a:pPr>
            <a:r>
              <a:rPr lang="es-AR" noProof="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Manipulación</a:t>
            </a:r>
            <a:br>
              <a:rPr lang="es-AR" noProof="0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s-AR" noProof="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de</a:t>
            </a:r>
            <a:br>
              <a:rPr lang="es-AR" noProof="0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s-AR" noProof="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Datos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7918450" cy="876300"/>
          </a:xfrm>
        </p:spPr>
        <p:txBody>
          <a:bodyPr/>
          <a:lstStyle/>
          <a:p>
            <a:pPr algn="ctr">
              <a:buClrTx/>
            </a:pPr>
            <a:r>
              <a:rPr lang="es-AR" noProof="0" dirty="0" smtClean="0"/>
              <a:t>Sentencia</a:t>
            </a:r>
            <a:r>
              <a:rPr lang="es-AR" b="0" noProof="0" dirty="0" smtClean="0"/>
              <a:t> </a:t>
            </a:r>
            <a:r>
              <a:rPr lang="es-AR" noProof="0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DELETE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18450" cy="695325"/>
          </a:xfrm>
        </p:spPr>
        <p:txBody>
          <a:bodyPr>
            <a:normAutofit fontScale="85000" lnSpcReduction="20000"/>
          </a:bodyPr>
          <a:lstStyle/>
          <a:p>
            <a:pPr marL="0" indent="0">
              <a:buClrTx/>
            </a:pPr>
            <a:r>
              <a:rPr lang="es-AR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Puede eliminar filas existentes de una tabla mediante la sentencia </a:t>
            </a:r>
            <a:r>
              <a:rPr lang="es-AR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DELETE</a:t>
            </a:r>
            <a:r>
              <a:rPr lang="es-AR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blackGray">
          <a:xfrm>
            <a:off x="762000" y="2667000"/>
            <a:ext cx="7305675" cy="8350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DELETE [FROM]	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Nombre_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tabla</a:t>
            </a:r>
            <a:endParaRPr lang="en-US" i="1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	  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conditición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38200" y="3657600"/>
            <a:ext cx="69342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solidFill>
                  <a:srgbClr val="0070C0"/>
                </a:solidFill>
                <a:cs typeface="Arial" charset="0"/>
                <a:sym typeface="Arial" charset="0"/>
              </a:rPr>
              <a:t>Notas</a:t>
            </a:r>
            <a:r>
              <a:rPr lang="en-US" dirty="0" smtClean="0">
                <a:solidFill>
                  <a:srgbClr val="0070C0"/>
                </a:solidFill>
                <a:cs typeface="Arial" charset="0"/>
                <a:sym typeface="Arial" charset="0"/>
              </a:rPr>
              <a:t>: 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  <a:cs typeface="Arial" charset="0"/>
                <a:sym typeface="Arial" charset="0"/>
              </a:rPr>
              <a:t>Si no se </a:t>
            </a:r>
            <a:r>
              <a:rPr lang="en-US" dirty="0" err="1" smtClean="0">
                <a:solidFill>
                  <a:srgbClr val="0070C0"/>
                </a:solidFill>
                <a:cs typeface="Arial" charset="0"/>
                <a:sym typeface="Arial" charset="0"/>
              </a:rPr>
              <a:t>suprime</a:t>
            </a:r>
            <a:r>
              <a:rPr lang="en-US" dirty="0" smtClean="0">
                <a:solidFill>
                  <a:srgbClr val="0070C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Arial" charset="0"/>
                <a:sym typeface="Arial" charset="0"/>
              </a:rPr>
              <a:t>ninguna</a:t>
            </a:r>
            <a:r>
              <a:rPr lang="en-US" dirty="0" smtClean="0">
                <a:solidFill>
                  <a:srgbClr val="0070C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cs typeface="Arial" charset="0"/>
                <a:sym typeface="Arial" charset="0"/>
              </a:rPr>
              <a:t>fila</a:t>
            </a:r>
            <a:r>
              <a:rPr lang="en-US" dirty="0" smtClean="0">
                <a:solidFill>
                  <a:srgbClr val="0070C0"/>
                </a:solidFill>
                <a:cs typeface="Arial" charset="0"/>
                <a:sym typeface="Arial" charset="0"/>
              </a:rPr>
              <a:t>, se </a:t>
            </a:r>
            <a:r>
              <a:rPr lang="en-US" dirty="0" err="1" smtClean="0">
                <a:solidFill>
                  <a:srgbClr val="0070C0"/>
                </a:solidFill>
                <a:cs typeface="Arial" charset="0"/>
                <a:sym typeface="Arial" charset="0"/>
              </a:rPr>
              <a:t>devuelve</a:t>
            </a:r>
            <a:r>
              <a:rPr lang="en-US" dirty="0" smtClean="0">
                <a:solidFill>
                  <a:srgbClr val="0070C0"/>
                </a:solidFill>
                <a:cs typeface="Arial" charset="0"/>
                <a:sym typeface="Arial" charset="0"/>
              </a:rPr>
              <a:t> el </a:t>
            </a:r>
            <a:r>
              <a:rPr lang="en-US" dirty="0" err="1" smtClean="0">
                <a:solidFill>
                  <a:srgbClr val="0070C0"/>
                </a:solidFill>
                <a:cs typeface="Arial" charset="0"/>
                <a:sym typeface="Arial" charset="0"/>
              </a:rPr>
              <a:t>mensaje</a:t>
            </a:r>
            <a:r>
              <a:rPr lang="en-US" dirty="0" smtClean="0">
                <a:solidFill>
                  <a:srgbClr val="0070C0"/>
                </a:solidFill>
                <a:cs typeface="Arial" charset="0"/>
                <a:sym typeface="Arial" charset="0"/>
              </a:rPr>
              <a:t> “0 rows deleted”</a:t>
            </a:r>
          </a:p>
          <a:p>
            <a:pPr algn="l"/>
            <a:r>
              <a:rPr lang="es-ES" dirty="0" smtClean="0">
                <a:solidFill>
                  <a:srgbClr val="0070C0"/>
                </a:solidFill>
              </a:rPr>
              <a:t>Si no incluye cláusula </a:t>
            </a:r>
            <a:r>
              <a:rPr lang="es-ES" dirty="0" err="1" smtClean="0">
                <a:solidFill>
                  <a:srgbClr val="0070C0"/>
                </a:solidFill>
              </a:rPr>
              <a:t>where</a:t>
            </a:r>
            <a:r>
              <a:rPr lang="es-ES" dirty="0" smtClean="0">
                <a:solidFill>
                  <a:srgbClr val="0070C0"/>
                </a:solidFill>
              </a:rPr>
              <a:t>, se eliminan todos los registros.</a:t>
            </a:r>
            <a:endParaRPr lang="es-E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918450" cy="876300"/>
          </a:xfrm>
        </p:spPr>
        <p:txBody>
          <a:bodyPr>
            <a:noAutofit/>
          </a:bodyPr>
          <a:lstStyle/>
          <a:p>
            <a:pPr algn="ctr">
              <a:buClrTx/>
            </a:pPr>
            <a:r>
              <a:rPr lang="es-AR" sz="3200" noProof="0" smtClean="0">
                <a:solidFill>
                  <a:srgbClr val="000000"/>
                </a:solidFill>
                <a:sym typeface="Arial" charset="0"/>
              </a:rPr>
              <a:t>Supresión de Filas Basada en Otra Tabla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918450" cy="2743200"/>
          </a:xfrm>
        </p:spPr>
        <p:txBody>
          <a:bodyPr>
            <a:normAutofit fontScale="92500" lnSpcReduction="10000"/>
          </a:bodyPr>
          <a:lstStyle/>
          <a:p>
            <a:pPr marL="0" indent="0">
              <a:buClrTx/>
            </a:pPr>
            <a:r>
              <a:rPr lang="es-AR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Utilizar </a:t>
            </a:r>
            <a:r>
              <a:rPr lang="es-AR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subconsultas</a:t>
            </a:r>
            <a:r>
              <a:rPr lang="es-AR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las sentencias </a:t>
            </a:r>
            <a:r>
              <a:rPr lang="es-AR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DELETE</a:t>
            </a:r>
            <a:r>
              <a:rPr lang="es-AR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para eliminar filas de una tabla según los valores de otra tabla:</a:t>
            </a:r>
          </a:p>
          <a:p>
            <a:pPr marL="0" indent="0">
              <a:buClrTx/>
            </a:pPr>
            <a:endParaRPr lang="es-AR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r>
              <a:rPr lang="es-AR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Ejemplo: Eliminar todos los internos de una empresa que correspondan a líneas del ámbito Nacional.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blackGray">
          <a:xfrm>
            <a:off x="685800" y="4038600"/>
            <a:ext cx="7305675" cy="19018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DELETE FROM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interno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WHERE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Nro_linea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in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       (SELECT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nro_linea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        FROM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linea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        WHERE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ambito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=‘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Nacional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’);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gray">
          <a:xfrm>
            <a:off x="2971800" y="4800600"/>
            <a:ext cx="3783013" cy="10937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918450" cy="876300"/>
          </a:xfrm>
        </p:spPr>
        <p:txBody>
          <a:bodyPr/>
          <a:lstStyle/>
          <a:p>
            <a:pPr algn="ctr">
              <a:buClrTx/>
            </a:pPr>
            <a:r>
              <a:rPr lang="es-AR" noProof="0" dirty="0" smtClean="0"/>
              <a:t>Sentencia</a:t>
            </a:r>
            <a:r>
              <a:rPr lang="es-AR" b="0" noProof="0" dirty="0" smtClean="0"/>
              <a:t> </a:t>
            </a:r>
            <a:r>
              <a:rPr lang="es-AR" noProof="0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TRUNCATE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918450" cy="2971800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Elimina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todas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dejando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vacía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y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estructura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misma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intacta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Es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sentencia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lenguaje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definición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datos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(DDL) en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lugar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sentencia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DML; no se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puede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deshacer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fácilmente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Sintaxis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blackGray">
          <a:xfrm>
            <a:off x="838200" y="3810000"/>
            <a:ext cx="7315200" cy="4127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TRUNCATE TABLE 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Nombre_Tabla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28600" y="4343400"/>
            <a:ext cx="86106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dirty="0" smtClean="0">
                <a:solidFill>
                  <a:srgbClr val="0070C0"/>
                </a:solidFill>
              </a:rPr>
              <a:t>Es más rápido que el DELETE  (DML)  porque esta es una sentencia del lenguaje de definición de datos que no genera las estructuras que permita el ROLLBACK</a:t>
            </a:r>
          </a:p>
          <a:p>
            <a:pPr algn="l">
              <a:buFont typeface="Arial" pitchFamily="34" charset="0"/>
              <a:buChar char="•"/>
            </a:pPr>
            <a:r>
              <a:rPr lang="es-ES" dirty="0" smtClean="0">
                <a:solidFill>
                  <a:srgbClr val="0070C0"/>
                </a:solidFill>
              </a:rPr>
              <a:t>Si el borrado implica violar alguna restricción de integridad referencial, no se puede utilizar hasta que  se quiten las restricciones.</a:t>
            </a:r>
            <a:endParaRPr lang="es-E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90600"/>
            <a:ext cx="7918450" cy="876300"/>
          </a:xfrm>
        </p:spPr>
        <p:txBody>
          <a:bodyPr/>
          <a:lstStyle/>
          <a:p>
            <a:pPr algn="ctr">
              <a:buClrTx/>
            </a:pPr>
            <a:r>
              <a:rPr lang="es-AR" noProof="0" dirty="0" smtClean="0">
                <a:solidFill>
                  <a:srgbClr val="000000"/>
                </a:solidFill>
                <a:sym typeface="Arial" charset="0"/>
              </a:rPr>
              <a:t>Objetivos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918450" cy="3038475"/>
          </a:xfrm>
        </p:spPr>
        <p:txBody>
          <a:bodyPr>
            <a:normAutofit/>
          </a:bodyPr>
          <a:lstStyle/>
          <a:p>
            <a:pPr lvl="0" fontAlgn="base"/>
            <a:endParaRPr lang="es-AR" dirty="0" smtClean="0"/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914400" y="1981200"/>
            <a:ext cx="7467600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AR" sz="3200" dirty="0" smtClean="0"/>
              <a:t>Diferencias entre DATE y DATETIME.</a:t>
            </a:r>
          </a:p>
          <a:p>
            <a:pPr algn="l">
              <a:buFont typeface="Arial" pitchFamily="34" charset="0"/>
              <a:buChar char="•"/>
            </a:pPr>
            <a:r>
              <a:rPr lang="es-AR" sz="3200" dirty="0" smtClean="0"/>
              <a:t>Problemática en el uso de intervalos de fechas en búsquedas. </a:t>
            </a:r>
          </a:p>
          <a:p>
            <a:pPr algn="l">
              <a:buFont typeface="Arial" pitchFamily="34" charset="0"/>
              <a:buChar char="•"/>
            </a:pPr>
            <a:endParaRPr lang="es-AR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5800" y="685800"/>
            <a:ext cx="8077200" cy="762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/>
              <a:t>DATE </a:t>
            </a:r>
          </a:p>
          <a:p>
            <a:pPr algn="l"/>
            <a:r>
              <a:rPr lang="es-AR" b="0" dirty="0" smtClean="0"/>
              <a:t>Formato: 'YYYY-MM-DD'. </a:t>
            </a:r>
          </a:p>
          <a:p>
            <a:pPr algn="l"/>
            <a:r>
              <a:rPr lang="es-AR" b="0" dirty="0" smtClean="0"/>
              <a:t>Ejemplo:</a:t>
            </a:r>
            <a:r>
              <a:rPr lang="es-AR" dirty="0" smtClean="0"/>
              <a:t> </a:t>
            </a:r>
          </a:p>
          <a:p>
            <a:pPr lvl="2" algn="l"/>
            <a:r>
              <a:rPr lang="es-AR" dirty="0" smtClean="0"/>
              <a:t>SELECT * </a:t>
            </a:r>
          </a:p>
          <a:p>
            <a:pPr lvl="2" algn="l"/>
            <a:r>
              <a:rPr lang="es-AR" dirty="0" smtClean="0"/>
              <a:t>FROM </a:t>
            </a:r>
            <a:r>
              <a:rPr lang="es-AR" i="1" dirty="0" err="1" smtClean="0"/>
              <a:t>nombre_de_tabla</a:t>
            </a:r>
            <a:r>
              <a:rPr lang="es-AR" dirty="0" smtClean="0"/>
              <a:t> </a:t>
            </a:r>
          </a:p>
          <a:p>
            <a:pPr lvl="2" algn="l"/>
            <a:r>
              <a:rPr lang="es-AR" dirty="0" smtClean="0"/>
              <a:t>WHERE date &gt;= '2003-05-05';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TIME</a:t>
            </a:r>
          </a:p>
          <a:p>
            <a:pPr algn="l"/>
            <a:r>
              <a:rPr lang="es-AR" b="0" dirty="0" smtClean="0"/>
              <a:t>Formato ‘HH-MM-SS’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DATETIME</a:t>
            </a:r>
            <a:r>
              <a:rPr lang="es-AR" b="0" dirty="0" smtClean="0"/>
              <a:t> (No maneja zona horaria y queda sujeta a la aplicación. Para manejar zona horaria se usa tipo dato TIMESTAMP))</a:t>
            </a:r>
          </a:p>
          <a:p>
            <a:pPr algn="l"/>
            <a:r>
              <a:rPr lang="es-AR" b="0" dirty="0" smtClean="0"/>
              <a:t>Formato: 'YYYY-MM-DD HH:MM:SS'. </a:t>
            </a:r>
          </a:p>
          <a:p>
            <a:pPr algn="l"/>
            <a:r>
              <a:rPr lang="es-AR" b="0" dirty="0" smtClean="0"/>
              <a:t>Ejemplo:</a:t>
            </a:r>
            <a:r>
              <a:rPr lang="es-AR" dirty="0" smtClean="0"/>
              <a:t> </a:t>
            </a:r>
          </a:p>
          <a:p>
            <a:pPr lvl="2" algn="l"/>
            <a:r>
              <a:rPr lang="es-AR" dirty="0" smtClean="0"/>
              <a:t>SELECT * </a:t>
            </a:r>
          </a:p>
          <a:p>
            <a:pPr lvl="2" algn="l"/>
            <a:r>
              <a:rPr lang="es-AR" dirty="0" smtClean="0"/>
              <a:t>FROM </a:t>
            </a:r>
            <a:r>
              <a:rPr lang="es-AR" i="1" dirty="0" err="1" smtClean="0"/>
              <a:t>nombre_de_tabla</a:t>
            </a:r>
            <a:r>
              <a:rPr lang="es-AR" dirty="0" smtClean="0"/>
              <a:t> </a:t>
            </a:r>
          </a:p>
          <a:p>
            <a:pPr lvl="2" algn="l"/>
            <a:r>
              <a:rPr lang="es-AR" dirty="0" smtClean="0"/>
              <a:t>WHERE date &gt;= '2003-05-05 17:15:10';</a:t>
            </a:r>
          </a:p>
          <a:p>
            <a:pPr algn="l"/>
            <a:endParaRPr lang="es-AR" dirty="0" smtClean="0"/>
          </a:p>
          <a:p>
            <a:pPr lvl="2" algn="l"/>
            <a:endParaRPr lang="es-AR" dirty="0" smtClean="0"/>
          </a:p>
          <a:p>
            <a:pPr lvl="2" algn="l"/>
            <a:endParaRPr lang="es-AR" dirty="0" smtClean="0"/>
          </a:p>
          <a:p>
            <a:pPr lvl="2" algn="l"/>
            <a:endParaRPr lang="es-AR" dirty="0" smtClean="0"/>
          </a:p>
          <a:p>
            <a:pPr lvl="2" algn="l"/>
            <a:endParaRPr lang="es-AR" dirty="0" smtClean="0"/>
          </a:p>
          <a:p>
            <a:pPr algn="l"/>
            <a:endParaRPr lang="es-AR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2743200" y="152400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/>
              <a:t>DATE y DATETIME</a:t>
            </a:r>
            <a:endParaRPr lang="es-A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43000" y="1752600"/>
            <a:ext cx="7620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INSERT EQUIVALENTES USANDO</a:t>
            </a:r>
          </a:p>
          <a:p>
            <a:r>
              <a:rPr lang="en-US" sz="3200" dirty="0" smtClean="0"/>
              <a:t>DATE</a:t>
            </a:r>
          </a:p>
          <a:p>
            <a:pPr algn="l"/>
            <a:r>
              <a:rPr lang="en-US" sz="2400" dirty="0" err="1" smtClean="0"/>
              <a:t>Ejemplos</a:t>
            </a:r>
            <a:r>
              <a:rPr lang="en-US" sz="2400" dirty="0" smtClean="0"/>
              <a:t>:</a:t>
            </a:r>
          </a:p>
          <a:p>
            <a:pPr algn="l"/>
            <a:r>
              <a:rPr lang="en-US" sz="2400" dirty="0" smtClean="0"/>
              <a:t>create table </a:t>
            </a:r>
            <a:r>
              <a:rPr lang="en-US" sz="2400" dirty="0" err="1" smtClean="0"/>
              <a:t>fechas</a:t>
            </a:r>
            <a:r>
              <a:rPr lang="en-US" sz="2400" dirty="0" smtClean="0"/>
              <a:t>( </a:t>
            </a:r>
            <a:r>
              <a:rPr lang="en-US" sz="2400" dirty="0" err="1" smtClean="0"/>
              <a:t>fecha</a:t>
            </a:r>
            <a:r>
              <a:rPr lang="en-US" sz="2400" dirty="0" smtClean="0"/>
              <a:t> date);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insert into </a:t>
            </a:r>
            <a:r>
              <a:rPr lang="en-US" sz="2400" dirty="0" err="1" smtClean="0"/>
              <a:t>fechas</a:t>
            </a:r>
            <a:r>
              <a:rPr lang="en-US" sz="2400" dirty="0" smtClean="0"/>
              <a:t> value('2016-10-12');</a:t>
            </a:r>
          </a:p>
          <a:p>
            <a:pPr algn="l"/>
            <a:r>
              <a:rPr lang="en-US" sz="2400" dirty="0" smtClean="0"/>
              <a:t>insert into </a:t>
            </a:r>
            <a:r>
              <a:rPr lang="en-US" sz="2400" dirty="0" err="1" smtClean="0"/>
              <a:t>fechas</a:t>
            </a:r>
            <a:r>
              <a:rPr lang="en-US" sz="2400" dirty="0" smtClean="0"/>
              <a:t> value(20161013);</a:t>
            </a:r>
          </a:p>
          <a:p>
            <a:pPr algn="l"/>
            <a:r>
              <a:rPr lang="en-US" sz="2400" dirty="0" smtClean="0"/>
              <a:t>insert into </a:t>
            </a:r>
            <a:r>
              <a:rPr lang="en-US" sz="2400" dirty="0" err="1" smtClean="0"/>
              <a:t>fechas</a:t>
            </a:r>
            <a:r>
              <a:rPr lang="en-US" sz="2400" dirty="0" smtClean="0"/>
              <a:t> value('16-10-14');</a:t>
            </a:r>
          </a:p>
          <a:p>
            <a:pPr algn="l"/>
            <a:r>
              <a:rPr lang="en-US" sz="2400" dirty="0" smtClean="0"/>
              <a:t>insert into </a:t>
            </a:r>
            <a:r>
              <a:rPr lang="en-US" sz="2400" dirty="0" err="1" smtClean="0"/>
              <a:t>fechas</a:t>
            </a:r>
            <a:r>
              <a:rPr lang="en-US" sz="2400" dirty="0" smtClean="0"/>
              <a:t> value('2016.10.15');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914400"/>
            <a:ext cx="8305800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0" dirty="0" smtClean="0"/>
              <a:t>Problemas en Búsquedas</a:t>
            </a:r>
          </a:p>
          <a:p>
            <a:r>
              <a:rPr lang="es-AR" sz="2000" b="0" dirty="0" smtClean="0"/>
              <a:t>(DATETIME –TIMESTAMP)</a:t>
            </a:r>
          </a:p>
          <a:p>
            <a:pPr algn="l"/>
            <a:r>
              <a:rPr lang="es-AR" sz="2400" b="0" dirty="0" smtClean="0"/>
              <a:t>Posible problema (Por la existencia de hora):</a:t>
            </a:r>
          </a:p>
          <a:p>
            <a:pPr algn="l"/>
            <a:r>
              <a:rPr lang="es-AR" sz="2400" b="0" dirty="0" smtClean="0"/>
              <a:t>SELECT * </a:t>
            </a:r>
          </a:p>
          <a:p>
            <a:pPr algn="l"/>
            <a:r>
              <a:rPr lang="es-AR" sz="2400" b="0" dirty="0" smtClean="0"/>
              <a:t>FROM tabla </a:t>
            </a:r>
          </a:p>
          <a:p>
            <a:pPr algn="l"/>
            <a:r>
              <a:rPr lang="es-AR" sz="2400" b="0" dirty="0" smtClean="0"/>
              <a:t>WHERE fecha BETWEEN ‘2009-09-01’ AND ‘2009-09-30’ ;</a:t>
            </a:r>
            <a:endParaRPr lang="es-AR" sz="2400" dirty="0" smtClean="0"/>
          </a:p>
          <a:p>
            <a:pPr algn="l"/>
            <a:r>
              <a:rPr lang="es-AR" sz="2400" b="0" dirty="0" smtClean="0"/>
              <a:t>Solución (Conversión de tipo)</a:t>
            </a:r>
          </a:p>
          <a:p>
            <a:pPr algn="l"/>
            <a:r>
              <a:rPr lang="es-AR" sz="2400" b="0" dirty="0" smtClean="0"/>
              <a:t>SELECT * </a:t>
            </a:r>
          </a:p>
          <a:p>
            <a:pPr algn="l"/>
            <a:r>
              <a:rPr lang="es-AR" sz="2400" b="0" dirty="0" smtClean="0"/>
              <a:t>FROM tabla </a:t>
            </a:r>
          </a:p>
          <a:p>
            <a:pPr algn="l"/>
            <a:r>
              <a:rPr lang="es-AR" sz="2400" b="0" dirty="0" smtClean="0"/>
              <a:t>WHERE </a:t>
            </a:r>
            <a:r>
              <a:rPr lang="es-AR" sz="2400" b="0" dirty="0" smtClean="0">
                <a:solidFill>
                  <a:srgbClr val="FF0000"/>
                </a:solidFill>
              </a:rPr>
              <a:t>DATE(fecha)</a:t>
            </a:r>
            <a:r>
              <a:rPr lang="es-AR" sz="2400" b="0" dirty="0" smtClean="0"/>
              <a:t> BETWEEN ‘2009-09-01’ AND 						‘2009-09-30’ ;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7918450" cy="876300"/>
          </a:xfrm>
        </p:spPr>
        <p:txBody>
          <a:bodyPr/>
          <a:lstStyle/>
          <a:p>
            <a:pPr algn="ctr">
              <a:buClrTx/>
            </a:pPr>
            <a:r>
              <a:rPr lang="es-AR" noProof="0" smtClean="0">
                <a:solidFill>
                  <a:srgbClr val="000000"/>
                </a:solidFill>
                <a:sym typeface="Arial" charset="0"/>
              </a:rPr>
              <a:t>Objetivos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918450" cy="3038475"/>
          </a:xfrm>
        </p:spPr>
        <p:txBody>
          <a:bodyPr>
            <a:normAutofit/>
          </a:bodyPr>
          <a:lstStyle/>
          <a:p>
            <a:pPr lvl="0" fontAlgn="base"/>
            <a:endParaRPr lang="es-AR" dirty="0" smtClean="0"/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9600" y="1219200"/>
            <a:ext cx="7772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AR" sz="3200" dirty="0" smtClean="0"/>
              <a:t>Consultas </a:t>
            </a:r>
            <a:r>
              <a:rPr lang="es-AR" sz="3200" dirty="0" err="1" smtClean="0"/>
              <a:t>multitabla</a:t>
            </a:r>
            <a:r>
              <a:rPr lang="es-AR" sz="3200" dirty="0" smtClean="0"/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s-AR" sz="3200" dirty="0" smtClean="0"/>
              <a:t>Producto cartesiano. </a:t>
            </a:r>
          </a:p>
          <a:p>
            <a:pPr algn="l">
              <a:buFont typeface="Arial" pitchFamily="34" charset="0"/>
              <a:buChar char="•"/>
            </a:pPr>
            <a:r>
              <a:rPr lang="es-AR" sz="3200" dirty="0" smtClean="0"/>
              <a:t>Eliminación de filas inválidas por junta explícita.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err="1" smtClean="0"/>
              <a:t>Uso</a:t>
            </a:r>
            <a:r>
              <a:rPr lang="en-US" sz="3200" dirty="0" smtClean="0"/>
              <a:t> de INNER JOIN y LEFT OUTER JOIN.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err="1" smtClean="0"/>
              <a:t>Mención</a:t>
            </a:r>
            <a:r>
              <a:rPr lang="en-US" sz="3200" dirty="0" smtClean="0"/>
              <a:t> de RIGHT OUTER JOIN, FULL OUTER JOIN, NATURAL JOIN y CROSS JOIN.</a:t>
            </a:r>
            <a:endParaRPr lang="es-AR" sz="3200" dirty="0" smtClean="0"/>
          </a:p>
          <a:p>
            <a:pPr algn="l">
              <a:buFont typeface="Arial" pitchFamily="34" charset="0"/>
              <a:buChar char="•"/>
            </a:pPr>
            <a:endParaRPr lang="es-AR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38200" y="19812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En SQL:1999, la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dos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que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devuelven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sólo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coincidentes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se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denomina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INNER 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Interna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</a:t>
            </a:r>
            <a:endParaRPr lang="es-AR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590800" y="838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INNER JOIN</a:t>
            </a:r>
            <a:endParaRPr lang="es-AR" sz="3600" dirty="0"/>
          </a:p>
        </p:txBody>
      </p:sp>
      <p:pic>
        <p:nvPicPr>
          <p:cNvPr id="46082" name="Picture 2" descr="INNER-JO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76600"/>
            <a:ext cx="4333875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38200" y="1600200"/>
            <a:ext cx="77724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chemeClr val="bg2">
                    <a:lumMod val="25000"/>
                  </a:schemeClr>
                </a:solidFill>
              </a:rPr>
              <a:t>Forma General</a:t>
            </a:r>
          </a:p>
          <a:p>
            <a:pPr algn="l"/>
            <a:r>
              <a:rPr lang="es-AR" sz="2400" dirty="0" smtClean="0"/>
              <a:t>SELECT *</a:t>
            </a:r>
          </a:p>
          <a:p>
            <a:pPr algn="l"/>
            <a:r>
              <a:rPr lang="es-AR" sz="2400" dirty="0" smtClean="0"/>
              <a:t>FROM tabla1 [INNER] JOIN tabla2 </a:t>
            </a:r>
          </a:p>
          <a:p>
            <a:pPr algn="l"/>
            <a:r>
              <a:rPr lang="es-AR" sz="2400" dirty="0" smtClean="0"/>
              <a:t>		</a:t>
            </a:r>
            <a:r>
              <a:rPr lang="es-AR" sz="2400" dirty="0" err="1" smtClean="0"/>
              <a:t>on</a:t>
            </a:r>
            <a:r>
              <a:rPr lang="es-AR" sz="2400" dirty="0" smtClean="0"/>
              <a:t> tabla1.campo = tabla2.campo </a:t>
            </a:r>
            <a:endParaRPr lang="es-AR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971800" y="68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INNER JOIN</a:t>
            </a:r>
            <a:endParaRPr lang="es-AR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14400" y="3810000"/>
            <a:ext cx="77724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chemeClr val="bg2">
                    <a:lumMod val="25000"/>
                  </a:schemeClr>
                </a:solidFill>
              </a:rPr>
              <a:t>Forma Equivalente</a:t>
            </a:r>
          </a:p>
          <a:p>
            <a:pPr algn="l"/>
            <a:r>
              <a:rPr lang="es-AR" sz="2400" dirty="0" smtClean="0"/>
              <a:t>SELECT *</a:t>
            </a:r>
          </a:p>
          <a:p>
            <a:pPr algn="l"/>
            <a:r>
              <a:rPr lang="es-AR" sz="2400" dirty="0" smtClean="0"/>
              <a:t>FROM </a:t>
            </a:r>
            <a:r>
              <a:rPr lang="es-AR" sz="2400" dirty="0" smtClean="0"/>
              <a:t>tabla1, tabla2 </a:t>
            </a:r>
            <a:endParaRPr lang="es-AR" sz="2400" dirty="0" smtClean="0"/>
          </a:p>
          <a:p>
            <a:pPr algn="l"/>
            <a:r>
              <a:rPr lang="es-AR" sz="2400" dirty="0" smtClean="0"/>
              <a:t>WHERE tabla1.campo = tabla2.campo 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7918450" cy="876300"/>
          </a:xfrm>
        </p:spPr>
        <p:txBody>
          <a:bodyPr/>
          <a:lstStyle/>
          <a:p>
            <a:pPr algn="ctr">
              <a:buClrTx/>
            </a:pPr>
            <a:r>
              <a:rPr lang="es-AR" noProof="0" smtClean="0">
                <a:solidFill>
                  <a:srgbClr val="000000"/>
                </a:solidFill>
                <a:sym typeface="Arial" charset="0"/>
              </a:rPr>
              <a:t>Objetivos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918450" cy="3038475"/>
          </a:xfrm>
        </p:spPr>
        <p:txBody>
          <a:bodyPr>
            <a:normAutofit fontScale="92500"/>
          </a:bodyPr>
          <a:lstStyle/>
          <a:p>
            <a:pPr lvl="0" fontAlgn="base"/>
            <a:r>
              <a:rPr lang="en-US" dirty="0" err="1" smtClean="0"/>
              <a:t>Sentencias</a:t>
            </a:r>
            <a:r>
              <a:rPr lang="en-US" dirty="0" smtClean="0"/>
              <a:t> INSERT, UPDATE y DELETE.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surgir</a:t>
            </a:r>
            <a:r>
              <a:rPr lang="en-US" dirty="0" smtClean="0"/>
              <a:t> al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sentencias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restricciones</a:t>
            </a:r>
            <a:r>
              <a:rPr lang="en-US" dirty="0" smtClean="0"/>
              <a:t> de </a:t>
            </a:r>
            <a:r>
              <a:rPr lang="en-US" dirty="0" err="1" smtClean="0"/>
              <a:t>integridad</a:t>
            </a:r>
            <a:r>
              <a:rPr lang="en-US" dirty="0" smtClean="0"/>
              <a:t>.</a:t>
            </a:r>
          </a:p>
          <a:p>
            <a:pPr lvl="0" fontAlgn="base"/>
            <a:r>
              <a:rPr lang="en-US" sz="2800" dirty="0" err="1" smtClean="0"/>
              <a:t>Uso</a:t>
            </a:r>
            <a:r>
              <a:rPr lang="en-US" sz="2800" dirty="0" smtClean="0"/>
              <a:t> de TRUNCATE.</a:t>
            </a:r>
            <a:endParaRPr lang="es-AR" sz="2400" dirty="0" smtClean="0"/>
          </a:p>
          <a:p>
            <a:pPr lvl="0" fontAlgn="base"/>
            <a:r>
              <a:rPr lang="en-US" sz="2800" dirty="0" err="1" smtClean="0"/>
              <a:t>Inserción</a:t>
            </a:r>
            <a:r>
              <a:rPr lang="en-US" sz="2800" dirty="0" smtClean="0"/>
              <a:t> </a:t>
            </a:r>
            <a:r>
              <a:rPr lang="en-US" sz="2800" dirty="0" err="1" smtClean="0"/>
              <a:t>masiva</a:t>
            </a:r>
            <a:r>
              <a:rPr lang="en-US" sz="2800" dirty="0" smtClean="0"/>
              <a:t> de </a:t>
            </a:r>
            <a:r>
              <a:rPr lang="en-US" sz="2800" dirty="0" err="1" smtClean="0"/>
              <a:t>registros</a:t>
            </a:r>
            <a:endParaRPr lang="es-AR" sz="2400" dirty="0" smtClean="0"/>
          </a:p>
          <a:p>
            <a:pPr lvl="1" fontAlgn="base"/>
            <a:r>
              <a:rPr lang="en-US" sz="2400" dirty="0" err="1" smtClean="0"/>
              <a:t>Lista</a:t>
            </a:r>
            <a:r>
              <a:rPr lang="en-US" sz="2400" dirty="0" smtClean="0"/>
              <a:t> de </a:t>
            </a:r>
            <a:r>
              <a:rPr lang="en-US" sz="2400" dirty="0" err="1" smtClean="0"/>
              <a:t>tuplas</a:t>
            </a:r>
            <a:endParaRPr lang="es-AR" sz="2000" dirty="0" smtClean="0"/>
          </a:p>
          <a:p>
            <a:pPr lvl="1" fontAlgn="base"/>
            <a:r>
              <a:rPr lang="en-US" sz="2400" dirty="0" err="1" smtClean="0"/>
              <a:t>Subconsulta</a:t>
            </a:r>
            <a:endParaRPr lang="es-AR" sz="2000" dirty="0" smtClean="0"/>
          </a:p>
          <a:p>
            <a:pPr lvl="0" fontAlgn="base"/>
            <a:endParaRPr lang="es-AR" dirty="0" smtClean="0"/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71800" y="68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OUTER JOIN</a:t>
            </a:r>
            <a:endParaRPr lang="es-AR" sz="3600" dirty="0"/>
          </a:p>
        </p:txBody>
      </p:sp>
      <p:sp>
        <p:nvSpPr>
          <p:cNvPr id="3" name="2 Rectángulo"/>
          <p:cNvSpPr/>
          <p:nvPr/>
        </p:nvSpPr>
        <p:spPr>
          <a:xfrm>
            <a:off x="914400" y="1447800"/>
            <a:ext cx="754380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entre dos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que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devuelve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los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resultados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la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INNER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y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no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coincidentes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izquierda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(o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derecha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) se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denomina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OUTER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</a:t>
            </a:r>
          </a:p>
          <a:p>
            <a:pPr lvl="1" algn="l">
              <a:buFont typeface="Arial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entre dos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que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devuelve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los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resultados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INNER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y los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resultados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izquierda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y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derecha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como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resultado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unión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OUTER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completa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Los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valores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inexistentes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se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completan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con </a:t>
            </a:r>
            <a:r>
              <a:rPr lang="en-US" sz="24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nulos</a:t>
            </a:r>
            <a:endParaRPr lang="en-US" sz="2400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RIGHT-JO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838200"/>
            <a:ext cx="3202781" cy="2252506"/>
          </a:xfrm>
          <a:prstGeom prst="rect">
            <a:avLst/>
          </a:prstGeom>
          <a:noFill/>
        </p:spPr>
      </p:pic>
      <p:pic>
        <p:nvPicPr>
          <p:cNvPr id="50182" name="Picture 6" descr="FULL-JO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494" y="3048000"/>
            <a:ext cx="3212306" cy="2259205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09600" y="53340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SELECT </a:t>
            </a:r>
            <a:r>
              <a:rPr lang="es-AR" sz="2000" dirty="0" err="1" smtClean="0"/>
              <a:t>Lista_de_campos</a:t>
            </a:r>
            <a:endParaRPr lang="es-AR" sz="2000" dirty="0" smtClean="0"/>
          </a:p>
          <a:p>
            <a:pPr algn="l"/>
            <a:r>
              <a:rPr lang="es-AR" sz="2000" dirty="0" smtClean="0"/>
              <a:t>FROM tabla1 as t1  [LEFT / RIGHT / FULL] [OUTER] JOIN tabla2 as 	           t2 </a:t>
            </a:r>
            <a:r>
              <a:rPr lang="es-AR" sz="2000" dirty="0" err="1" smtClean="0"/>
              <a:t>on</a:t>
            </a:r>
            <a:r>
              <a:rPr lang="es-AR" sz="2000" dirty="0" smtClean="0"/>
              <a:t> t1.campo = t2.campo</a:t>
            </a:r>
            <a:endParaRPr lang="es-AR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971800" y="228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OUTER JOIN</a:t>
            </a:r>
            <a:endParaRPr lang="es-AR" sz="3600" dirty="0"/>
          </a:p>
        </p:txBody>
      </p:sp>
      <p:pic>
        <p:nvPicPr>
          <p:cNvPr id="50178" name="Picture 2" descr="LEFT-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00165"/>
            <a:ext cx="3200400" cy="2250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209800" y="381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CROSS JOIN</a:t>
            </a:r>
            <a:endParaRPr lang="es-AR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33600" y="4343400"/>
            <a:ext cx="47244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chemeClr val="bg2">
                    <a:lumMod val="25000"/>
                  </a:schemeClr>
                </a:solidFill>
              </a:rPr>
              <a:t>Equivalente:</a:t>
            </a:r>
          </a:p>
          <a:p>
            <a:pPr algn="l"/>
            <a:r>
              <a:rPr lang="es-AR" sz="2400" dirty="0" smtClean="0"/>
              <a:t>SELECT </a:t>
            </a:r>
            <a:r>
              <a:rPr lang="es-AR" sz="2400" dirty="0" err="1" smtClean="0"/>
              <a:t>c.nombre</a:t>
            </a:r>
            <a:r>
              <a:rPr lang="es-AR" sz="2400" dirty="0" smtClean="0"/>
              <a:t>, </a:t>
            </a:r>
            <a:r>
              <a:rPr lang="es-AR" sz="2400" dirty="0" err="1" smtClean="0"/>
              <a:t>p.nombre</a:t>
            </a:r>
            <a:endParaRPr lang="es-AR" sz="2400" dirty="0" smtClean="0"/>
          </a:p>
          <a:p>
            <a:pPr algn="l"/>
            <a:r>
              <a:rPr lang="es-AR" sz="2400" dirty="0" smtClean="0"/>
              <a:t>FROM comidas c, postres p</a:t>
            </a:r>
            <a:endParaRPr lang="es-AR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286000" y="3657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</a:t>
            </a:r>
            <a:endParaRPr lang="es-AR" dirty="0"/>
          </a:p>
        </p:txBody>
      </p:sp>
      <p:sp>
        <p:nvSpPr>
          <p:cNvPr id="49157" name="AutoShape 5" descr="Resultado de imagen para CROSS JO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9159" name="AutoShape 7" descr="Resultado de imagen para CROSS JO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9161" name="AutoShape 9" descr="Resultado de imagen para CROSS JO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9163" name="AutoShape 11" descr="Resultado de imagen para CROSS JO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9165" name="AutoShape 13" descr="Resultado de imagen para CROSS JO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9167" name="Picture 15" descr="Resultado de imagen para CROSS JO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05000"/>
            <a:ext cx="4105275" cy="2324101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1447800" y="990600"/>
            <a:ext cx="68580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SELECT </a:t>
            </a:r>
            <a:r>
              <a:rPr lang="es-AR" sz="2400" dirty="0" err="1" smtClean="0"/>
              <a:t>c.nombre</a:t>
            </a:r>
            <a:r>
              <a:rPr lang="es-AR" sz="2400" dirty="0" smtClean="0"/>
              <a:t>, </a:t>
            </a:r>
            <a:r>
              <a:rPr lang="es-AR" sz="2400" dirty="0" err="1" smtClean="0"/>
              <a:t>p.nombre</a:t>
            </a:r>
            <a:endParaRPr lang="es-AR" sz="2400" dirty="0" smtClean="0"/>
          </a:p>
          <a:p>
            <a:pPr algn="l"/>
            <a:r>
              <a:rPr lang="es-AR" sz="2400" dirty="0" smtClean="0"/>
              <a:t>FROM comidas c CROSS JOIN postres p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62000"/>
            <a:ext cx="7918450" cy="876300"/>
          </a:xfrm>
        </p:spPr>
        <p:txBody>
          <a:bodyPr>
            <a:normAutofit fontScale="90000"/>
          </a:bodyPr>
          <a:lstStyle/>
          <a:p>
            <a:pPr algn="ctr">
              <a:buClrTx/>
            </a:pPr>
            <a:r>
              <a:rPr lang="es-AR" noProof="0" dirty="0" smtClean="0">
                <a:solidFill>
                  <a:srgbClr val="000000"/>
                </a:solidFill>
                <a:sym typeface="Arial" charset="0"/>
              </a:rPr>
              <a:t>Lenguaje de Manipulación de Datos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209800"/>
            <a:ext cx="7918450" cy="2192338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Las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sentencias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DML se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ejecutan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al: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Agregar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nuevas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2"/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Modificar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existentes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2"/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Eliminar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existentes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0244" name="Arc 4"/>
          <p:cNvSpPr>
            <a:spLocks/>
          </p:cNvSpPr>
          <p:nvPr/>
        </p:nvSpPr>
        <p:spPr bwMode="ltGray">
          <a:xfrm>
            <a:off x="5384800" y="0"/>
            <a:ext cx="211138" cy="225425"/>
          </a:xfrm>
          <a:custGeom>
            <a:avLst/>
            <a:gdLst>
              <a:gd name="T0" fmla="*/ 2063854 w 21600"/>
              <a:gd name="T1" fmla="*/ 2352612 h 21600"/>
              <a:gd name="T2" fmla="*/ 0 w 21600"/>
              <a:gd name="T3" fmla="*/ 0 h 21600"/>
              <a:gd name="T4" fmla="*/ 2063854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918450" cy="876300"/>
          </a:xfrm>
        </p:spPr>
        <p:txBody>
          <a:bodyPr>
            <a:normAutofit fontScale="90000"/>
          </a:bodyPr>
          <a:lstStyle/>
          <a:p>
            <a:pPr>
              <a:buClrTx/>
            </a:pPr>
            <a:r>
              <a:rPr lang="es-AR" noProof="0" smtClean="0"/>
              <a:t>Sintaxis de las Sentencias</a:t>
            </a:r>
            <a:r>
              <a:rPr lang="es-AR" b="0" noProof="0" smtClean="0"/>
              <a:t> </a:t>
            </a:r>
            <a:r>
              <a:rPr lang="es-AR" noProof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INSERT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1"/>
            <a:ext cx="7918450" cy="1676400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Agregar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nueva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mediante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sentencia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INSERT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  <a:b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blackGray">
          <a:xfrm>
            <a:off x="838200" y="2254250"/>
            <a:ext cx="7696200" cy="6413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INSERT INTO	</a:t>
            </a:r>
            <a:r>
              <a:rPr lang="en-US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Nombre_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tabla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columna_1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columna_n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</a:t>
            </a:r>
            <a:endParaRPr lang="en-US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VALUES		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valor_campo_1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valor_campo_n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);</a:t>
            </a:r>
            <a:endParaRPr lang="en-US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38200" y="3200400"/>
            <a:ext cx="791845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Agregar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 </a:t>
            </a:r>
            <a:r>
              <a:rPr kumimoji="0" lang="en-US" sz="2300" b="0" i="0" u="none" strike="noStrike" kern="120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nuevas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 </a:t>
            </a:r>
            <a:r>
              <a:rPr kumimoji="0" lang="en-US" sz="2300" b="0" i="0" u="none" strike="noStrike" kern="120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filas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 a </a:t>
            </a:r>
            <a:r>
              <a:rPr kumimoji="0" lang="en-US" sz="2300" b="0" i="0" u="none" strike="noStrike" kern="120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una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 </a:t>
            </a:r>
            <a:r>
              <a:rPr kumimoji="0" lang="en-US" sz="2300" b="0" i="0" u="none" strike="noStrike" kern="120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tabla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 </a:t>
            </a:r>
            <a:r>
              <a:rPr kumimoji="0" lang="en-US" sz="2300" b="0" i="0" u="none" strike="noStrike" kern="120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mediante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 la </a:t>
            </a:r>
            <a:r>
              <a:rPr kumimoji="0" lang="en-US" sz="2300" b="0" i="0" u="none" strike="noStrike" kern="120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sentencia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 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  <a:sym typeface="Arial" charset="0"/>
              </a:rPr>
              <a:t>INSERT</a:t>
            </a: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:</a:t>
            </a:r>
            <a:b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</a:br>
            <a: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/>
            </a:r>
            <a:br>
              <a:rPr kumimoji="0" lang="en-US" sz="2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</a:b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charset="0"/>
              <a:sym typeface="Arial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charset="0"/>
              <a:sym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Gray">
          <a:xfrm>
            <a:off x="838200" y="4038600"/>
            <a:ext cx="7696200" cy="17526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INSERT INTO	</a:t>
            </a:r>
            <a:r>
              <a:rPr lang="en-US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Nombre_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tabla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columna_1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columna_n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</a:t>
            </a:r>
            <a:endParaRPr lang="en-US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VALUES		</a:t>
            </a:r>
            <a:endParaRPr lang="en-US" smtClean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(valor_campo_1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valor_campo_n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),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(valor_campo_1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valor_campo_n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),</a:t>
            </a:r>
            <a:endParaRPr lang="en-US" i="1" smtClean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(valor_campo_1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valor_campo_n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);</a:t>
            </a:r>
            <a:endParaRPr lang="en-US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918450" cy="876300"/>
          </a:xfrm>
        </p:spPr>
        <p:txBody>
          <a:bodyPr>
            <a:normAutofit fontScale="90000"/>
          </a:bodyPr>
          <a:lstStyle/>
          <a:p>
            <a:pPr>
              <a:buClrTx/>
            </a:pPr>
            <a:r>
              <a:rPr lang="es-AR" noProof="0" smtClean="0"/>
              <a:t>Sintaxis de las Sentencias</a:t>
            </a:r>
            <a:r>
              <a:rPr lang="es-AR" b="0" noProof="0" smtClean="0"/>
              <a:t> </a:t>
            </a:r>
            <a:r>
              <a:rPr lang="es-AR" noProof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INSERT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685800" y="1295400"/>
            <a:ext cx="7918450" cy="2743200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164592" indent="-228600" algn="l" fontAlgn="auto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</a:pPr>
            <a:r>
              <a:rPr kumimoji="0" lang="es-AR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Agregar nuevas filas a una tabla mediante la  sentencia </a:t>
            </a:r>
            <a:r>
              <a:rPr kumimoji="0" lang="es-AR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  <a:sym typeface="Arial" charset="0"/>
              </a:rPr>
              <a:t>INSERT </a:t>
            </a:r>
            <a:r>
              <a:rPr lang="es-AR" sz="5000" b="0" dirty="0" smtClean="0">
                <a:solidFill>
                  <a:srgbClr val="000000"/>
                </a:solidFill>
                <a:latin typeface="+mn-lt"/>
                <a:cs typeface="Arial" charset="0"/>
                <a:sym typeface="Arial" charset="0"/>
              </a:rPr>
              <a:t>sin nombrar las columnas</a:t>
            </a:r>
          </a:p>
          <a:p>
            <a:pPr marL="164592" indent="-228600" algn="l" fontAlgn="auto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</a:pPr>
            <a:endParaRPr kumimoji="0" lang="es-AR" sz="5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charset="0"/>
              <a:sym typeface="Arial" charset="0"/>
            </a:endParaRPr>
          </a:p>
          <a:p>
            <a:pPr marL="164592" indent="-228600" algn="l" fontAlgn="auto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</a:pPr>
            <a:r>
              <a:rPr kumimoji="0" lang="es-AR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NOTA:</a:t>
            </a:r>
          </a:p>
          <a:p>
            <a:pPr marL="621792" lvl="1" indent="-228600" algn="l" fontAlgn="auto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5000" b="0" dirty="0" smtClean="0">
                <a:solidFill>
                  <a:srgbClr val="000000"/>
                </a:solidFill>
                <a:latin typeface="+mn-lt"/>
                <a:cs typeface="Arial" charset="0"/>
                <a:sym typeface="Arial" charset="0"/>
              </a:rPr>
              <a:t>Debe existir correspondencia entre la posición real del campo en la tabla y el ingreso del valor en la sentencia y la carga debe ser completa (todos los campos).</a:t>
            </a:r>
          </a:p>
          <a:p>
            <a:pPr marL="621792" lvl="1" indent="-228600" algn="l" fontAlgn="auto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kumimoji="0" lang="es-AR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>Las cadenas y las fechas van entre comillas simples.</a:t>
            </a:r>
            <a:r>
              <a:rPr kumimoji="0" lang="es-A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/>
            </a:r>
            <a:br>
              <a:rPr kumimoji="0" lang="es-A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</a:b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  <a:t/>
            </a:r>
            <a:b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  <a:sym typeface="Arial" charset="0"/>
              </a:rPr>
            </a:b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charset="0"/>
              <a:sym typeface="Arial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charset="0"/>
              <a:sym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Gray">
          <a:xfrm>
            <a:off x="762000" y="3886200"/>
            <a:ext cx="7696200" cy="17526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INSERT INTO	</a:t>
            </a:r>
            <a:r>
              <a:rPr lang="en-US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Nombre_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tabla</a:t>
            </a:r>
            <a:endParaRPr lang="en-US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VALUES		</a:t>
            </a:r>
            <a:endParaRPr lang="en-US" smtClean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(valor_campo_1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valor_campo_n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),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(valor_campo_1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valor_campo_n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),</a:t>
            </a:r>
            <a:endParaRPr lang="en-US" i="1" smtClean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(valor_campo_1 , </a:t>
            </a:r>
            <a:r>
              <a:rPr lang="en-US" i="1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valor_campo_n</a:t>
            </a:r>
            <a:r>
              <a:rPr lang="en-US" i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...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);</a:t>
            </a:r>
            <a:endParaRPr lang="en-US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225550" y="0"/>
            <a:ext cx="7918450" cy="8763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s-AR" sz="2800" noProof="0" smtClean="0">
                <a:solidFill>
                  <a:srgbClr val="000000"/>
                </a:solidFill>
                <a:sym typeface="Arial" charset="0"/>
              </a:rPr>
              <a:t>Inserción de Filas con Valores Nulos</a:t>
            </a:r>
          </a:p>
        </p:txBody>
      </p:sp>
      <p:sp>
        <p:nvSpPr>
          <p:cNvPr id="14338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838200"/>
            <a:ext cx="7918450" cy="4953000"/>
          </a:xfrm>
        </p:spPr>
        <p:txBody>
          <a:bodyPr>
            <a:normAutofit/>
          </a:bodyPr>
          <a:lstStyle/>
          <a:p>
            <a:pPr lvl="1"/>
            <a:r>
              <a:rPr lang="es-E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Método implícito: omitir la columna de la lista </a:t>
            </a:r>
            <a:br>
              <a:rPr lang="es-ES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s-E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de columnas.</a:t>
            </a:r>
          </a:p>
          <a:p>
            <a:pPr lvl="1"/>
            <a:endParaRPr lang="es-E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endParaRPr lang="es-E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endParaRPr lang="es-E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endParaRPr lang="es-E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endParaRPr lang="es-E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r>
              <a:rPr lang="es-ES" smtClean="0">
                <a:solidFill>
                  <a:srgbClr val="000000"/>
                </a:solidFill>
                <a:cs typeface="Arial" charset="0"/>
                <a:sym typeface="Arial" charset="0"/>
              </a:rPr>
              <a:t>Método </a:t>
            </a:r>
            <a:r>
              <a:rPr lang="es-ES" smtClean="0">
                <a:solidFill>
                  <a:srgbClr val="000000"/>
                </a:solidFill>
                <a:cs typeface="Arial" charset="0"/>
                <a:sym typeface="Arial" charset="0"/>
              </a:rPr>
              <a:t>explícito: </a:t>
            </a:r>
            <a:r>
              <a:rPr lang="es-E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especificar la palabra clave </a:t>
            </a:r>
            <a:r>
              <a:rPr lang="es-E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NULL</a:t>
            </a:r>
            <a:r>
              <a:rPr lang="es-E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la cláusula </a:t>
            </a:r>
            <a:r>
              <a:rPr lang="es-E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VALUES</a:t>
            </a:r>
            <a:r>
              <a:rPr lang="es-E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blackGray">
          <a:xfrm>
            <a:off x="914400" y="4343400"/>
            <a:ext cx="7696200" cy="99853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INSERT INTO	departments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VALUES		(100, 'Finance', NULL, NULL);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blackGray">
          <a:xfrm>
            <a:off x="990600" y="1752600"/>
            <a:ext cx="7696200" cy="1066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INSERT INTO	departments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department_id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, 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        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department_name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VALUES		(30, 'Purchasing');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gray">
          <a:xfrm>
            <a:off x="5105400" y="4648200"/>
            <a:ext cx="612775" cy="3460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gray">
          <a:xfrm>
            <a:off x="5943600" y="4648200"/>
            <a:ext cx="612775" cy="3460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4344" name="Picture 16" descr="C:\project-SQLFund1\images\img09-1ro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131445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8" descr="C:\project-SQLFund1\images\img09-1ro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486400"/>
            <a:ext cx="131445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7918450" cy="876300"/>
          </a:xfrm>
        </p:spPr>
        <p:txBody>
          <a:bodyPr>
            <a:noAutofit/>
          </a:bodyPr>
          <a:lstStyle/>
          <a:p>
            <a:pPr algn="ctr">
              <a:buClrTx/>
            </a:pPr>
            <a:r>
              <a:rPr lang="es-AR" sz="3600" noProof="0" dirty="0" smtClean="0">
                <a:solidFill>
                  <a:srgbClr val="000000"/>
                </a:solidFill>
                <a:sym typeface="Arial" charset="0"/>
              </a:rPr>
              <a:t>Copia de Filas de Otra Tabla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7918450" cy="3200400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Escribir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sentencia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INSERT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con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subconsulta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  <a:b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762000" y="2590800"/>
            <a:ext cx="7305675" cy="1477962"/>
            <a:chOff x="762000" y="2590800"/>
            <a:chExt cx="7305675" cy="1477962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blackGray">
            <a:xfrm>
              <a:off x="762000" y="2590800"/>
              <a:ext cx="7305675" cy="147796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INSERT INTO </a:t>
              </a:r>
              <a:r>
                <a:rPr lang="en-US" sz="1600" err="1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sales_reps</a:t>
              </a: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(id, name, salary, </a:t>
              </a:r>
              <a:r>
                <a:rPr lang="en-US" sz="1600" err="1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commission_pct</a:t>
              </a: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)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 SELECT </a:t>
              </a:r>
              <a:r>
                <a:rPr lang="en-US" sz="1600" err="1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employee_id</a:t>
              </a: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, </a:t>
              </a:r>
              <a:r>
                <a:rPr lang="en-US" sz="1600" err="1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last_name</a:t>
              </a: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, salary, </a:t>
              </a:r>
              <a:r>
                <a:rPr lang="en-US" sz="1600" err="1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commission_pct</a:t>
              </a:r>
              <a:endParaRPr lang="en-US" sz="160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 FROM   employees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 WHERE  </a:t>
              </a:r>
              <a:r>
                <a:rPr lang="en-US" sz="1600" err="1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job_id</a:t>
              </a:r>
              <a:r>
                <a:rPr lang="en-US" sz="160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LIKE '%REP%';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endParaRPr lang="en-US" sz="160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gray">
            <a:xfrm>
              <a:off x="1066800" y="2971800"/>
              <a:ext cx="6618288" cy="768350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7918450" cy="876300"/>
          </a:xfrm>
        </p:spPr>
        <p:txBody>
          <a:bodyPr/>
          <a:lstStyle/>
          <a:p>
            <a:pPr>
              <a:buClrTx/>
            </a:pPr>
            <a:r>
              <a:rPr lang="es-AR" noProof="0" smtClean="0"/>
              <a:t>Sintaxis de Sentencias </a:t>
            </a:r>
            <a:r>
              <a:rPr lang="es-AR" noProof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UPDATE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7918450" cy="2570163"/>
          </a:xfrm>
        </p:spPr>
        <p:txBody>
          <a:bodyPr>
            <a:normAutofit fontScale="92500"/>
          </a:bodyPr>
          <a:lstStyle/>
          <a:p>
            <a:pPr lvl="1"/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Modificar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los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valores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existentes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en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con la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sentencia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UPDATE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</a:p>
          <a:p>
            <a:pPr lvl="1">
              <a:buClrTx/>
              <a:buFont typeface="Arial" charset="0"/>
              <a:buNone/>
            </a:pP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/>
            </a:r>
            <a:b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/>
            </a:r>
            <a:b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</a:br>
            <a:endParaRPr lang="en-US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>
              <a:buClrTx/>
              <a:buFont typeface="Arial" charset="0"/>
              <a:buNone/>
            </a:pPr>
            <a:endParaRPr lang="en-US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Actualizar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más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cada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vez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(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si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err="1" smtClean="0">
                <a:solidFill>
                  <a:srgbClr val="000000"/>
                </a:solidFill>
                <a:cs typeface="Arial" charset="0"/>
                <a:sym typeface="Arial" charset="0"/>
              </a:rPr>
              <a:t>necesario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).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blackGray">
          <a:xfrm>
            <a:off x="838200" y="2362200"/>
            <a:ext cx="7543800" cy="94138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UPDATE		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tabla_nombre</a:t>
            </a:r>
            <a:endParaRPr lang="en-US" i="1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SET		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columnaX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=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, 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columnaY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=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valor, ...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		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condición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85800" y="4217277"/>
            <a:ext cx="75438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dirty="0" smtClean="0">
                <a:solidFill>
                  <a:srgbClr val="0070C0"/>
                </a:solidFill>
                <a:ea typeface="SimSun" pitchFamily="2" charset="-122"/>
                <a:sym typeface="Arial" charset="0"/>
              </a:rPr>
              <a:t>Nota: en general, la columna de clave primaria se utiliza en la cláusula </a:t>
            </a:r>
            <a:r>
              <a:rPr lang="es-AR" dirty="0" smtClean="0">
                <a:solidFill>
                  <a:srgbClr val="0070C0"/>
                </a:solidFill>
                <a:latin typeface="Courier New" pitchFamily="49" charset="0"/>
                <a:ea typeface="SimSun" pitchFamily="2" charset="-122"/>
                <a:sym typeface="Arial" charset="0"/>
              </a:rPr>
              <a:t>WHERE</a:t>
            </a:r>
            <a:r>
              <a:rPr lang="es-AR" dirty="0" smtClean="0">
                <a:solidFill>
                  <a:srgbClr val="0070C0"/>
                </a:solidFill>
                <a:ea typeface="SimSun" pitchFamily="2" charset="-122"/>
                <a:sym typeface="Arial" charset="0"/>
              </a:rPr>
              <a:t> para identificar una única fila para la actualización.</a:t>
            </a:r>
          </a:p>
          <a:p>
            <a:pPr algn="l"/>
            <a:r>
              <a:rPr lang="es-AR" dirty="0" smtClean="0">
                <a:solidFill>
                  <a:srgbClr val="0070C0"/>
                </a:solidFill>
                <a:ea typeface="SimSun" pitchFamily="2" charset="-122"/>
                <a:sym typeface="Arial" charset="0"/>
              </a:rPr>
              <a:t>Omitir el </a:t>
            </a:r>
            <a:r>
              <a:rPr lang="es-AR" dirty="0" err="1" smtClean="0">
                <a:solidFill>
                  <a:srgbClr val="0070C0"/>
                </a:solidFill>
                <a:ea typeface="SimSun" pitchFamily="2" charset="-122"/>
                <a:sym typeface="Arial" charset="0"/>
              </a:rPr>
              <a:t>Where</a:t>
            </a:r>
            <a:r>
              <a:rPr lang="es-AR" dirty="0" smtClean="0">
                <a:solidFill>
                  <a:srgbClr val="0070C0"/>
                </a:solidFill>
                <a:ea typeface="SimSun" pitchFamily="2" charset="-122"/>
                <a:sym typeface="Arial" charset="0"/>
              </a:rPr>
              <a:t> hace que se modifiquen todos los registros. </a:t>
            </a:r>
          </a:p>
          <a:p>
            <a:pPr algn="l"/>
            <a:r>
              <a:rPr lang="es-AR" dirty="0" smtClean="0">
                <a:solidFill>
                  <a:srgbClr val="0070C0"/>
                </a:solidFill>
                <a:ea typeface="SimSun" pitchFamily="2" charset="-122"/>
                <a:sym typeface="Arial" charset="0"/>
              </a:rPr>
              <a:t>Usar otra columna podría llevar a un error.</a:t>
            </a:r>
          </a:p>
          <a:p>
            <a:pPr algn="l"/>
            <a:r>
              <a:rPr lang="es-AR" dirty="0" smtClean="0">
                <a:solidFill>
                  <a:srgbClr val="0070C0"/>
                </a:solidFill>
                <a:ea typeface="SimSun" pitchFamily="2" charset="-122"/>
                <a:sym typeface="Arial" charset="0"/>
              </a:rPr>
              <a:t>Se deben respetar las restricciones de integridad referencial</a:t>
            </a:r>
          </a:p>
          <a:p>
            <a:pPr algn="l"/>
            <a:endParaRPr lang="es-AR" dirty="0" smtClean="0">
              <a:solidFill>
                <a:srgbClr val="0070C0"/>
              </a:solidFill>
              <a:ea typeface="SimSun" pitchFamily="2" charset="-122"/>
              <a:sym typeface="Arial" charset="0"/>
            </a:endParaRPr>
          </a:p>
          <a:p>
            <a:pPr algn="l"/>
            <a:endParaRPr lang="es-AR" dirty="0" smtClean="0">
              <a:solidFill>
                <a:srgbClr val="0070C0"/>
              </a:solidFill>
              <a:ea typeface="SimSun" pitchFamily="2" charset="-122"/>
              <a:sym typeface="Arial" charset="0"/>
            </a:endParaRPr>
          </a:p>
          <a:p>
            <a:pPr algn="l"/>
            <a:endParaRPr lang="es-E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Gray">
          <a:xfrm>
            <a:off x="838200" y="3205162"/>
            <a:ext cx="7308850" cy="266223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UPDATE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empleado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SET  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id_tarea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(SELECT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id_tarea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           FROM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           WHERE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id_empleado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= 205), 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salario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= (SELECT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salario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           FROM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empleado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             WHERE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id_empleado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= 205) 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WHERE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id_empleado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= 113;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gray">
          <a:xfrm>
            <a:off x="3352800" y="3505200"/>
            <a:ext cx="3962400" cy="1828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918450" cy="8763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s-AR" sz="3200" noProof="0" dirty="0" smtClean="0">
                <a:solidFill>
                  <a:srgbClr val="000000"/>
                </a:solidFill>
                <a:sym typeface="Arial" charset="0"/>
              </a:rPr>
              <a:t>Actualización de Dos Columnas con una </a:t>
            </a:r>
            <a:r>
              <a:rPr lang="es-AR" sz="3200" noProof="0" dirty="0" err="1" smtClean="0">
                <a:solidFill>
                  <a:srgbClr val="000000"/>
                </a:solidFill>
                <a:sym typeface="Arial" charset="0"/>
              </a:rPr>
              <a:t>Subconsulta</a:t>
            </a:r>
            <a:endParaRPr lang="es-AR" sz="3200" noProof="0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18450" cy="1371600"/>
          </a:xfrm>
        </p:spPr>
        <p:txBody>
          <a:bodyPr>
            <a:normAutofit fontScale="92500"/>
          </a:bodyPr>
          <a:lstStyle/>
          <a:p>
            <a:pPr marL="0" indent="0">
              <a:buClrTx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Actualizar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el cargo y 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salario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113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para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que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coincida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con los del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205.</a:t>
            </a:r>
          </a:p>
          <a:p>
            <a:pPr marL="0" indent="0">
              <a:buClrTx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Puede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utilizar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datos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proveniente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otra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932</TotalTime>
  <Words>1167</Words>
  <Application>Microsoft Office PowerPoint</Application>
  <PresentationFormat>Presentación en pantalla (4:3)</PresentationFormat>
  <Paragraphs>202</Paragraphs>
  <Slides>22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Concurrencia</vt:lpstr>
      <vt:lpstr>Document</vt:lpstr>
      <vt:lpstr>Manipulación de Datos</vt:lpstr>
      <vt:lpstr>Objetivos</vt:lpstr>
      <vt:lpstr>Lenguaje de Manipulación de Datos</vt:lpstr>
      <vt:lpstr>Sintaxis de las Sentencias INSERT</vt:lpstr>
      <vt:lpstr>Sintaxis de las Sentencias INSERT</vt:lpstr>
      <vt:lpstr>Inserción de Filas con Valores Nulos</vt:lpstr>
      <vt:lpstr>Copia de Filas de Otra Tabla</vt:lpstr>
      <vt:lpstr>Sintaxis de Sentencias UPDATE</vt:lpstr>
      <vt:lpstr>Actualización de Dos Columnas con una Subconsulta</vt:lpstr>
      <vt:lpstr>Sentencia DELETE</vt:lpstr>
      <vt:lpstr>Supresión de Filas Basada en Otra Tabla</vt:lpstr>
      <vt:lpstr>Sentencia TRUNCATE</vt:lpstr>
      <vt:lpstr>Objetivos</vt:lpstr>
      <vt:lpstr>Diapositiva 14</vt:lpstr>
      <vt:lpstr>Diapositiva 15</vt:lpstr>
      <vt:lpstr>Diapositiva 16</vt:lpstr>
      <vt:lpstr>Objetivos</vt:lpstr>
      <vt:lpstr>Diapositiva 18</vt:lpstr>
      <vt:lpstr>Diapositiva 19</vt:lpstr>
      <vt:lpstr>Diapositiva 20</vt:lpstr>
      <vt:lpstr>Diapositiva 21</vt:lpstr>
      <vt:lpstr>Diapositiva 22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Lesson, Module, or Course Title&gt;</dc:title>
  <dc:subject>OU6_Oct09</dc:subject>
  <dc:creator>jovarghe</dc:creator>
  <dc:description>Oracle University Production Services</dc:description>
  <cp:lastModifiedBy>Usuario</cp:lastModifiedBy>
  <cp:revision>118</cp:revision>
  <cp:lastPrinted>2002-03-28T23:57:22Z</cp:lastPrinted>
  <dcterms:created xsi:type="dcterms:W3CDTF">2009-12-11T11:23:44Z</dcterms:created>
  <dcterms:modified xsi:type="dcterms:W3CDTF">2017-05-23T14:47:49Z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