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58" r:id="rId6"/>
    <p:sldId id="261"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84" autoAdjust="0"/>
  </p:normalViewPr>
  <p:slideViewPr>
    <p:cSldViewPr>
      <p:cViewPr varScale="1">
        <p:scale>
          <a:sx n="68" d="100"/>
          <a:sy n="68"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EAF2B-2269-41A4-989C-DEE9F8411003}" type="datetimeFigureOut">
              <a:rPr lang="es-ES" smtClean="0"/>
              <a:t>08/09/2018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64399-1762-443B-BD37-69E8A9DD1D36}" type="slidenum">
              <a:rPr lang="es-ES" smtClean="0"/>
              <a:t>‹Nº›</a:t>
            </a:fld>
            <a:endParaRPr lang="es-ES"/>
          </a:p>
        </p:txBody>
      </p:sp>
    </p:spTree>
    <p:extLst>
      <p:ext uri="{BB962C8B-B14F-4D97-AF65-F5344CB8AC3E}">
        <p14:creationId xmlns:p14="http://schemas.microsoft.com/office/powerpoint/2010/main" val="428327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La agregación es un conjunto</a:t>
            </a:r>
            <a:r>
              <a:rPr lang="es-AR" baseline="0" dirty="0"/>
              <a:t> de entidades relacionadas entre sí, que comparten una relación con otra entidad. La misma puede ser 1:N, N:M, etc.</a:t>
            </a:r>
          </a:p>
          <a:p>
            <a:r>
              <a:rPr lang="es-AR" baseline="0" dirty="0"/>
              <a:t>Una jerarquía Disjunta puede notarse como un circulito con una “d” y una jerarquía solapada se puede notar con un circulito con una “o”.</a:t>
            </a:r>
          </a:p>
          <a:p>
            <a:r>
              <a:rPr lang="es-AR" dirty="0"/>
              <a:t>También se pueden notar las diferentes semánticas de una jerarquía</a:t>
            </a:r>
            <a:r>
              <a:rPr lang="es-AR" baseline="0" dirty="0"/>
              <a:t> con una palabra o frase que denote el significado de dicha jerarquía. Es decir, la </a:t>
            </a:r>
            <a:r>
              <a:rPr lang="es-AR" baseline="0" dirty="0" err="1"/>
              <a:t>supraentidad</a:t>
            </a:r>
            <a:r>
              <a:rPr lang="es-AR" baseline="0" dirty="0"/>
              <a:t> puede tener diferentes clasificaciones y se pueden expresar como diferentes jerarquías o semánticas para la misma jerarquía.</a:t>
            </a:r>
          </a:p>
          <a:p>
            <a:r>
              <a:rPr lang="es-AR" baseline="0" dirty="0"/>
              <a:t>La notación utilizada para las jerarquías es la misma utilizada en el ámbito académico en USA, d para </a:t>
            </a:r>
            <a:r>
              <a:rPr lang="es-AR" baseline="0" dirty="0" err="1"/>
              <a:t>disjoint</a:t>
            </a:r>
            <a:r>
              <a:rPr lang="es-AR" baseline="0" dirty="0"/>
              <a:t> y o para </a:t>
            </a:r>
            <a:r>
              <a:rPr lang="es-AR" baseline="0" dirty="0" err="1"/>
              <a:t>overlapping</a:t>
            </a:r>
            <a:r>
              <a:rPr lang="es-AR" baseline="0" dirty="0"/>
              <a:t>.</a:t>
            </a:r>
            <a:endParaRPr lang="es-ES" dirty="0"/>
          </a:p>
        </p:txBody>
      </p:sp>
      <p:sp>
        <p:nvSpPr>
          <p:cNvPr id="4" name="3 Marcador de número de diapositiva"/>
          <p:cNvSpPr>
            <a:spLocks noGrp="1"/>
          </p:cNvSpPr>
          <p:nvPr>
            <p:ph type="sldNum" sz="quarter" idx="10"/>
          </p:nvPr>
        </p:nvSpPr>
        <p:spPr/>
        <p:txBody>
          <a:bodyPr/>
          <a:lstStyle/>
          <a:p>
            <a:fld id="{8C364399-1762-443B-BD37-69E8A9DD1D36}" type="slidenum">
              <a:rPr lang="es-ES" smtClean="0"/>
              <a:t>2</a:t>
            </a:fld>
            <a:endParaRPr lang="es-ES"/>
          </a:p>
        </p:txBody>
      </p:sp>
    </p:spTree>
    <p:extLst>
      <p:ext uri="{BB962C8B-B14F-4D97-AF65-F5344CB8AC3E}">
        <p14:creationId xmlns:p14="http://schemas.microsoft.com/office/powerpoint/2010/main" val="212788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Notar que se está utilizando una notación diferente para las claves, es otro punto de vista.</a:t>
            </a:r>
            <a:endParaRPr lang="es-ES" dirty="0"/>
          </a:p>
        </p:txBody>
      </p:sp>
      <p:sp>
        <p:nvSpPr>
          <p:cNvPr id="4" name="3 Marcador de número de diapositiva"/>
          <p:cNvSpPr>
            <a:spLocks noGrp="1"/>
          </p:cNvSpPr>
          <p:nvPr>
            <p:ph type="sldNum" sz="quarter" idx="10"/>
          </p:nvPr>
        </p:nvSpPr>
        <p:spPr/>
        <p:txBody>
          <a:bodyPr/>
          <a:lstStyle/>
          <a:p>
            <a:fld id="{8C364399-1762-443B-BD37-69E8A9DD1D36}" type="slidenum">
              <a:rPr lang="es-ES" smtClean="0"/>
              <a:t>4</a:t>
            </a:fld>
            <a:endParaRPr lang="es-ES"/>
          </a:p>
        </p:txBody>
      </p:sp>
    </p:spTree>
    <p:extLst>
      <p:ext uri="{BB962C8B-B14F-4D97-AF65-F5344CB8AC3E}">
        <p14:creationId xmlns:p14="http://schemas.microsoft.com/office/powerpoint/2010/main" val="270784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a:t>Notar que la entidad débil</a:t>
            </a:r>
            <a:r>
              <a:rPr lang="es-AR" baseline="0" dirty="0"/>
              <a:t> Deposito termina siendo una entidad fuerte y así se traduce al MR, ya que la opcionalidad hacia Local hace que la clave de Deposito no dependa enteramente de Local, por tanto hay una equivalencia entre una entidad débil con opcionalidad hacia su entidad fuerte y ser una entidad fuerte. Recalcar qué significa la relación de la agregación con Área, entendiendo que da la impresión que uno quisiera establecer una relación de una relación, en este caso relacionar “distribuido por” con “se comercializa en”</a:t>
            </a:r>
            <a:endParaRPr lang="es-ES" dirty="0"/>
          </a:p>
        </p:txBody>
      </p:sp>
      <p:sp>
        <p:nvSpPr>
          <p:cNvPr id="4" name="3 Marcador de número de diapositiva"/>
          <p:cNvSpPr>
            <a:spLocks noGrp="1"/>
          </p:cNvSpPr>
          <p:nvPr>
            <p:ph type="sldNum" sz="quarter" idx="10"/>
          </p:nvPr>
        </p:nvSpPr>
        <p:spPr/>
        <p:txBody>
          <a:bodyPr/>
          <a:lstStyle/>
          <a:p>
            <a:fld id="{8C364399-1762-443B-BD37-69E8A9DD1D36}" type="slidenum">
              <a:rPr lang="es-ES" smtClean="0"/>
              <a:t>5</a:t>
            </a:fld>
            <a:endParaRPr lang="es-ES"/>
          </a:p>
        </p:txBody>
      </p:sp>
    </p:spTree>
    <p:extLst>
      <p:ext uri="{BB962C8B-B14F-4D97-AF65-F5344CB8AC3E}">
        <p14:creationId xmlns:p14="http://schemas.microsoft.com/office/powerpoint/2010/main" val="212788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16149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59096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306030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171145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38015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35713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415668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205777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309055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282822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B90B6D2-44C6-470E-B82B-63DF282705BC}" type="datetimeFigureOut">
              <a:rPr lang="es-ES" smtClean="0"/>
              <a:t>08/09/2018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25D5DE7-BEF2-473D-B689-A6DCE3044C23}" type="slidenum">
              <a:rPr lang="es-ES" smtClean="0"/>
              <a:t>‹Nº›</a:t>
            </a:fld>
            <a:endParaRPr lang="es-ES"/>
          </a:p>
        </p:txBody>
      </p:sp>
    </p:spTree>
    <p:extLst>
      <p:ext uri="{BB962C8B-B14F-4D97-AF65-F5344CB8AC3E}">
        <p14:creationId xmlns:p14="http://schemas.microsoft.com/office/powerpoint/2010/main" val="2829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0B6D2-44C6-470E-B82B-63DF282705BC}" type="datetimeFigureOut">
              <a:rPr lang="es-ES" smtClean="0"/>
              <a:t>08/09/2018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D5DE7-BEF2-473D-B689-A6DCE3044C23}" type="slidenum">
              <a:rPr lang="es-ES" smtClean="0"/>
              <a:t>‹Nº›</a:t>
            </a:fld>
            <a:endParaRPr lang="es-ES"/>
          </a:p>
        </p:txBody>
      </p:sp>
    </p:spTree>
    <p:extLst>
      <p:ext uri="{BB962C8B-B14F-4D97-AF65-F5344CB8AC3E}">
        <p14:creationId xmlns:p14="http://schemas.microsoft.com/office/powerpoint/2010/main" val="1090464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a:t>MER-&gt; MR</a:t>
            </a:r>
            <a:endParaRPr lang="es-ES" dirty="0"/>
          </a:p>
        </p:txBody>
      </p:sp>
      <p:sp>
        <p:nvSpPr>
          <p:cNvPr id="3" name="2 Subtítulo"/>
          <p:cNvSpPr>
            <a:spLocks noGrp="1"/>
          </p:cNvSpPr>
          <p:nvPr>
            <p:ph type="subTitle" idx="1"/>
          </p:nvPr>
        </p:nvSpPr>
        <p:spPr/>
        <p:txBody>
          <a:bodyPr/>
          <a:lstStyle/>
          <a:p>
            <a:r>
              <a:rPr lang="es-AR" dirty="0">
                <a:solidFill>
                  <a:schemeClr val="tx1"/>
                </a:solidFill>
              </a:rPr>
              <a:t>Ejercicio completo</a:t>
            </a:r>
            <a:endParaRPr lang="es-ES" dirty="0">
              <a:solidFill>
                <a:schemeClr val="tx1"/>
              </a:solidFill>
            </a:endParaRPr>
          </a:p>
        </p:txBody>
      </p:sp>
    </p:spTree>
    <p:extLst>
      <p:ext uri="{BB962C8B-B14F-4D97-AF65-F5344CB8AC3E}">
        <p14:creationId xmlns:p14="http://schemas.microsoft.com/office/powerpoint/2010/main" val="3495699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64088" y="764704"/>
            <a:ext cx="3568989" cy="1143000"/>
          </a:xfrm>
        </p:spPr>
        <p:txBody>
          <a:bodyPr/>
          <a:lstStyle/>
          <a:p>
            <a:r>
              <a:rPr lang="es-AR" dirty="0"/>
              <a:t>DER Inicial</a:t>
            </a:r>
            <a:endParaRPr lang="es-ES" dirty="0"/>
          </a:p>
        </p:txBody>
      </p:sp>
      <p:sp>
        <p:nvSpPr>
          <p:cNvPr id="6" name="5 CuadroTexto"/>
          <p:cNvSpPr txBox="1"/>
          <p:nvPr/>
        </p:nvSpPr>
        <p:spPr>
          <a:xfrm>
            <a:off x="5856486" y="2204864"/>
            <a:ext cx="2664296" cy="2677656"/>
          </a:xfrm>
          <a:prstGeom prst="rect">
            <a:avLst/>
          </a:prstGeom>
          <a:noFill/>
        </p:spPr>
        <p:txBody>
          <a:bodyPr wrap="square" rtlCol="0">
            <a:spAutoFit/>
          </a:bodyPr>
          <a:lstStyle/>
          <a:p>
            <a:r>
              <a:rPr lang="es-AR" sz="2400" dirty="0"/>
              <a:t>1) Podemos pensar qué problema de la realidad está modelando</a:t>
            </a:r>
          </a:p>
          <a:p>
            <a:r>
              <a:rPr lang="es-AR" sz="2400" dirty="0"/>
              <a:t>2) Agregación</a:t>
            </a:r>
          </a:p>
          <a:p>
            <a:r>
              <a:rPr lang="es-AR" sz="2400" dirty="0"/>
              <a:t>3) Notación de jerarquía</a:t>
            </a:r>
            <a:endParaRPr lang="es-ES" sz="24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0" y="168316"/>
            <a:ext cx="5040560" cy="66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783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674"/>
            <a:ext cx="8229600" cy="1143000"/>
          </a:xfrm>
        </p:spPr>
        <p:txBody>
          <a:bodyPr/>
          <a:lstStyle/>
          <a:p>
            <a:r>
              <a:rPr lang="es-AR" dirty="0"/>
              <a:t>Agregación</a:t>
            </a:r>
            <a:endParaRPr lang="es-ES" dirty="0"/>
          </a:p>
        </p:txBody>
      </p:sp>
      <p:sp>
        <p:nvSpPr>
          <p:cNvPr id="3" name="2 Marcador de contenido"/>
          <p:cNvSpPr>
            <a:spLocks noGrp="1"/>
          </p:cNvSpPr>
          <p:nvPr>
            <p:ph idx="1"/>
          </p:nvPr>
        </p:nvSpPr>
        <p:spPr>
          <a:xfrm>
            <a:off x="390364" y="1124744"/>
            <a:ext cx="8363272" cy="2764903"/>
          </a:xfrm>
        </p:spPr>
        <p:txBody>
          <a:bodyPr>
            <a:normAutofit fontScale="77500" lnSpcReduction="20000"/>
          </a:bodyPr>
          <a:lstStyle/>
          <a:p>
            <a:r>
              <a:rPr lang="es-AR" dirty="0"/>
              <a:t>La agregación es una abstracción en la cual una interrelación (junto con sus entidades vinculadas) es tratada como una entidad de alto nivel y puede participar de interrelaciones. Por supuesto, las entidades vinculadas a una agregación también pueden tener sus propias interrelaciones individualmente. El concepto de agregación se denota con un rectángulo conteniendo a la interrelación y sus entidades vinculadas. </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600450"/>
            <a:ext cx="54102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993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Agregación en MR</a:t>
            </a:r>
            <a:endParaRPr lang="es-ES" dirty="0"/>
          </a:p>
        </p:txBody>
      </p:sp>
      <p:sp>
        <p:nvSpPr>
          <p:cNvPr id="3" name="2 Marcador de contenido"/>
          <p:cNvSpPr>
            <a:spLocks noGrp="1"/>
          </p:cNvSpPr>
          <p:nvPr>
            <p:ph idx="1"/>
          </p:nvPr>
        </p:nvSpPr>
        <p:spPr>
          <a:xfrm>
            <a:off x="457200" y="1196752"/>
            <a:ext cx="8363272" cy="5328592"/>
          </a:xfrm>
        </p:spPr>
        <p:txBody>
          <a:bodyPr>
            <a:normAutofit fontScale="85000" lnSpcReduction="20000"/>
          </a:bodyPr>
          <a:lstStyle/>
          <a:p>
            <a:r>
              <a:rPr lang="es-AR" dirty="0"/>
              <a:t>Las reglas de transformación de la agregación al modelo relacional son parecidas a las que utilizamos para interrelaciones binarias. Se transforman tomando a la agregación como si fuese una entidad de la binaria. </a:t>
            </a:r>
          </a:p>
          <a:p>
            <a:r>
              <a:rPr lang="es-ES" dirty="0"/>
              <a:t>Esquemas resultantes:</a:t>
            </a:r>
          </a:p>
          <a:p>
            <a:pPr marL="0" indent="0">
              <a:buNone/>
            </a:pPr>
            <a:r>
              <a:rPr lang="es-ES" b="1" dirty="0"/>
              <a:t>Docente </a:t>
            </a:r>
            <a:r>
              <a:rPr lang="es-ES" dirty="0"/>
              <a:t>(</a:t>
            </a:r>
            <a:r>
              <a:rPr lang="es-ES" dirty="0" err="1"/>
              <a:t>númLegajo</a:t>
            </a:r>
            <a:r>
              <a:rPr lang="es-ES" dirty="0"/>
              <a:t>, nombre) PK = {</a:t>
            </a:r>
            <a:r>
              <a:rPr lang="es-ES" dirty="0" err="1"/>
              <a:t>númLegajo</a:t>
            </a:r>
            <a:r>
              <a:rPr lang="es-ES" dirty="0"/>
              <a:t>} </a:t>
            </a:r>
          </a:p>
          <a:p>
            <a:pPr marL="0" indent="0">
              <a:buNone/>
            </a:pPr>
            <a:r>
              <a:rPr lang="es-ES" b="1" dirty="0"/>
              <a:t>Materia</a:t>
            </a:r>
            <a:r>
              <a:rPr lang="es-ES" dirty="0"/>
              <a:t> (código, descripción) PK = {código} </a:t>
            </a:r>
          </a:p>
          <a:p>
            <a:pPr marL="0" indent="0">
              <a:buNone/>
            </a:pPr>
            <a:r>
              <a:rPr lang="es-ES" b="1" dirty="0"/>
              <a:t>Dicta </a:t>
            </a:r>
            <a:r>
              <a:rPr lang="es-ES" dirty="0"/>
              <a:t>(</a:t>
            </a:r>
            <a:r>
              <a:rPr lang="es-ES" dirty="0" err="1"/>
              <a:t>numLegajo</a:t>
            </a:r>
            <a:r>
              <a:rPr lang="es-ES" dirty="0"/>
              <a:t>, </a:t>
            </a:r>
            <a:r>
              <a:rPr lang="es-ES" dirty="0" err="1"/>
              <a:t>codigo</a:t>
            </a:r>
            <a:r>
              <a:rPr lang="es-ES" dirty="0"/>
              <a:t>) PK = {(</a:t>
            </a:r>
            <a:r>
              <a:rPr lang="es-ES" dirty="0" err="1"/>
              <a:t>númLegajo,código</a:t>
            </a:r>
            <a:r>
              <a:rPr lang="es-ES" dirty="0"/>
              <a:t>)} </a:t>
            </a:r>
          </a:p>
          <a:p>
            <a:pPr marL="0" indent="0">
              <a:buNone/>
            </a:pPr>
            <a:r>
              <a:rPr lang="es-ES" dirty="0"/>
              <a:t>FK = {</a:t>
            </a:r>
            <a:r>
              <a:rPr lang="es-ES" dirty="0" err="1"/>
              <a:t>numLegajo</a:t>
            </a:r>
            <a:r>
              <a:rPr lang="es-ES" dirty="0"/>
              <a:t>-&gt;</a:t>
            </a:r>
            <a:r>
              <a:rPr lang="es-ES" dirty="0" err="1"/>
              <a:t>Docente.númLegajo</a:t>
            </a:r>
            <a:r>
              <a:rPr lang="es-ES" dirty="0"/>
              <a:t>, </a:t>
            </a:r>
          </a:p>
          <a:p>
            <a:pPr marL="0" indent="0">
              <a:buNone/>
            </a:pPr>
            <a:r>
              <a:rPr lang="es-ES" dirty="0" err="1"/>
              <a:t>codigo</a:t>
            </a:r>
            <a:r>
              <a:rPr lang="es-ES" dirty="0"/>
              <a:t>-&gt;</a:t>
            </a:r>
            <a:r>
              <a:rPr lang="es-ES" dirty="0" err="1"/>
              <a:t>Materia.código</a:t>
            </a:r>
            <a:r>
              <a:rPr lang="es-ES" dirty="0"/>
              <a:t>} </a:t>
            </a:r>
          </a:p>
          <a:p>
            <a:pPr marL="0" indent="0">
              <a:buNone/>
            </a:pPr>
            <a:r>
              <a:rPr lang="es-ES" b="1" dirty="0"/>
              <a:t>Encuesta</a:t>
            </a:r>
            <a:r>
              <a:rPr lang="es-ES" dirty="0"/>
              <a:t> (</a:t>
            </a:r>
            <a:r>
              <a:rPr lang="es-ES" dirty="0" err="1"/>
              <a:t>idEncuesta</a:t>
            </a:r>
            <a:r>
              <a:rPr lang="es-ES" dirty="0"/>
              <a:t>, puntaje, </a:t>
            </a:r>
            <a:r>
              <a:rPr lang="es-ES" dirty="0" err="1"/>
              <a:t>numLegajo</a:t>
            </a:r>
            <a:r>
              <a:rPr lang="es-ES" dirty="0"/>
              <a:t>, </a:t>
            </a:r>
            <a:r>
              <a:rPr lang="es-ES" dirty="0" err="1"/>
              <a:t>codigo</a:t>
            </a:r>
            <a:r>
              <a:rPr lang="es-ES" dirty="0"/>
              <a:t>) </a:t>
            </a:r>
          </a:p>
          <a:p>
            <a:pPr marL="0" indent="0">
              <a:buNone/>
            </a:pPr>
            <a:r>
              <a:rPr lang="es-ES" dirty="0"/>
              <a:t>PK = {</a:t>
            </a:r>
            <a:r>
              <a:rPr lang="es-ES" dirty="0" err="1"/>
              <a:t>idEncuesta</a:t>
            </a:r>
            <a:r>
              <a:rPr lang="es-ES" dirty="0"/>
              <a:t>} FK = {(</a:t>
            </a:r>
            <a:r>
              <a:rPr lang="es-ES" dirty="0" err="1"/>
              <a:t>numLegajo</a:t>
            </a:r>
            <a:r>
              <a:rPr lang="es-ES" dirty="0"/>
              <a:t>, </a:t>
            </a:r>
            <a:r>
              <a:rPr lang="es-ES" dirty="0" err="1"/>
              <a:t>codigo</a:t>
            </a:r>
            <a:r>
              <a:rPr lang="es-ES" dirty="0"/>
              <a:t>)-&gt;Dicta. (</a:t>
            </a:r>
            <a:r>
              <a:rPr lang="es-ES" dirty="0" err="1"/>
              <a:t>numLegajo</a:t>
            </a:r>
            <a:r>
              <a:rPr lang="es-ES" dirty="0"/>
              <a:t>, </a:t>
            </a:r>
            <a:r>
              <a:rPr lang="es-ES" dirty="0" err="1"/>
              <a:t>codigo</a:t>
            </a:r>
            <a:r>
              <a:rPr lang="es-ES" dirty="0"/>
              <a:t>)} </a:t>
            </a:r>
          </a:p>
        </p:txBody>
      </p:sp>
    </p:spTree>
    <p:extLst>
      <p:ext uri="{BB962C8B-B14F-4D97-AF65-F5344CB8AC3E}">
        <p14:creationId xmlns:p14="http://schemas.microsoft.com/office/powerpoint/2010/main" val="352399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8675"/>
            <a:ext cx="5040560" cy="66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09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4EAC2-1068-4D02-94E1-674DFE7C62D5}"/>
              </a:ext>
            </a:extLst>
          </p:cNvPr>
          <p:cNvSpPr>
            <a:spLocks noGrp="1"/>
          </p:cNvSpPr>
          <p:nvPr>
            <p:ph type="title"/>
          </p:nvPr>
        </p:nvSpPr>
        <p:spPr/>
        <p:txBody>
          <a:bodyPr/>
          <a:lstStyle/>
          <a:p>
            <a:r>
              <a:rPr lang="es-AR" dirty="0"/>
              <a:t>MR resultante</a:t>
            </a:r>
          </a:p>
        </p:txBody>
      </p:sp>
      <p:sp>
        <p:nvSpPr>
          <p:cNvPr id="3" name="Marcador de contenido 2">
            <a:extLst>
              <a:ext uri="{FF2B5EF4-FFF2-40B4-BE49-F238E27FC236}">
                <a16:creationId xmlns:a16="http://schemas.microsoft.com/office/drawing/2014/main" id="{555A6963-B172-4C96-84B1-A76DDDD8BE14}"/>
              </a:ext>
            </a:extLst>
          </p:cNvPr>
          <p:cNvSpPr>
            <a:spLocks noGrp="1"/>
          </p:cNvSpPr>
          <p:nvPr>
            <p:ph idx="1"/>
          </p:nvPr>
        </p:nvSpPr>
        <p:spPr>
          <a:xfrm>
            <a:off x="457200" y="1124744"/>
            <a:ext cx="8229600" cy="5458618"/>
          </a:xfrm>
        </p:spPr>
        <p:txBody>
          <a:bodyPr>
            <a:normAutofit fontScale="92500" lnSpcReduction="20000"/>
          </a:bodyPr>
          <a:lstStyle/>
          <a:p>
            <a:pPr marL="0" indent="0">
              <a:buNone/>
            </a:pPr>
            <a:r>
              <a:rPr lang="es-AR" sz="2000" b="1" dirty="0"/>
              <a:t>Producto</a:t>
            </a:r>
            <a:r>
              <a:rPr lang="es-AR" sz="2000" dirty="0"/>
              <a:t>(</a:t>
            </a:r>
            <a:r>
              <a:rPr lang="es-AR" sz="2000" u="sng" dirty="0" err="1"/>
              <a:t>idProducto</a:t>
            </a:r>
            <a:r>
              <a:rPr lang="es-AR" sz="2000" dirty="0"/>
              <a:t>, descripción) PK={</a:t>
            </a:r>
            <a:r>
              <a:rPr lang="es-AR" sz="2000" dirty="0" err="1"/>
              <a:t>idProducto</a:t>
            </a:r>
            <a:r>
              <a:rPr lang="es-AR" sz="2000" dirty="0"/>
              <a:t>}</a:t>
            </a:r>
          </a:p>
          <a:p>
            <a:pPr marL="0" indent="0">
              <a:buNone/>
            </a:pPr>
            <a:r>
              <a:rPr lang="es-AR" sz="2000" b="1" dirty="0"/>
              <a:t>Distribuidor</a:t>
            </a:r>
            <a:r>
              <a:rPr lang="es-AR" sz="2000" dirty="0"/>
              <a:t>(</a:t>
            </a:r>
            <a:r>
              <a:rPr lang="es-AR" sz="2000" u="sng" dirty="0" err="1"/>
              <a:t>numDistribuidor</a:t>
            </a:r>
            <a:r>
              <a:rPr lang="es-AR" sz="2000" dirty="0"/>
              <a:t>, nombre) PK={</a:t>
            </a:r>
            <a:r>
              <a:rPr lang="es-AR" sz="2000" dirty="0" err="1"/>
              <a:t>numDistribuidor</a:t>
            </a:r>
            <a:r>
              <a:rPr lang="es-AR" sz="2000" dirty="0"/>
              <a:t>}</a:t>
            </a:r>
          </a:p>
          <a:p>
            <a:pPr marL="0" indent="0">
              <a:buNone/>
            </a:pPr>
            <a:r>
              <a:rPr lang="es-AR" sz="2000" b="1" dirty="0" err="1"/>
              <a:t>Distribuido_por</a:t>
            </a:r>
            <a:r>
              <a:rPr lang="es-AR" sz="2000" dirty="0"/>
              <a:t>(</a:t>
            </a:r>
            <a:r>
              <a:rPr lang="es-AR" sz="2000" u="sng" dirty="0" err="1"/>
              <a:t>idProducto</a:t>
            </a:r>
            <a:r>
              <a:rPr lang="es-AR" sz="2000" u="sng" dirty="0"/>
              <a:t>, </a:t>
            </a:r>
            <a:r>
              <a:rPr lang="es-AR" sz="2000" u="sng" dirty="0" err="1"/>
              <a:t>numDistribuidor</a:t>
            </a:r>
            <a:r>
              <a:rPr lang="es-AR" sz="2000" u="sng" dirty="0"/>
              <a:t>)</a:t>
            </a:r>
          </a:p>
          <a:p>
            <a:pPr marL="0" indent="0">
              <a:buNone/>
            </a:pPr>
            <a:r>
              <a:rPr lang="es-AR" sz="2000" dirty="0"/>
              <a:t>PK=(</a:t>
            </a:r>
            <a:r>
              <a:rPr lang="es-AR" sz="2000" dirty="0" err="1"/>
              <a:t>idProducto</a:t>
            </a:r>
            <a:r>
              <a:rPr lang="es-AR" sz="2000" dirty="0"/>
              <a:t>, </a:t>
            </a:r>
            <a:r>
              <a:rPr lang="es-AR" sz="2000" dirty="0" err="1"/>
              <a:t>numDistribuidor</a:t>
            </a:r>
            <a:r>
              <a:rPr lang="es-AR" sz="2000" dirty="0"/>
              <a:t>)</a:t>
            </a:r>
          </a:p>
          <a:p>
            <a:pPr marL="0" indent="0">
              <a:buNone/>
            </a:pPr>
            <a:r>
              <a:rPr lang="es-AR" sz="2000" dirty="0"/>
              <a:t>FK={</a:t>
            </a:r>
            <a:r>
              <a:rPr lang="es-AR" sz="2000" dirty="0" err="1"/>
              <a:t>idProducto</a:t>
            </a:r>
            <a:r>
              <a:rPr lang="es-AR" sz="2000" dirty="0"/>
              <a:t>-&gt;</a:t>
            </a:r>
            <a:r>
              <a:rPr lang="es-AR" sz="2000" dirty="0" err="1"/>
              <a:t>Producto.idProducto</a:t>
            </a:r>
            <a:r>
              <a:rPr lang="es-AR" sz="2000" dirty="0"/>
              <a:t>, </a:t>
            </a:r>
            <a:r>
              <a:rPr lang="es-AR" sz="2000" dirty="0" err="1"/>
              <a:t>numDistribuidor</a:t>
            </a:r>
            <a:r>
              <a:rPr lang="es-AR" sz="2000" dirty="0"/>
              <a:t>-&gt;Distribuidor. </a:t>
            </a:r>
            <a:r>
              <a:rPr lang="es-AR" sz="2000" dirty="0" err="1"/>
              <a:t>numDistribuidor</a:t>
            </a:r>
            <a:r>
              <a:rPr lang="es-AR" sz="2000" dirty="0"/>
              <a:t>}</a:t>
            </a:r>
          </a:p>
          <a:p>
            <a:pPr marL="0" indent="0">
              <a:buNone/>
            </a:pPr>
            <a:r>
              <a:rPr lang="es-AR" sz="2000" b="1" dirty="0" err="1"/>
              <a:t>Area</a:t>
            </a:r>
            <a:r>
              <a:rPr lang="es-AR" sz="2000" dirty="0"/>
              <a:t>(</a:t>
            </a:r>
            <a:r>
              <a:rPr lang="es-AR" sz="2000" u="sng" dirty="0" err="1"/>
              <a:t>idArea</a:t>
            </a:r>
            <a:r>
              <a:rPr lang="es-AR" sz="2000" dirty="0"/>
              <a:t>, nombre) PK={</a:t>
            </a:r>
            <a:r>
              <a:rPr lang="es-AR" sz="2000" dirty="0" err="1"/>
              <a:t>idarea</a:t>
            </a:r>
            <a:r>
              <a:rPr lang="es-AR" sz="2000" dirty="0"/>
              <a:t>}</a:t>
            </a:r>
          </a:p>
          <a:p>
            <a:pPr marL="0" indent="0">
              <a:buNone/>
            </a:pPr>
            <a:r>
              <a:rPr lang="es-AR" sz="2000" b="1" dirty="0"/>
              <a:t>Local</a:t>
            </a:r>
            <a:r>
              <a:rPr lang="es-AR" sz="2000" dirty="0"/>
              <a:t>(</a:t>
            </a:r>
            <a:r>
              <a:rPr lang="es-AR" sz="2000" u="sng" dirty="0" err="1"/>
              <a:t>numLocal</a:t>
            </a:r>
            <a:r>
              <a:rPr lang="es-AR" sz="2000" dirty="0"/>
              <a:t>, dirección) PK={</a:t>
            </a:r>
            <a:r>
              <a:rPr lang="es-AR" sz="2000" dirty="0" err="1"/>
              <a:t>numLocal</a:t>
            </a:r>
            <a:r>
              <a:rPr lang="es-AR" sz="2000" dirty="0"/>
              <a:t>}</a:t>
            </a:r>
          </a:p>
          <a:p>
            <a:pPr marL="0" indent="0">
              <a:buNone/>
            </a:pPr>
            <a:r>
              <a:rPr lang="es-AR" sz="2000" b="1" dirty="0" err="1"/>
              <a:t>Comercializacion</a:t>
            </a:r>
            <a:r>
              <a:rPr lang="es-AR" sz="2000" dirty="0"/>
              <a:t>(</a:t>
            </a:r>
            <a:r>
              <a:rPr lang="es-AR" sz="2000" u="sng" dirty="0" err="1"/>
              <a:t>idArea</a:t>
            </a:r>
            <a:r>
              <a:rPr lang="es-AR" sz="2000" u="sng" dirty="0"/>
              <a:t>, </a:t>
            </a:r>
            <a:r>
              <a:rPr lang="es-AR" sz="2000" u="sng" dirty="0" err="1"/>
              <a:t>idProducto</a:t>
            </a:r>
            <a:r>
              <a:rPr lang="es-AR" sz="2000" u="sng" dirty="0"/>
              <a:t>, </a:t>
            </a:r>
            <a:r>
              <a:rPr lang="es-AR" sz="2000" u="sng" dirty="0" err="1"/>
              <a:t>NumDistri</a:t>
            </a:r>
            <a:r>
              <a:rPr lang="es-AR" sz="2000" dirty="0"/>
              <a:t>) </a:t>
            </a:r>
          </a:p>
          <a:p>
            <a:pPr marL="0" indent="0">
              <a:buNone/>
            </a:pPr>
            <a:r>
              <a:rPr lang="es-AR" sz="2000" dirty="0"/>
              <a:t>PK=(</a:t>
            </a:r>
            <a:r>
              <a:rPr lang="es-AR" sz="2000" dirty="0" err="1"/>
              <a:t>idArea</a:t>
            </a:r>
            <a:r>
              <a:rPr lang="es-AR" sz="2000" dirty="0"/>
              <a:t>, </a:t>
            </a:r>
            <a:r>
              <a:rPr lang="es-AR" sz="2000" dirty="0" err="1"/>
              <a:t>idProducto</a:t>
            </a:r>
            <a:r>
              <a:rPr lang="es-AR" sz="2000" dirty="0"/>
              <a:t>, </a:t>
            </a:r>
            <a:r>
              <a:rPr lang="es-AR" sz="2000" dirty="0" err="1"/>
              <a:t>NumDistri</a:t>
            </a:r>
            <a:r>
              <a:rPr lang="es-AR" sz="2000" dirty="0"/>
              <a:t>) FK={={</a:t>
            </a:r>
            <a:r>
              <a:rPr lang="es-AR" sz="2000" dirty="0" err="1"/>
              <a:t>idArea</a:t>
            </a:r>
            <a:r>
              <a:rPr lang="es-AR" sz="2000" dirty="0"/>
              <a:t>-&gt;</a:t>
            </a:r>
            <a:r>
              <a:rPr lang="es-AR" sz="2000" dirty="0" err="1"/>
              <a:t>Area.idarea</a:t>
            </a:r>
            <a:r>
              <a:rPr lang="es-AR" sz="2000" dirty="0"/>
              <a:t>, </a:t>
            </a:r>
            <a:r>
              <a:rPr lang="es-AR" sz="2000" dirty="0" err="1"/>
              <a:t>idProducto</a:t>
            </a:r>
            <a:r>
              <a:rPr lang="es-AR" sz="2000" dirty="0"/>
              <a:t>-&gt;</a:t>
            </a:r>
            <a:r>
              <a:rPr lang="es-AR" sz="2000" dirty="0" err="1"/>
              <a:t>Producto.idProducto</a:t>
            </a:r>
            <a:r>
              <a:rPr lang="es-AR" sz="2000" dirty="0"/>
              <a:t>, </a:t>
            </a:r>
            <a:r>
              <a:rPr lang="es-AR" sz="2000" dirty="0" err="1"/>
              <a:t>NumDistri</a:t>
            </a:r>
            <a:r>
              <a:rPr lang="es-AR" sz="2000" dirty="0"/>
              <a:t>-&gt;</a:t>
            </a:r>
            <a:r>
              <a:rPr lang="es-AR" sz="2000" dirty="0" err="1"/>
              <a:t>Distribuidor.numDistribuidor</a:t>
            </a:r>
            <a:r>
              <a:rPr lang="es-AR" sz="2000" dirty="0"/>
              <a:t>}</a:t>
            </a:r>
          </a:p>
          <a:p>
            <a:pPr marL="0" indent="0">
              <a:buNone/>
            </a:pPr>
            <a:r>
              <a:rPr lang="es-AR" sz="2000" b="1" dirty="0"/>
              <a:t>Deposito</a:t>
            </a:r>
            <a:r>
              <a:rPr lang="es-AR" sz="2000" dirty="0"/>
              <a:t>(</a:t>
            </a:r>
            <a:r>
              <a:rPr lang="es-AR" sz="2000" u="sng" dirty="0" err="1"/>
              <a:t>numlocal</a:t>
            </a:r>
            <a:r>
              <a:rPr lang="es-AR" sz="2000" u="sng" dirty="0"/>
              <a:t>, </a:t>
            </a:r>
            <a:r>
              <a:rPr lang="es-AR" sz="2000" u="sng" dirty="0" err="1"/>
              <a:t>numDeposito</a:t>
            </a:r>
            <a:r>
              <a:rPr lang="es-AR" sz="2000" dirty="0"/>
              <a:t>, capacidad) PK=(</a:t>
            </a:r>
            <a:r>
              <a:rPr lang="es-AR" sz="2000" dirty="0" err="1"/>
              <a:t>numlocal</a:t>
            </a:r>
            <a:r>
              <a:rPr lang="es-AR" sz="2000" dirty="0"/>
              <a:t>, </a:t>
            </a:r>
            <a:r>
              <a:rPr lang="es-AR" sz="2000" dirty="0" err="1"/>
              <a:t>numDeposito</a:t>
            </a:r>
            <a:r>
              <a:rPr lang="es-AR" sz="2000" dirty="0"/>
              <a:t>)</a:t>
            </a:r>
          </a:p>
          <a:p>
            <a:pPr marL="0" indent="0">
              <a:buNone/>
            </a:pPr>
            <a:r>
              <a:rPr lang="es-AR" sz="2000" dirty="0"/>
              <a:t>FK={</a:t>
            </a:r>
            <a:r>
              <a:rPr lang="es-AR" sz="2000" dirty="0" err="1"/>
              <a:t>numlocal</a:t>
            </a:r>
            <a:r>
              <a:rPr lang="es-AR" sz="2000" dirty="0"/>
              <a:t>-&gt;</a:t>
            </a:r>
            <a:r>
              <a:rPr lang="es-AR" sz="2000" dirty="0" err="1"/>
              <a:t>Local.numLocal</a:t>
            </a:r>
            <a:r>
              <a:rPr lang="es-AR" sz="2000" dirty="0"/>
              <a:t>}</a:t>
            </a:r>
          </a:p>
          <a:p>
            <a:pPr marL="0" indent="0">
              <a:buNone/>
            </a:pPr>
            <a:r>
              <a:rPr lang="es-AR" sz="2000" b="1" dirty="0"/>
              <a:t>Empleado</a:t>
            </a:r>
            <a:r>
              <a:rPr lang="es-AR" sz="2000" dirty="0"/>
              <a:t>(</a:t>
            </a:r>
            <a:r>
              <a:rPr lang="es-AR" sz="2000" u="sng" dirty="0"/>
              <a:t>CUIL</a:t>
            </a:r>
            <a:r>
              <a:rPr lang="es-AR" sz="2000" dirty="0"/>
              <a:t>, </a:t>
            </a:r>
            <a:r>
              <a:rPr lang="es-AR" sz="2000" dirty="0" err="1"/>
              <a:t>fechaIngreso</a:t>
            </a:r>
            <a:r>
              <a:rPr lang="es-AR" sz="2000" dirty="0"/>
              <a:t>) PK={CUIL}</a:t>
            </a:r>
          </a:p>
          <a:p>
            <a:pPr marL="0" indent="0">
              <a:buNone/>
            </a:pPr>
            <a:r>
              <a:rPr lang="es-AR" sz="2000" b="1" dirty="0" err="1"/>
              <a:t>Empleado_Efectivo</a:t>
            </a:r>
            <a:r>
              <a:rPr lang="es-AR" sz="2000" dirty="0"/>
              <a:t>(</a:t>
            </a:r>
            <a:r>
              <a:rPr lang="es-AR" sz="2000" u="sng" dirty="0"/>
              <a:t>CUIL</a:t>
            </a:r>
            <a:r>
              <a:rPr lang="es-AR" sz="2000" dirty="0"/>
              <a:t>, </a:t>
            </a:r>
            <a:r>
              <a:rPr lang="es-AR" sz="2000" dirty="0" err="1"/>
              <a:t>canthijos</a:t>
            </a:r>
            <a:r>
              <a:rPr lang="es-AR" sz="2000" dirty="0"/>
              <a:t>) PK={CUIL}</a:t>
            </a:r>
          </a:p>
          <a:p>
            <a:pPr marL="0" indent="0">
              <a:buNone/>
            </a:pPr>
            <a:r>
              <a:rPr lang="es-AR" sz="2000" b="1" dirty="0" err="1"/>
              <a:t>Empleado_Efectivo_conGremio</a:t>
            </a:r>
            <a:r>
              <a:rPr lang="es-AR" sz="2000" dirty="0"/>
              <a:t>(</a:t>
            </a:r>
            <a:r>
              <a:rPr lang="es-AR" sz="2000" u="sng" dirty="0"/>
              <a:t>CUIL</a:t>
            </a:r>
            <a:r>
              <a:rPr lang="es-AR" sz="2000" dirty="0"/>
              <a:t>, fecha) PK={CUIL}</a:t>
            </a:r>
          </a:p>
          <a:p>
            <a:pPr marL="0" indent="0">
              <a:buNone/>
            </a:pPr>
            <a:r>
              <a:rPr lang="es-AR" sz="2000" b="1" dirty="0" err="1"/>
              <a:t>Empleado_Efectivo_conPrepaga</a:t>
            </a:r>
            <a:r>
              <a:rPr lang="es-AR" sz="2000" dirty="0"/>
              <a:t>(</a:t>
            </a:r>
            <a:r>
              <a:rPr lang="es-AR" sz="2000" u="sng" dirty="0"/>
              <a:t>CUIL</a:t>
            </a:r>
            <a:r>
              <a:rPr lang="es-AR" sz="2000" dirty="0"/>
              <a:t>, </a:t>
            </a:r>
            <a:r>
              <a:rPr lang="es-AR" sz="2000" dirty="0" err="1"/>
              <a:t>numAfiliado</a:t>
            </a:r>
            <a:r>
              <a:rPr lang="es-AR" sz="2000" dirty="0"/>
              <a:t>) PK={CUIL}</a:t>
            </a:r>
          </a:p>
          <a:p>
            <a:pPr marL="0" indent="0">
              <a:buNone/>
            </a:pPr>
            <a:r>
              <a:rPr lang="es-AR" sz="2000" b="1" dirty="0"/>
              <a:t>Trabaja</a:t>
            </a:r>
            <a:r>
              <a:rPr lang="es-AR" sz="2000" dirty="0"/>
              <a:t>(</a:t>
            </a:r>
            <a:r>
              <a:rPr lang="es-AR" sz="2000" u="sng" dirty="0" err="1"/>
              <a:t>numLocal</a:t>
            </a:r>
            <a:r>
              <a:rPr lang="es-AR" sz="2000" u="sng" dirty="0"/>
              <a:t>, </a:t>
            </a:r>
            <a:r>
              <a:rPr lang="es-AR" sz="2000" dirty="0" err="1"/>
              <a:t>idArea</a:t>
            </a:r>
            <a:r>
              <a:rPr lang="es-AR" sz="2000" u="sng" dirty="0"/>
              <a:t>, CUIL</a:t>
            </a:r>
            <a:r>
              <a:rPr lang="es-AR" sz="2000" dirty="0"/>
              <a:t>, </a:t>
            </a:r>
            <a:r>
              <a:rPr lang="es-AR" sz="2000" dirty="0" err="1"/>
              <a:t>canthoras</a:t>
            </a:r>
            <a:r>
              <a:rPr lang="es-AR" sz="2000" dirty="0"/>
              <a:t>) PK=(</a:t>
            </a:r>
            <a:r>
              <a:rPr lang="es-AR" sz="2000" dirty="0" err="1"/>
              <a:t>numLocal</a:t>
            </a:r>
            <a:r>
              <a:rPr lang="es-AR" sz="2000" dirty="0" smtClean="0"/>
              <a:t>, </a:t>
            </a:r>
            <a:r>
              <a:rPr lang="es-AR" sz="2000" dirty="0"/>
              <a:t>CUIL)</a:t>
            </a:r>
          </a:p>
          <a:p>
            <a:pPr marL="0" indent="0">
              <a:buNone/>
            </a:pPr>
            <a:r>
              <a:rPr lang="es-AR" sz="2000" dirty="0"/>
              <a:t>FK={</a:t>
            </a:r>
            <a:r>
              <a:rPr lang="es-AR" sz="2000" dirty="0" err="1"/>
              <a:t>numLocal</a:t>
            </a:r>
            <a:r>
              <a:rPr lang="es-AR" sz="2000" dirty="0"/>
              <a:t>-&gt;</a:t>
            </a:r>
            <a:r>
              <a:rPr lang="es-AR" sz="2000" dirty="0" err="1"/>
              <a:t>Local.numLocal</a:t>
            </a:r>
            <a:r>
              <a:rPr lang="es-AR" sz="2000" dirty="0"/>
              <a:t>, </a:t>
            </a:r>
            <a:r>
              <a:rPr lang="es-AR" sz="2000" dirty="0" err="1"/>
              <a:t>idArea</a:t>
            </a:r>
            <a:r>
              <a:rPr lang="es-AR" sz="2000" dirty="0"/>
              <a:t>-&gt;</a:t>
            </a:r>
            <a:r>
              <a:rPr lang="es-AR" sz="2000" dirty="0" err="1"/>
              <a:t>Area.idArea</a:t>
            </a:r>
            <a:r>
              <a:rPr lang="es-AR" sz="2000" dirty="0"/>
              <a:t>, CUIL-&gt;</a:t>
            </a:r>
            <a:r>
              <a:rPr lang="es-AR" sz="2000" dirty="0" err="1"/>
              <a:t>Empleado.CUIL</a:t>
            </a:r>
            <a:r>
              <a:rPr lang="es-AR" sz="2000" dirty="0"/>
              <a:t>}</a:t>
            </a:r>
          </a:p>
        </p:txBody>
      </p:sp>
    </p:spTree>
    <p:extLst>
      <p:ext uri="{BB962C8B-B14F-4D97-AF65-F5344CB8AC3E}">
        <p14:creationId xmlns:p14="http://schemas.microsoft.com/office/powerpoint/2010/main" val="401251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615</Words>
  <Application>Microsoft Office PowerPoint</Application>
  <PresentationFormat>Presentación en pantalla (4:3)</PresentationFormat>
  <Paragraphs>45</Paragraphs>
  <Slides>6</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MER-&gt; MR</vt:lpstr>
      <vt:lpstr>DER Inicial</vt:lpstr>
      <vt:lpstr>Agregación</vt:lpstr>
      <vt:lpstr>Agregación en MR</vt:lpstr>
      <vt:lpstr>Presentación de PowerPoint</vt:lpstr>
      <vt:lpstr>MR resultante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MER-&gt; MR</dc:title>
  <dc:creator>argentinatrabaja</dc:creator>
  <cp:lastModifiedBy>admin</cp:lastModifiedBy>
  <cp:revision>15</cp:revision>
  <dcterms:created xsi:type="dcterms:W3CDTF">2017-04-16T19:40:09Z</dcterms:created>
  <dcterms:modified xsi:type="dcterms:W3CDTF">2018-09-08T12:50:59Z</dcterms:modified>
</cp:coreProperties>
</file>