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21" r:id="rId17"/>
    <p:sldId id="422" r:id="rId18"/>
    <p:sldId id="423" r:id="rId19"/>
    <p:sldId id="424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4A3-4268-47A2-AFBA-C4DC714ED5D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895A-0B3F-48EC-818D-EB73BCD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0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4A3-4268-47A2-AFBA-C4DC714ED5D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895A-0B3F-48EC-818D-EB73BCD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4A3-4268-47A2-AFBA-C4DC714ED5D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895A-0B3F-48EC-818D-EB73BCD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1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4A3-4268-47A2-AFBA-C4DC714ED5D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895A-0B3F-48EC-818D-EB73BCD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6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4A3-4268-47A2-AFBA-C4DC714ED5D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895A-0B3F-48EC-818D-EB73BCD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4A3-4268-47A2-AFBA-C4DC714ED5D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895A-0B3F-48EC-818D-EB73BCD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2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4A3-4268-47A2-AFBA-C4DC714ED5D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895A-0B3F-48EC-818D-EB73BCD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4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4A3-4268-47A2-AFBA-C4DC714ED5D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895A-0B3F-48EC-818D-EB73BCD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4A3-4268-47A2-AFBA-C4DC714ED5D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895A-0B3F-48EC-818D-EB73BCD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0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4A3-4268-47A2-AFBA-C4DC714ED5D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895A-0B3F-48EC-818D-EB73BCD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4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4A3-4268-47A2-AFBA-C4DC714ED5D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895A-0B3F-48EC-818D-EB73BCD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B4A3-4268-47A2-AFBA-C4DC714ED5D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895A-0B3F-48EC-818D-EB73BCD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84027"/>
            <a:ext cx="9144000" cy="2184808"/>
          </a:xfrm>
        </p:spPr>
        <p:txBody>
          <a:bodyPr>
            <a:normAutofit fontScale="77500" lnSpcReduction="20000"/>
          </a:bodyPr>
          <a:lstStyle/>
          <a:p>
            <a:r>
              <a:rPr lang="en-US" sz="10900" b="1" dirty="0" smtClean="0"/>
              <a:t>Intro to Graph</a:t>
            </a:r>
          </a:p>
          <a:p>
            <a:r>
              <a:rPr lang="en-US" sz="5400" b="1" dirty="0" smtClean="0"/>
              <a:t>DFS (revised)</a:t>
            </a:r>
          </a:p>
          <a:p>
            <a:r>
              <a:rPr lang="en-US" sz="5400" b="1" dirty="0" smtClean="0"/>
              <a:t>Strongly Connected Components (SCC)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Algorithms</a:t>
            </a:r>
            <a:br>
              <a:rPr lang="en-US" b="1" dirty="0" smtClean="0">
                <a:latin typeface="Arial Narrow" panose="020B0606020202030204" pitchFamily="34" charset="0"/>
              </a:rPr>
            </a:br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DFS in Directed Graphs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20" y="1690688"/>
            <a:ext cx="3897245" cy="4174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7505" y="459377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H/2/3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92801" y="506403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Nil/1/4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3007" y="5926180"/>
            <a:ext cx="44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60869" y="315685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Nil/5/10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68942" y="34050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E/6/9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61463" y="1611078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F/7/8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97149" y="343552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Nil/11/</a:t>
            </a:r>
            <a:r>
              <a:rPr lang="en-US" b="1" dirty="0" smtClean="0"/>
              <a:t>16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9366087" y="3382892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07236" y="164155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D/12/15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31097" y="170686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A/13/14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99608"/>
              </p:ext>
            </p:extLst>
          </p:nvPr>
        </p:nvGraphicFramePr>
        <p:xfrm>
          <a:off x="10926007" y="2203426"/>
          <a:ext cx="754368" cy="2949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4368">
                  <a:extLst>
                    <a:ext uri="{9D8B030D-6E8A-4147-A177-3AD203B41FA5}">
                      <a16:colId xmlns:a16="http://schemas.microsoft.com/office/drawing/2014/main" val="3585315757"/>
                    </a:ext>
                  </a:extLst>
                </a:gridCol>
              </a:tblGrid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16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4043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01963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28334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9417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34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640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520"/>
          </a:xfrm>
        </p:spPr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Strongly Connected Directed Graph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3"/>
            <a:ext cx="10515600" cy="4648609"/>
          </a:xfrm>
        </p:spPr>
        <p:txBody>
          <a:bodyPr>
            <a:normAutofit/>
          </a:bodyPr>
          <a:lstStyle/>
          <a:p>
            <a:r>
              <a:rPr lang="en-US" sz="3200" dirty="0"/>
              <a:t>Two nodes u and v of a </a:t>
            </a:r>
            <a:r>
              <a:rPr lang="en-US" sz="3200" dirty="0" smtClean="0"/>
              <a:t>directed graph </a:t>
            </a:r>
            <a:r>
              <a:rPr lang="en-US" sz="3200" dirty="0"/>
              <a:t>are </a:t>
            </a:r>
            <a:r>
              <a:rPr lang="en-US" sz="3200" dirty="0" smtClean="0"/>
              <a:t>strongly </a:t>
            </a:r>
            <a:r>
              <a:rPr lang="en-US" sz="3200" i="1" dirty="0" smtClean="0"/>
              <a:t>connected </a:t>
            </a:r>
            <a:r>
              <a:rPr lang="en-US" sz="3200" dirty="0"/>
              <a:t>if there is a path </a:t>
            </a:r>
            <a:r>
              <a:rPr lang="en-US" sz="3200" dirty="0" smtClean="0"/>
              <a:t> from </a:t>
            </a:r>
            <a:r>
              <a:rPr lang="en-US" sz="3200" dirty="0"/>
              <a:t>u to </a:t>
            </a:r>
            <a:r>
              <a:rPr lang="en-US" sz="3200" dirty="0" smtClean="0"/>
              <a:t>v </a:t>
            </a:r>
            <a:r>
              <a:rPr lang="en-US" sz="3200" i="1" dirty="0" smtClean="0"/>
              <a:t>and </a:t>
            </a:r>
            <a:r>
              <a:rPr lang="en-US" sz="3200" dirty="0"/>
              <a:t>a path from v to u</a:t>
            </a:r>
            <a:r>
              <a:rPr lang="en-US" sz="3200" dirty="0" smtClean="0"/>
              <a:t>. 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endParaRPr lang="en-US" sz="3200" dirty="0" smtClean="0">
              <a:latin typeface="Arial Narrow" panose="020B0606020202030204" pitchFamily="34" charset="0"/>
            </a:endParaRPr>
          </a:p>
          <a:p>
            <a:pPr lvl="8"/>
            <a:r>
              <a:rPr lang="en-US" dirty="0" smtClean="0">
                <a:latin typeface="Arial Narrow" panose="020B0606020202030204" pitchFamily="34" charset="0"/>
              </a:rPr>
              <a:t>                                                            </a:t>
            </a:r>
            <a:r>
              <a:rPr lang="en-US" sz="2400" b="1" dirty="0" smtClean="0">
                <a:latin typeface="Arial Narrow" panose="020B0606020202030204" pitchFamily="34" charset="0"/>
              </a:rPr>
              <a:t>????</a:t>
            </a:r>
            <a:endParaRPr lang="en-US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/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2400" dirty="0" smtClean="0">
                <a:latin typeface="Arial Narrow" panose="020B0606020202030204" pitchFamily="34" charset="0"/>
              </a:rPr>
              <a:t>                 ????	</a:t>
            </a:r>
            <a:r>
              <a:rPr lang="en-US" sz="3200" dirty="0" smtClean="0">
                <a:latin typeface="Arial Narrow" panose="020B0606020202030204" pitchFamily="34" charset="0"/>
              </a:rPr>
              <a:t>						</a:t>
            </a:r>
            <a:endParaRPr lang="en-US" sz="3000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connectivity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5"/>
          <a:stretch/>
        </p:blipFill>
        <p:spPr bwMode="auto">
          <a:xfrm>
            <a:off x="838199" y="3090702"/>
            <a:ext cx="4239881" cy="19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nectivity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32"/>
          <a:stretch/>
        </p:blipFill>
        <p:spPr bwMode="auto">
          <a:xfrm>
            <a:off x="5951464" y="3170440"/>
            <a:ext cx="4655575" cy="8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690" y="5386919"/>
            <a:ext cx="10930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How to detect whether a given Directed graph is Strongly Connected Graph???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Strongly Connected Components in Directed Graphs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 nodes u and v of a </a:t>
            </a:r>
            <a:r>
              <a:rPr lang="en-US" sz="3200" dirty="0" smtClean="0"/>
              <a:t>directed</a:t>
            </a:r>
            <a:br>
              <a:rPr lang="en-US" sz="3200" dirty="0" smtClean="0"/>
            </a:br>
            <a:r>
              <a:rPr lang="en-US" sz="3200" dirty="0" smtClean="0"/>
              <a:t>graph </a:t>
            </a:r>
            <a:r>
              <a:rPr lang="en-US" sz="3200" dirty="0"/>
              <a:t>are </a:t>
            </a:r>
            <a:r>
              <a:rPr lang="en-US" sz="3200" i="1" dirty="0"/>
              <a:t>connected </a:t>
            </a:r>
            <a:r>
              <a:rPr lang="en-US" sz="3200" dirty="0"/>
              <a:t>if there is a path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from </a:t>
            </a:r>
            <a:r>
              <a:rPr lang="en-US" sz="3200" dirty="0"/>
              <a:t>u to </a:t>
            </a:r>
            <a:r>
              <a:rPr lang="en-US" sz="3200" dirty="0" smtClean="0"/>
              <a:t>v </a:t>
            </a:r>
            <a:r>
              <a:rPr lang="en-US" sz="3200" i="1" dirty="0" smtClean="0"/>
              <a:t>and </a:t>
            </a:r>
            <a:r>
              <a:rPr lang="en-US" sz="3200" dirty="0"/>
              <a:t>a path from v to u.</a:t>
            </a:r>
            <a:endParaRPr lang="en-US" sz="3000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82" t="3685" r="10710" b="4624"/>
          <a:stretch/>
        </p:blipFill>
        <p:spPr>
          <a:xfrm>
            <a:off x="7371471" y="1428908"/>
            <a:ext cx="4121834" cy="51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Strongly Connected Components in Directed Graphs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8" y="1812562"/>
            <a:ext cx="4060371" cy="47704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325" y="1868112"/>
            <a:ext cx="6341654" cy="39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Directed Graphs: How to find SCCs?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90" t="3696" r="10202" b="3896"/>
          <a:stretch/>
        </p:blipFill>
        <p:spPr>
          <a:xfrm>
            <a:off x="3908121" y="1490598"/>
            <a:ext cx="4584526" cy="52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SCC (Another Example)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https://upload.wikimedia.org/wikipedia/commons/thumb/2/20/Graph_Condensation.svg/330px-Graph_Condens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312" y="1690687"/>
            <a:ext cx="7510354" cy="471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5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Find SCC in this graph just by seeing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40" y="1661373"/>
            <a:ext cx="3897245" cy="4174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6943" y="2076994"/>
            <a:ext cx="607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first SCC???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22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Find SCC in this graph just by seeing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40" y="1661373"/>
            <a:ext cx="3897245" cy="4174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6943" y="2090052"/>
            <a:ext cx="607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second SCC???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24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Find SCC in this graph just by seeing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40" y="1661373"/>
            <a:ext cx="3897245" cy="4174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6943" y="2090052"/>
            <a:ext cx="607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third SCC???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8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Find SCC in this graph just by seeing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40" y="1661373"/>
            <a:ext cx="3897245" cy="4174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6943" y="2090052"/>
            <a:ext cx="607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forth SCC???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3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DFS in Directed Graphs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40" y="1661373"/>
            <a:ext cx="3897245" cy="4174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6943" y="2076994"/>
            <a:ext cx="6074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DFS on this graph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Mark all the vertices with discovery time and finish time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 you have marked finish time throw this vertex into the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 DFS ends you will have the vertices in an order that is finish time specific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vertex having the maximum finish time will be at the top of the stack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Directed Graphs: How to find SCCs?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90" t="3696" r="10202" b="3896"/>
          <a:stretch/>
        </p:blipFill>
        <p:spPr>
          <a:xfrm>
            <a:off x="526094" y="1478072"/>
            <a:ext cx="4584526" cy="5235880"/>
          </a:xfrm>
          <a:prstGeom prst="rect">
            <a:avLst/>
          </a:prstGeom>
        </p:spPr>
      </p:pic>
      <p:pic>
        <p:nvPicPr>
          <p:cNvPr id="1026" name="Picture 2" descr="Image result for strongly connected components Algorith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6" b="3746"/>
          <a:stretch/>
        </p:blipFill>
        <p:spPr bwMode="auto">
          <a:xfrm>
            <a:off x="5110620" y="2158695"/>
            <a:ext cx="6789106" cy="415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7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6470"/>
                <a:ext cx="10515600" cy="5040493"/>
              </a:xfrm>
            </p:spPr>
            <p:txBody>
              <a:bodyPr/>
              <a:lstStyle/>
              <a:p>
                <a:r>
                  <a:rPr lang="en-US" dirty="0" smtClean="0"/>
                  <a:t>Compute </a:t>
                </a:r>
                <a:r>
                  <a:rPr lang="en-US" b="1" dirty="0" smtClean="0"/>
                  <a:t>G Transpose</a:t>
                </a:r>
                <a:r>
                  <a:rPr lang="en-US" dirty="0" smtClean="0"/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] [reverse all edges directions]</a:t>
                </a:r>
              </a:p>
              <a:p>
                <a:r>
                  <a:rPr lang="en-US" dirty="0"/>
                  <a:t>Apply </a:t>
                </a:r>
                <a:r>
                  <a:rPr lang="en-US" dirty="0" smtClean="0"/>
                  <a:t>DFS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sz="2400" dirty="0" smtClean="0"/>
                  <a:t>put all traversed vertices in stack and mark all vertices true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pop a vertex from stack, </a:t>
                </a:r>
              </a:p>
              <a:p>
                <a:pPr marL="1371600" lvl="2" indent="-457200">
                  <a:buFont typeface="+mj-lt"/>
                  <a:buAutoNum type="alphaLcPeriod"/>
                </a:pPr>
                <a:r>
                  <a:rPr lang="en-US" dirty="0" smtClean="0"/>
                  <a:t>if true, run DFS-Visit </a:t>
                </a:r>
                <a:r>
                  <a:rPr lang="en-US" dirty="0"/>
                  <a:t>on that vertex </a:t>
                </a:r>
                <a:r>
                  <a:rPr lang="en-US" dirty="0" smtClean="0"/>
                  <a:t>in G.</a:t>
                </a:r>
              </a:p>
              <a:p>
                <a:pPr marL="1371600" lvl="2" indent="-457200">
                  <a:buFont typeface="+mj-lt"/>
                  <a:buAutoNum type="alphaLcPeriod"/>
                </a:pPr>
                <a:r>
                  <a:rPr lang="en-US" dirty="0" smtClean="0"/>
                  <a:t>If false, leave that vertex and go to </a:t>
                </a:r>
                <a:r>
                  <a:rPr lang="en-US" b="1" dirty="0" smtClean="0"/>
                  <a:t>step 1 [until stack is not empty]</a:t>
                </a:r>
                <a:endParaRPr lang="en-US" b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Mark all the visited vertices in </a:t>
                </a:r>
                <a:r>
                  <a:rPr lang="en-US" dirty="0" smtClean="0"/>
                  <a:t>G and mark all false related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All marked </a:t>
                </a:r>
                <a:r>
                  <a:rPr lang="en-US" dirty="0" smtClean="0"/>
                  <a:t>vertices in G </a:t>
                </a:r>
                <a:r>
                  <a:rPr lang="en-US" dirty="0"/>
                  <a:t>form a </a:t>
                </a:r>
                <a:r>
                  <a:rPr lang="en-US" dirty="0" smtClean="0"/>
                  <a:t>single SCC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Repeat </a:t>
                </a:r>
                <a:r>
                  <a:rPr lang="en-US" dirty="0"/>
                  <a:t>from </a:t>
                </a:r>
                <a:r>
                  <a:rPr lang="en-US" b="1" dirty="0"/>
                  <a:t>step 1 </a:t>
                </a:r>
                <a:r>
                  <a:rPr lang="en-US" dirty="0"/>
                  <a:t>till all vertices are </a:t>
                </a:r>
                <a:r>
                  <a:rPr lang="en-US" dirty="0" smtClean="0"/>
                  <a:t>removed from stack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Note that every single vertex itself is a SCC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sz="36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6470"/>
                <a:ext cx="10515600" cy="5040493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Arial Narrow" panose="020B0606020202030204" pitchFamily="34" charset="0"/>
              </a:rPr>
              <a:t>Finding SCC in Directed Graph</a:t>
            </a:r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5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922" y="970397"/>
            <a:ext cx="4612047" cy="5384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1" dirty="0" smtClean="0"/>
                  <a:t> Run DFS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blipFill>
                <a:blip r:embed="rId3"/>
                <a:stretch>
                  <a:fillRect l="-384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G Run DFS by selecting vertex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blipFill>
                <a:blip r:embed="rId4"/>
                <a:stretch>
                  <a:fillRect l="-3456" t="-3960" r="-2304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90260" y="4798423"/>
            <a:ext cx="2817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DAG – for SCC of the graph</a:t>
            </a:r>
          </a:p>
          <a:p>
            <a:r>
              <a:rPr lang="en-US" sz="2400" b="1" dirty="0" smtClean="0"/>
              <a:t>Here (</a:t>
            </a:r>
            <a:r>
              <a:rPr lang="en-US" sz="2400" b="1" dirty="0" err="1" smtClean="0"/>
              <a:t>abc</a:t>
            </a:r>
            <a:r>
              <a:rPr lang="en-US" sz="2400" b="1" dirty="0" smtClean="0"/>
              <a:t>) is source</a:t>
            </a:r>
          </a:p>
          <a:p>
            <a:r>
              <a:rPr lang="en-US" sz="2400" b="1" dirty="0" smtClean="0"/>
              <a:t>Here h is the sink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48773"/>
              </p:ext>
            </p:extLst>
          </p:nvPr>
        </p:nvGraphicFramePr>
        <p:xfrm>
          <a:off x="10813328" y="1084217"/>
          <a:ext cx="890992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496">
                  <a:extLst>
                    <a:ext uri="{9D8B030D-6E8A-4147-A177-3AD203B41FA5}">
                      <a16:colId xmlns:a16="http://schemas.microsoft.com/office/drawing/2014/main" val="2226732839"/>
                    </a:ext>
                  </a:extLst>
                </a:gridCol>
                <a:gridCol w="445496">
                  <a:extLst>
                    <a:ext uri="{9D8B030D-6E8A-4147-A177-3AD203B41FA5}">
                      <a16:colId xmlns:a16="http://schemas.microsoft.com/office/drawing/2014/main" val="1515140018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5424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731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5921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45090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1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43065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24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5955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3689" y="809896"/>
            <a:ext cx="2638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 the top vertex from stack, check if it is true, then </a:t>
            </a:r>
            <a:r>
              <a:rPr lang="en-US" dirty="0" smtClean="0"/>
              <a:t>start working from this vertex in G, otherwise check the next one in stack.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689" y="3187337"/>
            <a:ext cx="246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dirty="0" smtClean="0"/>
              <a:t>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922" y="970397"/>
            <a:ext cx="4612047" cy="5384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1" dirty="0" smtClean="0"/>
                  <a:t> Run DFS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blipFill>
                <a:blip r:embed="rId3"/>
                <a:stretch>
                  <a:fillRect l="-384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G Run DFS by selecting vertex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blipFill>
                <a:blip r:embed="rId4"/>
                <a:stretch>
                  <a:fillRect l="-3456" t="-3960" r="-2304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90260" y="4798423"/>
            <a:ext cx="2817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DAG – for SCC of the graph</a:t>
            </a:r>
          </a:p>
          <a:p>
            <a:r>
              <a:rPr lang="en-US" sz="2400" b="1" dirty="0" smtClean="0"/>
              <a:t>Here (</a:t>
            </a:r>
            <a:r>
              <a:rPr lang="en-US" sz="2400" b="1" dirty="0" err="1" smtClean="0"/>
              <a:t>abc</a:t>
            </a:r>
            <a:r>
              <a:rPr lang="en-US" sz="2400" b="1" dirty="0" smtClean="0"/>
              <a:t>) is source</a:t>
            </a:r>
          </a:p>
          <a:p>
            <a:r>
              <a:rPr lang="en-US" sz="2400" b="1" dirty="0" smtClean="0"/>
              <a:t>Here h is the sink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92879"/>
              </p:ext>
            </p:extLst>
          </p:nvPr>
        </p:nvGraphicFramePr>
        <p:xfrm>
          <a:off x="10813328" y="1084217"/>
          <a:ext cx="890992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496">
                  <a:extLst>
                    <a:ext uri="{9D8B030D-6E8A-4147-A177-3AD203B41FA5}">
                      <a16:colId xmlns:a16="http://schemas.microsoft.com/office/drawing/2014/main" val="2226732839"/>
                    </a:ext>
                  </a:extLst>
                </a:gridCol>
                <a:gridCol w="445496">
                  <a:extLst>
                    <a:ext uri="{9D8B030D-6E8A-4147-A177-3AD203B41FA5}">
                      <a16:colId xmlns:a16="http://schemas.microsoft.com/office/drawing/2014/main" val="1515140018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731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5921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45090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1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43065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24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5955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3689" y="809896"/>
            <a:ext cx="263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From b traverse in G</a:t>
            </a:r>
          </a:p>
          <a:p>
            <a:r>
              <a:rPr lang="en-US" b="1" dirty="0"/>
              <a:t>a</a:t>
            </a:r>
            <a:r>
              <a:rPr lang="en-US" b="1" dirty="0" smtClean="0"/>
              <a:t>, e are marked</a:t>
            </a:r>
          </a:p>
          <a:p>
            <a:r>
              <a:rPr lang="en-US" b="1" dirty="0" smtClean="0"/>
              <a:t>So b, a, e are SCC in G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3689" y="3187337"/>
            <a:ext cx="246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 smtClean="0"/>
              <a:t> is not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922" y="970397"/>
            <a:ext cx="4612047" cy="5384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1" dirty="0" smtClean="0"/>
                  <a:t> Run DFS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blipFill>
                <a:blip r:embed="rId3"/>
                <a:stretch>
                  <a:fillRect l="-384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G Run DFS by selecting vertex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blipFill>
                <a:blip r:embed="rId4"/>
                <a:stretch>
                  <a:fillRect l="-3456" t="-3960" r="-2304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90260" y="4798423"/>
            <a:ext cx="2817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DAG – for SCC of the graph</a:t>
            </a:r>
          </a:p>
          <a:p>
            <a:r>
              <a:rPr lang="en-US" sz="2400" b="1" dirty="0" smtClean="0"/>
              <a:t>Here (</a:t>
            </a:r>
            <a:r>
              <a:rPr lang="en-US" sz="2400" b="1" dirty="0" err="1" smtClean="0"/>
              <a:t>abc</a:t>
            </a:r>
            <a:r>
              <a:rPr lang="en-US" sz="2400" b="1" dirty="0" smtClean="0"/>
              <a:t>) is source</a:t>
            </a:r>
          </a:p>
          <a:p>
            <a:r>
              <a:rPr lang="en-US" sz="2400" b="1" dirty="0" smtClean="0"/>
              <a:t>Here h is the sink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322"/>
              </p:ext>
            </p:extLst>
          </p:nvPr>
        </p:nvGraphicFramePr>
        <p:xfrm>
          <a:off x="10813328" y="1084217"/>
          <a:ext cx="890992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496">
                  <a:extLst>
                    <a:ext uri="{9D8B030D-6E8A-4147-A177-3AD203B41FA5}">
                      <a16:colId xmlns:a16="http://schemas.microsoft.com/office/drawing/2014/main" val="2226732839"/>
                    </a:ext>
                  </a:extLst>
                </a:gridCol>
                <a:gridCol w="445496">
                  <a:extLst>
                    <a:ext uri="{9D8B030D-6E8A-4147-A177-3AD203B41FA5}">
                      <a16:colId xmlns:a16="http://schemas.microsoft.com/office/drawing/2014/main" val="1515140018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5921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45090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1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43065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24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595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689" y="3187337"/>
            <a:ext cx="246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 is not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922" y="970397"/>
            <a:ext cx="4612047" cy="5384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1" dirty="0" smtClean="0"/>
                  <a:t> Run DFS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blipFill>
                <a:blip r:embed="rId3"/>
                <a:stretch>
                  <a:fillRect l="-384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G Run DFS by selecting vertex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blipFill>
                <a:blip r:embed="rId4"/>
                <a:stretch>
                  <a:fillRect l="-3456" t="-3960" r="-2304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90260" y="4798423"/>
            <a:ext cx="2817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DAG – for SCC of the graph</a:t>
            </a:r>
          </a:p>
          <a:p>
            <a:r>
              <a:rPr lang="en-US" sz="2400" b="1" dirty="0" smtClean="0"/>
              <a:t>Here (</a:t>
            </a:r>
            <a:r>
              <a:rPr lang="en-US" sz="2400" b="1" dirty="0" err="1" smtClean="0"/>
              <a:t>abc</a:t>
            </a:r>
            <a:r>
              <a:rPr lang="en-US" sz="2400" b="1" dirty="0" smtClean="0"/>
              <a:t>) is source</a:t>
            </a:r>
          </a:p>
          <a:p>
            <a:r>
              <a:rPr lang="en-US" sz="2400" b="1" dirty="0" smtClean="0"/>
              <a:t>Here h is the sink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0056"/>
              </p:ext>
            </p:extLst>
          </p:nvPr>
        </p:nvGraphicFramePr>
        <p:xfrm>
          <a:off x="10813328" y="1084217"/>
          <a:ext cx="89099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496">
                  <a:extLst>
                    <a:ext uri="{9D8B030D-6E8A-4147-A177-3AD203B41FA5}">
                      <a16:colId xmlns:a16="http://schemas.microsoft.com/office/drawing/2014/main" val="2226732839"/>
                    </a:ext>
                  </a:extLst>
                </a:gridCol>
                <a:gridCol w="445496">
                  <a:extLst>
                    <a:ext uri="{9D8B030D-6E8A-4147-A177-3AD203B41FA5}">
                      <a16:colId xmlns:a16="http://schemas.microsoft.com/office/drawing/2014/main" val="1515140018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45090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1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43065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24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595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689" y="3187337"/>
            <a:ext cx="246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dirty="0" smtClean="0"/>
              <a:t>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922" y="970397"/>
            <a:ext cx="4612047" cy="5384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1" dirty="0" smtClean="0"/>
                  <a:t> Run DFS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blipFill>
                <a:blip r:embed="rId3"/>
                <a:stretch>
                  <a:fillRect l="-384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G Run DFS by selecting vertex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blipFill>
                <a:blip r:embed="rId4"/>
                <a:stretch>
                  <a:fillRect l="-3456" t="-3960" r="-2304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90260" y="4798423"/>
            <a:ext cx="2817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DAG – for SCC of the graph</a:t>
            </a:r>
          </a:p>
          <a:p>
            <a:r>
              <a:rPr lang="en-US" sz="2400" b="1" dirty="0" smtClean="0"/>
              <a:t>Here (</a:t>
            </a:r>
            <a:r>
              <a:rPr lang="en-US" sz="2400" b="1" dirty="0" err="1" smtClean="0"/>
              <a:t>abc</a:t>
            </a:r>
            <a:r>
              <a:rPr lang="en-US" sz="2400" b="1" dirty="0" smtClean="0"/>
              <a:t>) is source</a:t>
            </a:r>
          </a:p>
          <a:p>
            <a:r>
              <a:rPr lang="en-US" sz="2400" b="1" dirty="0" smtClean="0"/>
              <a:t>Here h is the sink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26101"/>
              </p:ext>
            </p:extLst>
          </p:nvPr>
        </p:nvGraphicFramePr>
        <p:xfrm>
          <a:off x="10813328" y="1084217"/>
          <a:ext cx="89099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496">
                  <a:extLst>
                    <a:ext uri="{9D8B030D-6E8A-4147-A177-3AD203B41FA5}">
                      <a16:colId xmlns:a16="http://schemas.microsoft.com/office/drawing/2014/main" val="2226732839"/>
                    </a:ext>
                  </a:extLst>
                </a:gridCol>
                <a:gridCol w="445496">
                  <a:extLst>
                    <a:ext uri="{9D8B030D-6E8A-4147-A177-3AD203B41FA5}">
                      <a16:colId xmlns:a16="http://schemas.microsoft.com/office/drawing/2014/main" val="1515140018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1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43065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24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5955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3689" y="809896"/>
            <a:ext cx="263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From c traverse in G</a:t>
            </a:r>
          </a:p>
          <a:p>
            <a:r>
              <a:rPr lang="en-US" b="1" dirty="0" smtClean="0"/>
              <a:t>d is marked</a:t>
            </a:r>
          </a:p>
          <a:p>
            <a:r>
              <a:rPr lang="en-US" b="1" dirty="0" smtClean="0"/>
              <a:t>So c, d are SCC in G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43689" y="3187337"/>
            <a:ext cx="246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dirty="0" smtClean="0"/>
              <a:t> is not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922" y="970397"/>
            <a:ext cx="4612047" cy="5384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1" dirty="0" smtClean="0"/>
                  <a:t> Run DFS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blipFill>
                <a:blip r:embed="rId3"/>
                <a:stretch>
                  <a:fillRect l="-384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G Run DFS by selecting vertex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blipFill>
                <a:blip r:embed="rId4"/>
                <a:stretch>
                  <a:fillRect l="-3456" t="-3960" r="-2304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90260" y="4798423"/>
            <a:ext cx="2817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DAG – for SCC of the graph</a:t>
            </a:r>
          </a:p>
          <a:p>
            <a:r>
              <a:rPr lang="en-US" sz="2400" b="1" dirty="0" smtClean="0"/>
              <a:t>Here (</a:t>
            </a:r>
            <a:r>
              <a:rPr lang="en-US" sz="2400" b="1" dirty="0" err="1" smtClean="0"/>
              <a:t>abc</a:t>
            </a:r>
            <a:r>
              <a:rPr lang="en-US" sz="2400" b="1" dirty="0" smtClean="0"/>
              <a:t>) is source</a:t>
            </a:r>
          </a:p>
          <a:p>
            <a:r>
              <a:rPr lang="en-US" sz="2400" b="1" dirty="0" smtClean="0"/>
              <a:t>Here h is the sink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7989"/>
              </p:ext>
            </p:extLst>
          </p:nvPr>
        </p:nvGraphicFramePr>
        <p:xfrm>
          <a:off x="10813328" y="1084217"/>
          <a:ext cx="89099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496">
                  <a:extLst>
                    <a:ext uri="{9D8B030D-6E8A-4147-A177-3AD203B41FA5}">
                      <a16:colId xmlns:a16="http://schemas.microsoft.com/office/drawing/2014/main" val="2226732839"/>
                    </a:ext>
                  </a:extLst>
                </a:gridCol>
                <a:gridCol w="445496">
                  <a:extLst>
                    <a:ext uri="{9D8B030D-6E8A-4147-A177-3AD203B41FA5}">
                      <a16:colId xmlns:a16="http://schemas.microsoft.com/office/drawing/2014/main" val="1515140018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43065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24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5955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3689" y="3187337"/>
            <a:ext cx="246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en-US" dirty="0" smtClean="0"/>
              <a:t>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922" y="970397"/>
            <a:ext cx="4612047" cy="5384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1" dirty="0" smtClean="0"/>
                  <a:t> Run DFS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blipFill>
                <a:blip r:embed="rId3"/>
                <a:stretch>
                  <a:fillRect l="-384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G Run DFS by selecting vertex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blipFill>
                <a:blip r:embed="rId4"/>
                <a:stretch>
                  <a:fillRect l="-3456" t="-3960" r="-2304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90260" y="4798423"/>
            <a:ext cx="2817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DAG – for SCC of the graph</a:t>
            </a:r>
          </a:p>
          <a:p>
            <a:r>
              <a:rPr lang="en-US" sz="2400" b="1" dirty="0" smtClean="0"/>
              <a:t>Here (</a:t>
            </a:r>
            <a:r>
              <a:rPr lang="en-US" sz="2400" b="1" dirty="0" err="1" smtClean="0"/>
              <a:t>abc</a:t>
            </a:r>
            <a:r>
              <a:rPr lang="en-US" sz="2400" b="1" dirty="0" smtClean="0"/>
              <a:t>) is source</a:t>
            </a:r>
          </a:p>
          <a:p>
            <a:r>
              <a:rPr lang="en-US" sz="2400" b="1" dirty="0" smtClean="0"/>
              <a:t>Here h is the sink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12171"/>
              </p:ext>
            </p:extLst>
          </p:nvPr>
        </p:nvGraphicFramePr>
        <p:xfrm>
          <a:off x="10813328" y="1084217"/>
          <a:ext cx="89099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496">
                  <a:extLst>
                    <a:ext uri="{9D8B030D-6E8A-4147-A177-3AD203B41FA5}">
                      <a16:colId xmlns:a16="http://schemas.microsoft.com/office/drawing/2014/main" val="2226732839"/>
                    </a:ext>
                  </a:extLst>
                </a:gridCol>
                <a:gridCol w="445496">
                  <a:extLst>
                    <a:ext uri="{9D8B030D-6E8A-4147-A177-3AD203B41FA5}">
                      <a16:colId xmlns:a16="http://schemas.microsoft.com/office/drawing/2014/main" val="1515140018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24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5955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3689" y="3187337"/>
            <a:ext cx="246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r>
              <a:rPr lang="en-US" dirty="0" smtClean="0"/>
              <a:t> is true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689" y="809896"/>
            <a:ext cx="263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From g traverse in G</a:t>
            </a:r>
          </a:p>
          <a:p>
            <a:r>
              <a:rPr lang="en-US" b="1" dirty="0"/>
              <a:t>f</a:t>
            </a:r>
            <a:r>
              <a:rPr lang="en-US" b="1" dirty="0" smtClean="0"/>
              <a:t> is marked</a:t>
            </a:r>
          </a:p>
          <a:p>
            <a:r>
              <a:rPr lang="en-US" b="1" dirty="0" smtClean="0"/>
              <a:t>So g, </a:t>
            </a:r>
            <a:r>
              <a:rPr lang="en-US" b="1" dirty="0"/>
              <a:t>f</a:t>
            </a:r>
            <a:r>
              <a:rPr lang="en-US" b="1" dirty="0" smtClean="0"/>
              <a:t> are SCC in 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922" y="970397"/>
            <a:ext cx="4612047" cy="5384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1" dirty="0" smtClean="0"/>
                  <a:t> Run DFS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blipFill>
                <a:blip r:embed="rId3"/>
                <a:stretch>
                  <a:fillRect l="-384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G Run DFS by selecting vertex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blipFill>
                <a:blip r:embed="rId4"/>
                <a:stretch>
                  <a:fillRect l="-3456" t="-3960" r="-2304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90260" y="4798423"/>
            <a:ext cx="2817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DAG – for SCC of the graph</a:t>
            </a:r>
          </a:p>
          <a:p>
            <a:r>
              <a:rPr lang="en-US" sz="2400" b="1" dirty="0" smtClean="0"/>
              <a:t>Here (</a:t>
            </a:r>
            <a:r>
              <a:rPr lang="en-US" sz="2400" b="1" dirty="0" err="1" smtClean="0"/>
              <a:t>abc</a:t>
            </a:r>
            <a:r>
              <a:rPr lang="en-US" sz="2400" b="1" dirty="0" smtClean="0"/>
              <a:t>) is source</a:t>
            </a:r>
          </a:p>
          <a:p>
            <a:r>
              <a:rPr lang="en-US" sz="2400" b="1" dirty="0" smtClean="0"/>
              <a:t>Here h is the sink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6343"/>
              </p:ext>
            </p:extLst>
          </p:nvPr>
        </p:nvGraphicFramePr>
        <p:xfrm>
          <a:off x="10813328" y="1084217"/>
          <a:ext cx="89099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496">
                  <a:extLst>
                    <a:ext uri="{9D8B030D-6E8A-4147-A177-3AD203B41FA5}">
                      <a16:colId xmlns:a16="http://schemas.microsoft.com/office/drawing/2014/main" val="2226732839"/>
                    </a:ext>
                  </a:extLst>
                </a:gridCol>
                <a:gridCol w="445496">
                  <a:extLst>
                    <a:ext uri="{9D8B030D-6E8A-4147-A177-3AD203B41FA5}">
                      <a16:colId xmlns:a16="http://schemas.microsoft.com/office/drawing/2014/main" val="1515140018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5955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3689" y="3187337"/>
            <a:ext cx="246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dirty="0" smtClean="0"/>
              <a:t> is not true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689" y="809896"/>
            <a:ext cx="2638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From h traverse in G</a:t>
            </a:r>
          </a:p>
          <a:p>
            <a:r>
              <a:rPr lang="en-US" b="1" dirty="0" smtClean="0"/>
              <a:t>No other vertex is marked</a:t>
            </a:r>
          </a:p>
          <a:p>
            <a:r>
              <a:rPr lang="en-US" b="1" dirty="0" smtClean="0"/>
              <a:t>So h is single vertex SCC in 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62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DFS in Directed Graphs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40" y="1661373"/>
            <a:ext cx="3897245" cy="417441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20" y="1690688"/>
            <a:ext cx="3897245" cy="4174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8307" y="50030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</a:t>
            </a:r>
            <a:r>
              <a:rPr lang="en-US" b="1" dirty="0" smtClean="0"/>
              <a:t>1</a:t>
            </a:r>
            <a:r>
              <a:rPr lang="en-US" dirty="0" smtClean="0"/>
              <a:t>/-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7505" y="459377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H/2/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792801" y="506403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Nil/1/-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51761" y="5995851"/>
            <a:ext cx="30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173007" y="5926180"/>
            <a:ext cx="30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997234" y="4754880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50937" y="4776260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49139"/>
              </p:ext>
            </p:extLst>
          </p:nvPr>
        </p:nvGraphicFramePr>
        <p:xfrm>
          <a:off x="10926007" y="2203426"/>
          <a:ext cx="754368" cy="2949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4368">
                  <a:extLst>
                    <a:ext uri="{9D8B030D-6E8A-4147-A177-3AD203B41FA5}">
                      <a16:colId xmlns:a16="http://schemas.microsoft.com/office/drawing/2014/main" val="3585315757"/>
                    </a:ext>
                  </a:extLst>
                </a:gridCol>
              </a:tblGrid>
              <a:tr h="3687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16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4043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01963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28334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9417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34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640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9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922" y="970397"/>
            <a:ext cx="4612047" cy="5384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1" dirty="0" smtClean="0"/>
                  <a:t> Run DFS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69" y="1084217"/>
                <a:ext cx="2377440" cy="830997"/>
              </a:xfrm>
              <a:prstGeom prst="rect">
                <a:avLst/>
              </a:prstGeom>
              <a:blipFill>
                <a:blip r:embed="rId3"/>
                <a:stretch>
                  <a:fillRect l="-384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Graph G Run DFS by selecting vertex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68" y="2882536"/>
                <a:ext cx="2643051" cy="1231940"/>
              </a:xfrm>
              <a:prstGeom prst="rect">
                <a:avLst/>
              </a:prstGeom>
              <a:blipFill>
                <a:blip r:embed="rId4"/>
                <a:stretch>
                  <a:fillRect l="-3456" t="-3960" r="-2304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90260" y="4798423"/>
            <a:ext cx="2817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DAG – for SCC of the graph</a:t>
            </a:r>
          </a:p>
          <a:p>
            <a:r>
              <a:rPr lang="en-US" sz="2400" b="1" dirty="0" smtClean="0"/>
              <a:t>Here (</a:t>
            </a:r>
            <a:r>
              <a:rPr lang="en-US" sz="2400" b="1" dirty="0" err="1" smtClean="0"/>
              <a:t>abc</a:t>
            </a:r>
            <a:r>
              <a:rPr lang="en-US" sz="2400" b="1" dirty="0" smtClean="0"/>
              <a:t>) is source</a:t>
            </a:r>
          </a:p>
          <a:p>
            <a:r>
              <a:rPr lang="en-US" sz="2400" b="1" dirty="0" smtClean="0"/>
              <a:t>Here h is the sink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83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DFS in Directed Graphs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40" y="1661373"/>
            <a:ext cx="3897245" cy="417441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20" y="1690688"/>
            <a:ext cx="3897245" cy="4174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2757" y="453051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H/2/3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92801" y="506403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Nil/1/</a:t>
            </a:r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73007" y="5926180"/>
            <a:ext cx="30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86439" y="5926180"/>
            <a:ext cx="30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04298" y="456328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H/2/3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594" y="503355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Nil/1/</a:t>
            </a:r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499" y="318733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</a:t>
            </a:r>
            <a:r>
              <a:rPr lang="en-US" b="1" dirty="0" smtClean="0"/>
              <a:t>5</a:t>
            </a:r>
            <a:r>
              <a:rPr lang="en-US" dirty="0" smtClean="0"/>
              <a:t>/</a:t>
            </a:r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9361726" y="4776260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93062" y="3361114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96388"/>
              </p:ext>
            </p:extLst>
          </p:nvPr>
        </p:nvGraphicFramePr>
        <p:xfrm>
          <a:off x="10926007" y="2203426"/>
          <a:ext cx="754368" cy="2949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4368">
                  <a:extLst>
                    <a:ext uri="{9D8B030D-6E8A-4147-A177-3AD203B41FA5}">
                      <a16:colId xmlns:a16="http://schemas.microsoft.com/office/drawing/2014/main" val="3585315757"/>
                    </a:ext>
                  </a:extLst>
                </a:gridCol>
              </a:tblGrid>
              <a:tr h="3687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16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4043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01963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28334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9417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34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640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7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DFS in Directed Graphs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40" y="1661373"/>
            <a:ext cx="3897245" cy="417441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20" y="1690688"/>
            <a:ext cx="3897245" cy="4174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7505" y="459377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H/2/3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92801" y="506403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Nil/1/4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3007" y="5926180"/>
            <a:ext cx="30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6439" y="5926180"/>
            <a:ext cx="30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04298" y="456328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H/2/3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594" y="503355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Nil/1/</a:t>
            </a:r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499" y="318733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Nil/5/</a:t>
            </a:r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30572" y="343552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E/</a:t>
            </a:r>
            <a:r>
              <a:rPr lang="en-US" b="1" dirty="0" smtClean="0"/>
              <a:t>6</a:t>
            </a:r>
            <a:r>
              <a:rPr lang="en-US" dirty="0" smtClean="0"/>
              <a:t>/-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0869" y="315685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Nil/5/</a:t>
            </a:r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68942" y="340504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E/</a:t>
            </a:r>
            <a:r>
              <a:rPr lang="en-US" dirty="0"/>
              <a:t>6</a:t>
            </a:r>
            <a:r>
              <a:rPr lang="en-US" dirty="0" smtClean="0"/>
              <a:t>/-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61463" y="1611078"/>
            <a:ext cx="6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F/</a:t>
            </a:r>
            <a:r>
              <a:rPr lang="en-US" b="1" dirty="0"/>
              <a:t>7</a:t>
            </a:r>
            <a:r>
              <a:rPr lang="en-US" dirty="0" smtClean="0"/>
              <a:t>/-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61913" y="1976452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9501" y="3356758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25951"/>
              </p:ext>
            </p:extLst>
          </p:nvPr>
        </p:nvGraphicFramePr>
        <p:xfrm>
          <a:off x="10926007" y="2203426"/>
          <a:ext cx="754368" cy="2949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4368">
                  <a:extLst>
                    <a:ext uri="{9D8B030D-6E8A-4147-A177-3AD203B41FA5}">
                      <a16:colId xmlns:a16="http://schemas.microsoft.com/office/drawing/2014/main" val="3585315757"/>
                    </a:ext>
                  </a:extLst>
                </a:gridCol>
              </a:tblGrid>
              <a:tr h="3687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16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4043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01963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28334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9417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34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640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8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DFS in Directed Graphs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40" y="1661373"/>
            <a:ext cx="3897245" cy="417441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20" y="1690688"/>
            <a:ext cx="3897245" cy="4174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7505" y="459377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H/2/3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92801" y="506403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Nil/1/4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3007" y="5926180"/>
            <a:ext cx="30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86439" y="5926180"/>
            <a:ext cx="30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04298" y="456328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H/2/3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594" y="503355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Nil/1/</a:t>
            </a:r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499" y="318733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Nil/5/</a:t>
            </a:r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30572" y="34355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E/6/</a:t>
            </a:r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60869" y="315685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Nil/5/</a:t>
            </a:r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68942" y="340504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E/</a:t>
            </a:r>
            <a:r>
              <a:rPr lang="en-US" dirty="0"/>
              <a:t>6</a:t>
            </a:r>
            <a:r>
              <a:rPr lang="en-US" dirty="0" smtClean="0"/>
              <a:t>/-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61463" y="1611078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F/7/</a:t>
            </a:r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40512" y="1632848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F/7/</a:t>
            </a:r>
            <a:r>
              <a:rPr lang="en-US" dirty="0"/>
              <a:t>8</a:t>
            </a:r>
          </a:p>
        </p:txBody>
      </p:sp>
      <p:sp>
        <p:nvSpPr>
          <p:cNvPr id="19" name="Oval 18"/>
          <p:cNvSpPr/>
          <p:nvPr/>
        </p:nvSpPr>
        <p:spPr>
          <a:xfrm>
            <a:off x="6561913" y="1976452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586444" y="3356765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89639"/>
              </p:ext>
            </p:extLst>
          </p:nvPr>
        </p:nvGraphicFramePr>
        <p:xfrm>
          <a:off x="10926007" y="2203426"/>
          <a:ext cx="754368" cy="2949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4368">
                  <a:extLst>
                    <a:ext uri="{9D8B030D-6E8A-4147-A177-3AD203B41FA5}">
                      <a16:colId xmlns:a16="http://schemas.microsoft.com/office/drawing/2014/main" val="3585315757"/>
                    </a:ext>
                  </a:extLst>
                </a:gridCol>
              </a:tblGrid>
              <a:tr h="3687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16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4043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01963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28334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9417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34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640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DFS in Directed Graphs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40" y="1661373"/>
            <a:ext cx="3897245" cy="417441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20" y="1690688"/>
            <a:ext cx="3897245" cy="4174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7505" y="459377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H/2/3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92801" y="506403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Nil/1/4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3007" y="5926180"/>
            <a:ext cx="44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86439" y="5926180"/>
            <a:ext cx="30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04298" y="456328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H/2/3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594" y="503355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Nil/1/</a:t>
            </a:r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499" y="31873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Nil/5/</a:t>
            </a:r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30572" y="34355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E/6/</a:t>
            </a:r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0869" y="315685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Nil/5/10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68942" y="34050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E/6/9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61463" y="1611078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F/7/8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0512" y="1632848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F/7/</a:t>
            </a:r>
            <a:r>
              <a:rPr lang="en-US" dirty="0"/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7149" y="343552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</a:t>
            </a:r>
            <a:r>
              <a:rPr lang="en-US" b="1" dirty="0" smtClean="0"/>
              <a:t>11</a:t>
            </a:r>
            <a:r>
              <a:rPr lang="en-US" dirty="0" smtClean="0"/>
              <a:t>/-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188718" y="3356765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366087" y="3382891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87792"/>
              </p:ext>
            </p:extLst>
          </p:nvPr>
        </p:nvGraphicFramePr>
        <p:xfrm>
          <a:off x="10926007" y="2203426"/>
          <a:ext cx="754368" cy="2949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4368">
                  <a:extLst>
                    <a:ext uri="{9D8B030D-6E8A-4147-A177-3AD203B41FA5}">
                      <a16:colId xmlns:a16="http://schemas.microsoft.com/office/drawing/2014/main" val="3585315757"/>
                    </a:ext>
                  </a:extLst>
                </a:gridCol>
              </a:tblGrid>
              <a:tr h="3687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16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4043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01963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28334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9417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34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640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0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DFS in Directed Graphs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40" y="1661373"/>
            <a:ext cx="3897245" cy="417441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20" y="1690688"/>
            <a:ext cx="3897245" cy="4174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7505" y="459377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H/2/3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92801" y="506403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Nil/1/4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3007" y="5926180"/>
            <a:ext cx="44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86440" y="5926180"/>
            <a:ext cx="43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04298" y="456328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H/2/3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594" y="503355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Nil/1/</a:t>
            </a:r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499" y="31873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Nil/5/</a:t>
            </a:r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30572" y="34355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E/6/</a:t>
            </a:r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0869" y="315685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Nil/5/10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68942" y="34050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E/6/9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61463" y="1611078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F/7/8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0512" y="1632848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F/7/</a:t>
            </a:r>
            <a:r>
              <a:rPr lang="en-US" dirty="0"/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7149" y="343552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Nil/11/-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997238" y="1959039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955298" y="1972100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07236" y="164155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D/</a:t>
            </a:r>
            <a:r>
              <a:rPr lang="en-US" b="1" dirty="0" smtClean="0"/>
              <a:t>12</a:t>
            </a:r>
            <a:r>
              <a:rPr lang="en-US" dirty="0" smtClean="0"/>
              <a:t>/-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76201" y="344423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Nil/11/-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86288" y="165026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D/12/-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18854" y="165897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</a:t>
            </a:r>
            <a:r>
              <a:rPr lang="en-US" b="1" dirty="0" smtClean="0"/>
              <a:t>13</a:t>
            </a:r>
            <a:r>
              <a:rPr lang="en-US" dirty="0" smtClean="0"/>
              <a:t>/-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9251"/>
              </p:ext>
            </p:extLst>
          </p:nvPr>
        </p:nvGraphicFramePr>
        <p:xfrm>
          <a:off x="10926007" y="2203426"/>
          <a:ext cx="754368" cy="2949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4368">
                  <a:extLst>
                    <a:ext uri="{9D8B030D-6E8A-4147-A177-3AD203B41FA5}">
                      <a16:colId xmlns:a16="http://schemas.microsoft.com/office/drawing/2014/main" val="3585315757"/>
                    </a:ext>
                  </a:extLst>
                </a:gridCol>
              </a:tblGrid>
              <a:tr h="3687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16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4043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01963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28334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9417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34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640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3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DFS in Directed Graphs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40" y="1661373"/>
            <a:ext cx="3897245" cy="417441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20" y="1690688"/>
            <a:ext cx="3897245" cy="4174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7505" y="459377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H/2/3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92801" y="506403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Nil/1/4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3007" y="5926180"/>
            <a:ext cx="44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14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86440" y="5926180"/>
            <a:ext cx="43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04298" y="456328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H/2/3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594" y="503355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Nil/1/</a:t>
            </a:r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499" y="31873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Nil/5/</a:t>
            </a:r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30572" y="34355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E/6/</a:t>
            </a:r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0869" y="315685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Nil/5/10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68942" y="34050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E/6/9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61463" y="1611078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F/7/8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0512" y="1632848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F/7/</a:t>
            </a:r>
            <a:r>
              <a:rPr lang="en-US" dirty="0"/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7149" y="343552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Nil/11/-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997238" y="1959039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955298" y="1972100"/>
            <a:ext cx="52251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07236" y="164155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D/12/</a:t>
            </a:r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76201" y="344423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Nil/11/-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86288" y="165026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D/12/-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18854" y="165897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A/13/</a:t>
            </a:r>
            <a:r>
              <a:rPr lang="en-US" b="1" dirty="0" smtClean="0"/>
              <a:t>14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31097" y="170686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A/13/14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89673"/>
              </p:ext>
            </p:extLst>
          </p:nvPr>
        </p:nvGraphicFramePr>
        <p:xfrm>
          <a:off x="10926007" y="2203426"/>
          <a:ext cx="754368" cy="2949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4368">
                  <a:extLst>
                    <a:ext uri="{9D8B030D-6E8A-4147-A177-3AD203B41FA5}">
                      <a16:colId xmlns:a16="http://schemas.microsoft.com/office/drawing/2014/main" val="3585315757"/>
                    </a:ext>
                  </a:extLst>
                </a:gridCol>
              </a:tblGrid>
              <a:tr h="3687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16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4043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01963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28334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94178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349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6407"/>
                  </a:ext>
                </a:extLst>
              </a:tr>
              <a:tr h="36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E21F9B01ADF54F9E156BF5AE1BB685" ma:contentTypeVersion="12" ma:contentTypeDescription="Create a new document." ma:contentTypeScope="" ma:versionID="68011a4d3550403b2d3b16371b2c7953">
  <xsd:schema xmlns:xsd="http://www.w3.org/2001/XMLSchema" xmlns:xs="http://www.w3.org/2001/XMLSchema" xmlns:p="http://schemas.microsoft.com/office/2006/metadata/properties" xmlns:ns2="e93538ba-5cae-424e-ab1c-d0624500b7e3" xmlns:ns3="89dfaf72-4d32-4b9b-a407-c83c9002a7d1" targetNamespace="http://schemas.microsoft.com/office/2006/metadata/properties" ma:root="true" ma:fieldsID="a79e40eb70d56d0cdd2d60f9fc5a46b8" ns2:_="" ns3:_="">
    <xsd:import namespace="e93538ba-5cae-424e-ab1c-d0624500b7e3"/>
    <xsd:import namespace="89dfaf72-4d32-4b9b-a407-c83c9002a7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3538ba-5cae-424e-ab1c-d0624500b7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faf72-4d32-4b9b-a407-c83c9002a7d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2184DA-714B-4745-9993-03913396902C}"/>
</file>

<file path=customXml/itemProps2.xml><?xml version="1.0" encoding="utf-8"?>
<ds:datastoreItem xmlns:ds="http://schemas.openxmlformats.org/officeDocument/2006/customXml" ds:itemID="{8380BDB5-7FB2-40DE-B803-5E69276A47D5}"/>
</file>

<file path=customXml/itemProps3.xml><?xml version="1.0" encoding="utf-8"?>
<ds:datastoreItem xmlns:ds="http://schemas.openxmlformats.org/officeDocument/2006/customXml" ds:itemID="{85CC8DEA-E573-427B-8C61-6B52668E5C85}"/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849</Words>
  <Application>Microsoft Office PowerPoint</Application>
  <PresentationFormat>Widescreen</PresentationFormat>
  <Paragraphs>316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Cambria Math</vt:lpstr>
      <vt:lpstr>Office Theme</vt:lpstr>
      <vt:lpstr>Algorithms </vt:lpstr>
      <vt:lpstr>DFS in Directed Graphs</vt:lpstr>
      <vt:lpstr>DFS in Directed Graphs</vt:lpstr>
      <vt:lpstr>DFS in Directed Graphs</vt:lpstr>
      <vt:lpstr>DFS in Directed Graphs</vt:lpstr>
      <vt:lpstr>DFS in Directed Graphs</vt:lpstr>
      <vt:lpstr>DFS in Directed Graphs</vt:lpstr>
      <vt:lpstr>DFS in Directed Graphs</vt:lpstr>
      <vt:lpstr>DFS in Directed Graphs</vt:lpstr>
      <vt:lpstr>DFS in Directed Graphs</vt:lpstr>
      <vt:lpstr>Strongly Connected Directed Graph</vt:lpstr>
      <vt:lpstr>Strongly Connected Components in Directed Graphs</vt:lpstr>
      <vt:lpstr>Strongly Connected Components in Directed Graphs</vt:lpstr>
      <vt:lpstr>Directed Graphs: How to find SCCs?</vt:lpstr>
      <vt:lpstr>SCC (Another Example)</vt:lpstr>
      <vt:lpstr>Find SCC in this graph just by seeing</vt:lpstr>
      <vt:lpstr>Find SCC in this graph just by seeing</vt:lpstr>
      <vt:lpstr>Find SCC in this graph just by seeing</vt:lpstr>
      <vt:lpstr>Find SCC in this graph just by seeing</vt:lpstr>
      <vt:lpstr>Directed Graphs: How to find SCCs?</vt:lpstr>
      <vt:lpstr>Finding SCC in Directed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sarfraz.raza</dc:creator>
  <cp:lastModifiedBy>amjad.iqbal</cp:lastModifiedBy>
  <cp:revision>115</cp:revision>
  <dcterms:created xsi:type="dcterms:W3CDTF">2017-10-18T16:12:17Z</dcterms:created>
  <dcterms:modified xsi:type="dcterms:W3CDTF">2020-06-15T09:00:37Z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0x0101004BE21F9B01ADF54F9E156BF5AE1BB685</vt:lpwstr>
  </property>
</Properties>
</file>