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4"/>
  </p:notesMasterIdLst>
  <p:sldIdLst>
    <p:sldId id="262" r:id="rId2"/>
    <p:sldId id="261" r:id="rId3"/>
  </p:sldIdLst>
  <p:sldSz cx="9144000" cy="5143500" type="screen16x9"/>
  <p:notesSz cx="6858000" cy="9144000"/>
  <p:embeddedFontLst>
    <p:embeddedFont>
      <p:font typeface="Arial Rounded MT Bold" panose="020F0704030504030204" pitchFamily="34" charset="0"/>
      <p:regular r:id="rId5"/>
    </p:embeddedFont>
    <p:embeddedFont>
      <p:font typeface="Britannic Bold" panose="020B0903060703020204" pitchFamily="34" charset="0"/>
      <p:regular r:id="rId6"/>
    </p:embeddedFont>
    <p:embeddedFont>
      <p:font typeface="Calibri Light" panose="020F0302020204030204" pitchFamily="34" charset="0"/>
      <p:regular r:id="rId7"/>
      <p:italic r:id="rId8"/>
    </p:embeddedFont>
    <p:embeddedFont>
      <p:font typeface="Castellar" panose="020A0402060406010301" pitchFamily="18" charset="0"/>
      <p:regular r:id="rId9"/>
    </p:embeddedFont>
    <p:embeddedFont>
      <p:font typeface="Calibri" panose="020F0502020204030204" pitchFamily="34"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66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82e7373c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82e7373c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9965609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9193460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0827427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5708093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125736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604442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0159668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3193660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0166719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867341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7641709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739117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943377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645638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0590586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6144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343178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57211559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4800" dirty="0" smtClean="0">
                <a:latin typeface="Britannic Bold" panose="020B0903060703020204" pitchFamily="34" charset="0"/>
              </a:rPr>
              <a:t>GRUPO 6</a:t>
            </a:r>
            <a:endParaRPr lang="en-US" sz="4800" dirty="0">
              <a:latin typeface="Britannic Bold" panose="020B0903060703020204" pitchFamily="34" charset="0"/>
            </a:endParaRPr>
          </a:p>
        </p:txBody>
      </p:sp>
      <p:sp>
        <p:nvSpPr>
          <p:cNvPr id="3" name="Subtítulo 2"/>
          <p:cNvSpPr>
            <a:spLocks noGrp="1"/>
          </p:cNvSpPr>
          <p:nvPr>
            <p:ph type="subTitle" idx="1"/>
          </p:nvPr>
        </p:nvSpPr>
        <p:spPr>
          <a:xfrm>
            <a:off x="1402773" y="3289300"/>
            <a:ext cx="6967322" cy="1054100"/>
          </a:xfrm>
        </p:spPr>
        <p:txBody>
          <a:bodyPr>
            <a:normAutofit/>
          </a:bodyPr>
          <a:lstStyle/>
          <a:p>
            <a:r>
              <a:rPr lang="es-ES" sz="3200" dirty="0" smtClean="0">
                <a:latin typeface="Arial Rounded MT Bold" panose="020F0704030504030204" pitchFamily="34" charset="0"/>
              </a:rPr>
              <a:t>SISTEMAS DISTRIBUIDOS (49522)</a:t>
            </a:r>
            <a:endParaRPr lang="en-US" sz="3200" dirty="0">
              <a:latin typeface="Arial Rounded MT Bold" panose="020F0704030504030204" pitchFamily="34" charset="0"/>
            </a:endParaRPr>
          </a:p>
        </p:txBody>
      </p:sp>
      <p:sp>
        <p:nvSpPr>
          <p:cNvPr id="4" name="CuadroTexto 3"/>
          <p:cNvSpPr txBox="1"/>
          <p:nvPr/>
        </p:nvSpPr>
        <p:spPr>
          <a:xfrm>
            <a:off x="452177" y="763675"/>
            <a:ext cx="8531050" cy="584775"/>
          </a:xfrm>
          <a:prstGeom prst="rect">
            <a:avLst/>
          </a:prstGeom>
          <a:noFill/>
        </p:spPr>
        <p:txBody>
          <a:bodyPr wrap="square" rtlCol="0">
            <a:spAutoFit/>
          </a:bodyPr>
          <a:lstStyle/>
          <a:p>
            <a:r>
              <a:rPr lang="en-US" sz="3200" b="1" dirty="0">
                <a:effectLst>
                  <a:glow rad="63500">
                    <a:schemeClr val="accent5">
                      <a:satMod val="175000"/>
                      <a:alpha val="40000"/>
                    </a:schemeClr>
                  </a:glow>
                </a:effectLst>
                <a:latin typeface="Castellar" panose="020A0402060406010301" pitchFamily="18" charset="0"/>
              </a:rPr>
              <a:t>DIFERENCIAS ANT-MAVEN - GRADLE</a:t>
            </a:r>
          </a:p>
        </p:txBody>
      </p:sp>
    </p:spTree>
    <p:extLst>
      <p:ext uri="{BB962C8B-B14F-4D97-AF65-F5344CB8AC3E}">
        <p14:creationId xmlns:p14="http://schemas.microsoft.com/office/powerpoint/2010/main" val="213728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p:nvPr/>
        </p:nvSpPr>
        <p:spPr>
          <a:xfrm>
            <a:off x="0" y="-16100"/>
            <a:ext cx="573900" cy="307800"/>
          </a:xfrm>
          <a:prstGeom prst="rect">
            <a:avLst/>
          </a:prstGeom>
          <a:solidFill>
            <a:srgbClr val="FFD9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b="1"/>
              <a:t>Grupo 6</a:t>
            </a:r>
            <a:endParaRPr sz="800" b="1"/>
          </a:p>
        </p:txBody>
      </p:sp>
      <p:sp>
        <p:nvSpPr>
          <p:cNvPr id="244" name="Google Shape;244;p18"/>
          <p:cNvSpPr txBox="1"/>
          <p:nvPr/>
        </p:nvSpPr>
        <p:spPr>
          <a:xfrm>
            <a:off x="573900" y="-39200"/>
            <a:ext cx="7594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solidFill>
                  <a:schemeClr val="dk1"/>
                </a:solidFill>
                <a:highlight>
                  <a:srgbClr val="FFFFFF"/>
                </a:highlight>
                <a:latin typeface="Roboto"/>
                <a:ea typeface="Roboto"/>
                <a:cs typeface="Roboto"/>
                <a:sym typeface="Roboto"/>
              </a:rPr>
              <a:t>Qué permite realizar la herramienta de construcción de proyectos:</a:t>
            </a:r>
            <a:endParaRPr sz="700" b="1"/>
          </a:p>
        </p:txBody>
      </p:sp>
      <p:sp>
        <p:nvSpPr>
          <p:cNvPr id="245" name="Google Shape;245;p18"/>
          <p:cNvSpPr txBox="1"/>
          <p:nvPr/>
        </p:nvSpPr>
        <p:spPr>
          <a:xfrm>
            <a:off x="1213650" y="276400"/>
            <a:ext cx="573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980000"/>
                </a:solidFill>
                <a:highlight>
                  <a:srgbClr val="FFFFFF"/>
                </a:highlight>
                <a:latin typeface="Roboto"/>
                <a:ea typeface="Roboto"/>
                <a:cs typeface="Roboto"/>
                <a:sym typeface="Roboto"/>
              </a:rPr>
              <a:t>Maven</a:t>
            </a:r>
            <a:endParaRPr sz="700" b="1" dirty="0">
              <a:solidFill>
                <a:srgbClr val="980000"/>
              </a:solidFill>
            </a:endParaRPr>
          </a:p>
        </p:txBody>
      </p:sp>
      <p:sp>
        <p:nvSpPr>
          <p:cNvPr id="246" name="Google Shape;246;p18"/>
          <p:cNvSpPr txBox="1"/>
          <p:nvPr/>
        </p:nvSpPr>
        <p:spPr>
          <a:xfrm>
            <a:off x="4538025" y="276400"/>
            <a:ext cx="573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solidFill>
                  <a:srgbClr val="980000"/>
                </a:solidFill>
                <a:highlight>
                  <a:srgbClr val="FFFFFF"/>
                </a:highlight>
                <a:latin typeface="Roboto"/>
                <a:ea typeface="Roboto"/>
                <a:cs typeface="Roboto"/>
                <a:sym typeface="Roboto"/>
              </a:rPr>
              <a:t>Ant</a:t>
            </a:r>
            <a:endParaRPr sz="700" b="1">
              <a:solidFill>
                <a:srgbClr val="980000"/>
              </a:solidFill>
            </a:endParaRPr>
          </a:p>
        </p:txBody>
      </p:sp>
      <p:sp>
        <p:nvSpPr>
          <p:cNvPr id="247" name="Google Shape;247;p18"/>
          <p:cNvSpPr txBox="1"/>
          <p:nvPr/>
        </p:nvSpPr>
        <p:spPr>
          <a:xfrm>
            <a:off x="7372675" y="276400"/>
            <a:ext cx="573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solidFill>
                  <a:srgbClr val="980000"/>
                </a:solidFill>
                <a:highlight>
                  <a:srgbClr val="FFFFFF"/>
                </a:highlight>
                <a:latin typeface="Roboto"/>
                <a:ea typeface="Roboto"/>
                <a:cs typeface="Roboto"/>
                <a:sym typeface="Roboto"/>
              </a:rPr>
              <a:t>Gradle</a:t>
            </a:r>
            <a:endParaRPr sz="700" b="1">
              <a:solidFill>
                <a:srgbClr val="980000"/>
              </a:solidFill>
            </a:endParaRPr>
          </a:p>
        </p:txBody>
      </p:sp>
      <p:sp>
        <p:nvSpPr>
          <p:cNvPr id="248" name="Google Shape;248;p18"/>
          <p:cNvSpPr txBox="1"/>
          <p:nvPr/>
        </p:nvSpPr>
        <p:spPr>
          <a:xfrm>
            <a:off x="399625" y="1737838"/>
            <a:ext cx="712200" cy="20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Ventajas</a:t>
            </a:r>
            <a:endParaRPr sz="700" b="1"/>
          </a:p>
        </p:txBody>
      </p:sp>
      <p:sp>
        <p:nvSpPr>
          <p:cNvPr id="249" name="Google Shape;249;p18"/>
          <p:cNvSpPr txBox="1"/>
          <p:nvPr/>
        </p:nvSpPr>
        <p:spPr>
          <a:xfrm>
            <a:off x="2070000" y="1720663"/>
            <a:ext cx="888900" cy="2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Desventajas</a:t>
            </a:r>
            <a:endParaRPr sz="700" b="1"/>
          </a:p>
        </p:txBody>
      </p:sp>
      <p:cxnSp>
        <p:nvCxnSpPr>
          <p:cNvPr id="250" name="Google Shape;250;p18"/>
          <p:cNvCxnSpPr/>
          <p:nvPr/>
        </p:nvCxnSpPr>
        <p:spPr>
          <a:xfrm flipV="1">
            <a:off x="-10048" y="266352"/>
            <a:ext cx="9144000" cy="19130"/>
          </a:xfrm>
          <a:prstGeom prst="straightConnector1">
            <a:avLst/>
          </a:prstGeom>
          <a:noFill/>
          <a:ln w="9525" cap="flat" cmpd="sng">
            <a:solidFill>
              <a:srgbClr val="073763"/>
            </a:solidFill>
            <a:prstDash val="solid"/>
            <a:round/>
            <a:headEnd type="none" w="med" len="med"/>
            <a:tailEnd type="none" w="med" len="med"/>
          </a:ln>
        </p:spPr>
      </p:cxnSp>
      <p:sp>
        <p:nvSpPr>
          <p:cNvPr id="251" name="Google Shape;251;p18"/>
          <p:cNvSpPr/>
          <p:nvPr/>
        </p:nvSpPr>
        <p:spPr>
          <a:xfrm>
            <a:off x="148775" y="550800"/>
            <a:ext cx="3012600" cy="1152900"/>
          </a:xfrm>
          <a:prstGeom prst="rect">
            <a:avLst/>
          </a:prstGeom>
          <a:solidFill>
            <a:srgbClr val="EBE8F2"/>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325950" y="560825"/>
            <a:ext cx="2792700" cy="1168800"/>
          </a:xfrm>
          <a:prstGeom prst="rect">
            <a:avLst/>
          </a:prstGeom>
          <a:solidFill>
            <a:srgbClr val="FCE5CD"/>
          </a:solidFill>
          <a:ln w="19050" cap="flat" cmpd="sng">
            <a:solidFill>
              <a:srgbClr val="FF55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9725" y="560850"/>
            <a:ext cx="2747400" cy="1143000"/>
          </a:xfrm>
          <a:prstGeom prst="rect">
            <a:avLst/>
          </a:prstGeom>
          <a:solidFill>
            <a:srgbClr val="DCEBF9"/>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txBox="1"/>
          <p:nvPr/>
        </p:nvSpPr>
        <p:spPr>
          <a:xfrm>
            <a:off x="211500" y="565150"/>
            <a:ext cx="2747400" cy="101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900">
                <a:solidFill>
                  <a:schemeClr val="dk1"/>
                </a:solidFill>
                <a:latin typeface="Roboto"/>
                <a:ea typeface="Roboto"/>
                <a:cs typeface="Roboto"/>
                <a:sym typeface="Roboto"/>
              </a:rPr>
              <a:t>Apache Maven es una herramienta utilizada para la configuración de todo el ciclo de un proyecto. Este se encarga de las fases de compilación y empaquetado, así como una instalación para la distribución de librerías, las cuales sirven para ser usadas por desarrolladores.</a:t>
            </a:r>
            <a:endParaRPr sz="900"/>
          </a:p>
        </p:txBody>
      </p:sp>
      <p:sp>
        <p:nvSpPr>
          <p:cNvPr id="255" name="Google Shape;255;p18"/>
          <p:cNvSpPr txBox="1"/>
          <p:nvPr/>
        </p:nvSpPr>
        <p:spPr>
          <a:xfrm>
            <a:off x="3364800" y="498725"/>
            <a:ext cx="2715000" cy="129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900">
                <a:solidFill>
                  <a:schemeClr val="dk1"/>
                </a:solidFill>
                <a:latin typeface="Roboto"/>
                <a:ea typeface="Roboto"/>
                <a:cs typeface="Roboto"/>
                <a:sym typeface="Roboto"/>
              </a:rPr>
              <a:t>Apache Ant es una herramienta de Netbeans que se utiliza para compilar, empaquetar, implementar y documentar aplicaciones en el lenguaje de Java. Además, su funcionamiento es similar a los scripts o ficheros de texto en formato XML donde se ponen tareas para su ejecución. Cabe mencionar que, la especificación </a:t>
            </a:r>
            <a:r>
              <a:rPr lang="es" sz="900" b="1">
                <a:solidFill>
                  <a:schemeClr val="dk1"/>
                </a:solidFill>
                <a:latin typeface="Roboto"/>
                <a:ea typeface="Roboto"/>
                <a:cs typeface="Roboto"/>
                <a:sym typeface="Roboto"/>
              </a:rPr>
              <a:t>ant </a:t>
            </a:r>
            <a:r>
              <a:rPr lang="es" sz="900">
                <a:solidFill>
                  <a:schemeClr val="dk1"/>
                </a:solidFill>
                <a:latin typeface="Roboto"/>
                <a:ea typeface="Roboto"/>
                <a:cs typeface="Roboto"/>
                <a:sym typeface="Roboto"/>
              </a:rPr>
              <a:t>es escrito en un archivo </a:t>
            </a:r>
            <a:r>
              <a:rPr lang="es" sz="900" b="1">
                <a:solidFill>
                  <a:schemeClr val="dk1"/>
                </a:solidFill>
                <a:latin typeface="Roboto"/>
                <a:ea typeface="Roboto"/>
                <a:cs typeface="Roboto"/>
                <a:sym typeface="Roboto"/>
              </a:rPr>
              <a:t>build.xml</a:t>
            </a:r>
            <a:endParaRPr sz="900" b="1">
              <a:solidFill>
                <a:schemeClr val="dk1"/>
              </a:solidFill>
              <a:latin typeface="Roboto"/>
              <a:ea typeface="Roboto"/>
              <a:cs typeface="Roboto"/>
              <a:sym typeface="Roboto"/>
            </a:endParaRPr>
          </a:p>
        </p:txBody>
      </p:sp>
      <p:sp>
        <p:nvSpPr>
          <p:cNvPr id="256" name="Google Shape;256;p18"/>
          <p:cNvSpPr txBox="1"/>
          <p:nvPr/>
        </p:nvSpPr>
        <p:spPr>
          <a:xfrm>
            <a:off x="6283225" y="550050"/>
            <a:ext cx="2663100" cy="1154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900">
                <a:solidFill>
                  <a:schemeClr val="dk1"/>
                </a:solidFill>
                <a:latin typeface="Roboto"/>
                <a:ea typeface="Roboto"/>
                <a:cs typeface="Roboto"/>
                <a:sym typeface="Roboto"/>
              </a:rPr>
              <a:t>Gradle es una herramienta de automatización de compilación de código abierto, diseñada principalmente para elaborar multiproyectos, usando conceptos de Apache Maven. Posee una gran flexibilidad y deja hacer uso de otros lenguajes. Además, dispone de un sistema de gestión de dependencias sólido.</a:t>
            </a:r>
            <a:endParaRPr sz="900"/>
          </a:p>
        </p:txBody>
      </p:sp>
      <p:sp>
        <p:nvSpPr>
          <p:cNvPr id="257" name="Google Shape;257;p18"/>
          <p:cNvSpPr/>
          <p:nvPr/>
        </p:nvSpPr>
        <p:spPr>
          <a:xfrm>
            <a:off x="133500" y="1975100"/>
            <a:ext cx="1654200" cy="1416000"/>
          </a:xfrm>
          <a:prstGeom prst="rect">
            <a:avLst/>
          </a:prstGeom>
          <a:solidFill>
            <a:srgbClr val="EBE8F2"/>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1881075" y="1975100"/>
            <a:ext cx="1280400" cy="1416000"/>
          </a:xfrm>
          <a:prstGeom prst="rect">
            <a:avLst/>
          </a:prstGeom>
          <a:solidFill>
            <a:srgbClr val="EBE8F2"/>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txBox="1"/>
          <p:nvPr/>
        </p:nvSpPr>
        <p:spPr>
          <a:xfrm>
            <a:off x="133500" y="1913450"/>
            <a:ext cx="16926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solidFill>
                  <a:schemeClr val="dk1"/>
                </a:solidFill>
                <a:latin typeface="Roboto"/>
                <a:ea typeface="Roboto"/>
                <a:cs typeface="Roboto"/>
                <a:sym typeface="Roboto"/>
              </a:rPr>
              <a:t>- Organización de proyectos; poder pasar de un proyecto al otro y manejar correctamente la estructura.</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 Se puede evitar los tiempos de configuración e implementación en el desarrollo.</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 Ventaja con los jar, maven siempre se encargará de que tengamos la última versión del proyecto.</a:t>
            </a:r>
            <a:endParaRPr sz="800">
              <a:solidFill>
                <a:schemeClr val="dk1"/>
              </a:solidFill>
              <a:latin typeface="Roboto"/>
              <a:ea typeface="Roboto"/>
              <a:cs typeface="Roboto"/>
              <a:sym typeface="Roboto"/>
            </a:endParaRPr>
          </a:p>
        </p:txBody>
      </p:sp>
      <p:sp>
        <p:nvSpPr>
          <p:cNvPr id="260" name="Google Shape;260;p18"/>
          <p:cNvSpPr txBox="1"/>
          <p:nvPr/>
        </p:nvSpPr>
        <p:spPr>
          <a:xfrm>
            <a:off x="1879625" y="1975100"/>
            <a:ext cx="1350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latin typeface="Roboto"/>
                <a:ea typeface="Roboto"/>
                <a:cs typeface="Roboto"/>
                <a:sym typeface="Roboto"/>
              </a:rPr>
              <a:t>- Depende de la red para acceder al servidor.</a:t>
            </a:r>
            <a:endParaRPr sz="800">
              <a:latin typeface="Roboto"/>
              <a:ea typeface="Roboto"/>
              <a:cs typeface="Roboto"/>
              <a:sym typeface="Roboto"/>
            </a:endParaRPr>
          </a:p>
          <a:p>
            <a:pPr marL="0" lvl="0" indent="0" algn="l" rtl="0">
              <a:spcBef>
                <a:spcPts val="0"/>
              </a:spcBef>
              <a:spcAft>
                <a:spcPts val="0"/>
              </a:spcAft>
              <a:buNone/>
            </a:pPr>
            <a:r>
              <a:rPr lang="es" sz="800">
                <a:latin typeface="Roboto"/>
                <a:ea typeface="Roboto"/>
                <a:cs typeface="Roboto"/>
                <a:sym typeface="Roboto"/>
              </a:rPr>
              <a:t>- Actualizaciones de plugins, esto ocasiona en ciertos casos problemas con los proyectos en una versión antigua del plugin.</a:t>
            </a:r>
            <a:endParaRPr sz="800">
              <a:latin typeface="Roboto"/>
              <a:ea typeface="Roboto"/>
              <a:cs typeface="Roboto"/>
              <a:sym typeface="Roboto"/>
            </a:endParaRPr>
          </a:p>
          <a:p>
            <a:pPr marL="0" lvl="0" indent="0" algn="l" rtl="0">
              <a:spcBef>
                <a:spcPts val="0"/>
              </a:spcBef>
              <a:spcAft>
                <a:spcPts val="0"/>
              </a:spcAft>
              <a:buNone/>
            </a:pPr>
            <a:r>
              <a:rPr lang="es" sz="800">
                <a:latin typeface="Roboto"/>
                <a:ea typeface="Roboto"/>
                <a:cs typeface="Roboto"/>
                <a:sym typeface="Roboto"/>
              </a:rPr>
              <a:t>- Problemas con la ejecución offline </a:t>
            </a:r>
            <a:endParaRPr sz="800">
              <a:latin typeface="Roboto"/>
              <a:ea typeface="Roboto"/>
              <a:cs typeface="Roboto"/>
              <a:sym typeface="Roboto"/>
            </a:endParaRPr>
          </a:p>
        </p:txBody>
      </p:sp>
      <p:sp>
        <p:nvSpPr>
          <p:cNvPr id="261" name="Google Shape;261;p18"/>
          <p:cNvSpPr/>
          <p:nvPr/>
        </p:nvSpPr>
        <p:spPr>
          <a:xfrm>
            <a:off x="3326638" y="1962525"/>
            <a:ext cx="1280400" cy="1416000"/>
          </a:xfrm>
          <a:prstGeom prst="rect">
            <a:avLst/>
          </a:prstGeom>
          <a:solidFill>
            <a:srgbClr val="FCE5CD"/>
          </a:solidFill>
          <a:ln w="19050" cap="flat" cmpd="sng">
            <a:solidFill>
              <a:srgbClr val="FF55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4703150" y="1956950"/>
            <a:ext cx="1422600" cy="1539300"/>
          </a:xfrm>
          <a:prstGeom prst="rect">
            <a:avLst/>
          </a:prstGeom>
          <a:solidFill>
            <a:srgbClr val="FCE5CD"/>
          </a:solidFill>
          <a:ln w="19050" cap="flat" cmpd="sng">
            <a:solidFill>
              <a:srgbClr val="FF55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3386325" y="1962525"/>
            <a:ext cx="1161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solidFill>
                  <a:schemeClr val="dk1"/>
                </a:solidFill>
              </a:rPr>
              <a:t>- Autocompletado de codificación.</a:t>
            </a:r>
            <a:endParaRPr sz="800">
              <a:solidFill>
                <a:schemeClr val="dk1"/>
              </a:solidFill>
            </a:endParaRPr>
          </a:p>
          <a:p>
            <a:pPr marL="0" lvl="0" indent="0" algn="l" rtl="0">
              <a:spcBef>
                <a:spcPts val="0"/>
              </a:spcBef>
              <a:spcAft>
                <a:spcPts val="0"/>
              </a:spcAft>
              <a:buNone/>
            </a:pPr>
            <a:r>
              <a:rPr lang="es" sz="800">
                <a:solidFill>
                  <a:schemeClr val="dk1"/>
                </a:solidFill>
              </a:rPr>
              <a:t>- Compilación y creación muy flexible.</a:t>
            </a:r>
            <a:endParaRPr sz="800">
              <a:solidFill>
                <a:schemeClr val="dk1"/>
              </a:solidFill>
            </a:endParaRPr>
          </a:p>
          <a:p>
            <a:pPr marL="0" lvl="0" indent="0" algn="l" rtl="0">
              <a:spcBef>
                <a:spcPts val="0"/>
              </a:spcBef>
              <a:spcAft>
                <a:spcPts val="0"/>
              </a:spcAft>
              <a:buNone/>
            </a:pPr>
            <a:r>
              <a:rPr lang="es" sz="800">
                <a:solidFill>
                  <a:schemeClr val="dk1"/>
                </a:solidFill>
              </a:rPr>
              <a:t>- Organización y amplia librería para automatizar los procesos de creación de aplicación java.</a:t>
            </a:r>
            <a:endParaRPr sz="800">
              <a:solidFill>
                <a:schemeClr val="dk1"/>
              </a:solidFill>
            </a:endParaRPr>
          </a:p>
          <a:p>
            <a:pPr marL="0" lvl="0" indent="0" algn="l" rtl="0">
              <a:spcBef>
                <a:spcPts val="0"/>
              </a:spcBef>
              <a:spcAft>
                <a:spcPts val="0"/>
              </a:spcAft>
              <a:buNone/>
            </a:pPr>
            <a:endParaRPr sz="800"/>
          </a:p>
        </p:txBody>
      </p:sp>
      <p:sp>
        <p:nvSpPr>
          <p:cNvPr id="264" name="Google Shape;264;p18"/>
          <p:cNvSpPr txBox="1"/>
          <p:nvPr/>
        </p:nvSpPr>
        <p:spPr>
          <a:xfrm>
            <a:off x="4712338" y="1988025"/>
            <a:ext cx="14226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solidFill>
                  <a:schemeClr val="dk1"/>
                </a:solidFill>
                <a:latin typeface="Roboto"/>
                <a:ea typeface="Roboto"/>
                <a:cs typeface="Roboto"/>
                <a:sym typeface="Roboto"/>
              </a:rPr>
              <a:t>- Se tiene que decir cómo compilar y comprimir.</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 Se tiene que especificar exactamente dónde encontrar la fuente y donde colocar la salida.</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 Se tiene que definir metas y dependencias de objetos y a la vez adjuntar una secuencia de tareas para cada objeto.</a:t>
            </a:r>
            <a:endParaRPr sz="800">
              <a:solidFill>
                <a:schemeClr val="dk1"/>
              </a:solidFill>
              <a:latin typeface="Roboto"/>
              <a:ea typeface="Roboto"/>
              <a:cs typeface="Roboto"/>
              <a:sym typeface="Roboto"/>
            </a:endParaRPr>
          </a:p>
        </p:txBody>
      </p:sp>
      <p:sp>
        <p:nvSpPr>
          <p:cNvPr id="265" name="Google Shape;265;p18"/>
          <p:cNvSpPr/>
          <p:nvPr/>
        </p:nvSpPr>
        <p:spPr>
          <a:xfrm>
            <a:off x="6261000" y="1955000"/>
            <a:ext cx="1280400" cy="1539300"/>
          </a:xfrm>
          <a:prstGeom prst="rect">
            <a:avLst/>
          </a:prstGeom>
          <a:solidFill>
            <a:srgbClr val="DCEBF9"/>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7664050" y="1956950"/>
            <a:ext cx="1350900" cy="1570500"/>
          </a:xfrm>
          <a:prstGeom prst="rect">
            <a:avLst/>
          </a:prstGeom>
          <a:solidFill>
            <a:srgbClr val="DCEBF9"/>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txBox="1"/>
          <p:nvPr/>
        </p:nvSpPr>
        <p:spPr>
          <a:xfrm>
            <a:off x="6320700" y="1962500"/>
            <a:ext cx="1161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solidFill>
                  <a:schemeClr val="dk1"/>
                </a:solidFill>
                <a:latin typeface="Roboto"/>
                <a:ea typeface="Roboto"/>
                <a:cs typeface="Roboto"/>
                <a:sym typeface="Roboto"/>
              </a:rPr>
              <a:t>- El tiempo de construcción de Gradle es rápido.</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-Admite compilaciones incrementales de la clase java.</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-Tiene soporte en la mayoría de herramientas de integración continua.</a:t>
            </a:r>
            <a:endParaRPr sz="800">
              <a:solidFill>
                <a:schemeClr val="dk1"/>
              </a:solidFill>
              <a:latin typeface="Roboto"/>
              <a:ea typeface="Roboto"/>
              <a:cs typeface="Roboto"/>
              <a:sym typeface="Roboto"/>
            </a:endParaRPr>
          </a:p>
          <a:p>
            <a:pPr marL="0" lvl="0" indent="0" algn="l" rtl="0">
              <a:spcBef>
                <a:spcPts val="0"/>
              </a:spcBef>
              <a:spcAft>
                <a:spcPts val="0"/>
              </a:spcAft>
              <a:buNone/>
            </a:pPr>
            <a:r>
              <a:rPr lang="es" sz="800">
                <a:solidFill>
                  <a:schemeClr val="dk1"/>
                </a:solidFill>
                <a:latin typeface="Roboto"/>
                <a:ea typeface="Roboto"/>
                <a:cs typeface="Roboto"/>
                <a:sym typeface="Roboto"/>
              </a:rPr>
              <a:t>..</a:t>
            </a:r>
            <a:endParaRPr sz="800"/>
          </a:p>
        </p:txBody>
      </p:sp>
      <p:sp>
        <p:nvSpPr>
          <p:cNvPr id="268" name="Google Shape;268;p18"/>
          <p:cNvSpPr txBox="1"/>
          <p:nvPr/>
        </p:nvSpPr>
        <p:spPr>
          <a:xfrm>
            <a:off x="7667450" y="1900850"/>
            <a:ext cx="1350900" cy="1785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800"/>
              <a:t>- Lleva un poco de tiempo la sincronización de la adición de dependencias. </a:t>
            </a:r>
            <a:endParaRPr sz="800"/>
          </a:p>
          <a:p>
            <a:pPr marL="0" lvl="0" indent="0" algn="l" rtl="0">
              <a:lnSpc>
                <a:spcPct val="100000"/>
              </a:lnSpc>
              <a:spcBef>
                <a:spcPts val="0"/>
              </a:spcBef>
              <a:spcAft>
                <a:spcPts val="0"/>
              </a:spcAft>
              <a:buNone/>
            </a:pPr>
            <a:r>
              <a:rPr lang="es" sz="800"/>
              <a:t>-No se puede importar un proyecto de Gradle de Android a Eclipse utilizando el soporte predeterminado de Gradle en Eclipse. (No hay un buen soporte en el IDE de Eclipse)</a:t>
            </a:r>
            <a:endParaRPr sz="800"/>
          </a:p>
          <a:p>
            <a:pPr marL="0" lvl="0" indent="0" algn="l" rtl="0">
              <a:lnSpc>
                <a:spcPct val="100000"/>
              </a:lnSpc>
              <a:spcBef>
                <a:spcPts val="0"/>
              </a:spcBef>
              <a:spcAft>
                <a:spcPts val="0"/>
              </a:spcAft>
              <a:buNone/>
            </a:pPr>
            <a:endParaRPr sz="800"/>
          </a:p>
        </p:txBody>
      </p:sp>
      <p:sp>
        <p:nvSpPr>
          <p:cNvPr id="269" name="Google Shape;269;p18"/>
          <p:cNvSpPr txBox="1"/>
          <p:nvPr/>
        </p:nvSpPr>
        <p:spPr>
          <a:xfrm>
            <a:off x="133500" y="3452750"/>
            <a:ext cx="3192600" cy="205800"/>
          </a:xfrm>
          <a:prstGeom prst="rect">
            <a:avLst/>
          </a:prstGeom>
          <a:solidFill>
            <a:srgbClr val="FF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000" b="1" i="1">
                <a:solidFill>
                  <a:schemeClr val="dk1"/>
                </a:solidFill>
              </a:rPr>
              <a:t>¿Cuál es la diferencia entre Maven, Ant y Gradle?</a:t>
            </a:r>
            <a:endParaRPr sz="700" b="1" i="1"/>
          </a:p>
        </p:txBody>
      </p:sp>
      <p:sp>
        <p:nvSpPr>
          <p:cNvPr id="270" name="Google Shape;270;p18"/>
          <p:cNvSpPr/>
          <p:nvPr/>
        </p:nvSpPr>
        <p:spPr>
          <a:xfrm>
            <a:off x="133500" y="3661950"/>
            <a:ext cx="6082800" cy="1416000"/>
          </a:xfrm>
          <a:prstGeom prst="rect">
            <a:avLst/>
          </a:prstGeom>
          <a:solidFill>
            <a:srgbClr val="FFEBE7"/>
          </a:solidFill>
          <a:ln w="28575" cap="flat" cmpd="sng">
            <a:solidFill>
              <a:srgbClr val="98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txBox="1"/>
          <p:nvPr/>
        </p:nvSpPr>
        <p:spPr>
          <a:xfrm>
            <a:off x="133500" y="3611425"/>
            <a:ext cx="60828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800"/>
              <a:t>Maven es principalmente una gestión de proyectos, sus complementos son reutilizables, por otro lado Ant es principalmente una herramienta de construcción y sus scripts no son reutilizables.</a:t>
            </a:r>
            <a:endParaRPr sz="800"/>
          </a:p>
          <a:p>
            <a:pPr marL="0" lvl="0" indent="0" algn="just" rtl="0">
              <a:spcBef>
                <a:spcPts val="0"/>
              </a:spcBef>
              <a:spcAft>
                <a:spcPts val="0"/>
              </a:spcAft>
              <a:buNone/>
            </a:pPr>
            <a:endParaRPr sz="800"/>
          </a:p>
          <a:p>
            <a:pPr marL="0" lvl="0" indent="0" algn="just" rtl="0">
              <a:spcBef>
                <a:spcPts val="0"/>
              </a:spcBef>
              <a:spcAft>
                <a:spcPts val="0"/>
              </a:spcAft>
              <a:buClr>
                <a:schemeClr val="dk1"/>
              </a:buClr>
              <a:buSzPts val="1100"/>
              <a:buFont typeface="Arial"/>
              <a:buNone/>
            </a:pPr>
            <a:r>
              <a:rPr lang="es" sz="800"/>
              <a:t>Ant es el más rápido de los 3 y muy simple con sus instrucciones. </a:t>
            </a:r>
            <a:endParaRPr sz="800"/>
          </a:p>
          <a:p>
            <a:pPr marL="0" lvl="0" indent="0" algn="just" rtl="0">
              <a:spcBef>
                <a:spcPts val="0"/>
              </a:spcBef>
              <a:spcAft>
                <a:spcPts val="0"/>
              </a:spcAft>
              <a:buClr>
                <a:schemeClr val="dk1"/>
              </a:buClr>
              <a:buSzPts val="1100"/>
              <a:buFont typeface="Arial"/>
              <a:buNone/>
            </a:pPr>
            <a:r>
              <a:rPr lang="es" sz="800"/>
              <a:t>Requiere un build.xml en el proyecto y tiene un mejor control sobre el proceso de construcción general. No obstante, los archivos XML pueden crecer mucho y no son posibles de mantener. Por otro lado, Maven fue diseñado para solucionar los problemas que se encontraban al trabajar con Ant. Con Maven es más fácil desarrollar proyectos estándar. Mientras que con Maven las dependencias se descargan automáticamente, con Ant se tenían que descargar de manera local. Finalmente, Gradle combina las características de Ant y Maven. Este usa el lenguaje Groovy, y gracias a esto se facilita la lectura y escritura de los comandos de compilación. Esta llega a proporcionar estandarización sin dejar de ser flexible. Sin embargo, la integración IDE no es tan efectiva como la de Maven.</a:t>
            </a:r>
            <a:endParaRPr sz="800"/>
          </a:p>
          <a:p>
            <a:pPr marL="0" lvl="0" indent="0" algn="l" rtl="0">
              <a:spcBef>
                <a:spcPts val="0"/>
              </a:spcBef>
              <a:spcAft>
                <a:spcPts val="0"/>
              </a:spcAft>
              <a:buNone/>
            </a:pPr>
            <a:endParaRPr sz="800"/>
          </a:p>
        </p:txBody>
      </p:sp>
      <p:sp>
        <p:nvSpPr>
          <p:cNvPr id="272" name="Google Shape;272;p18"/>
          <p:cNvSpPr txBox="1"/>
          <p:nvPr/>
        </p:nvSpPr>
        <p:spPr>
          <a:xfrm>
            <a:off x="6320700" y="3686450"/>
            <a:ext cx="2792700" cy="14160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100" b="1" i="1" dirty="0">
                <a:solidFill>
                  <a:schemeClr val="dk1"/>
                </a:solidFill>
              </a:rPr>
              <a:t>Integrantes:</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1.- Rosmery Nayerlly Fabián Escandon</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2.- Gianella Torres Serna</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3.- Deysi Espinoza Gavilán</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4.- Anthoni Mayuri Rodriguez</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5.- Steven Armas Montenegro</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6.- Jack Carhuaz Gonzales</a:t>
            </a:r>
            <a:endParaRPr sz="1100" b="1" i="1" dirty="0">
              <a:solidFill>
                <a:schemeClr val="dk1"/>
              </a:solidFill>
            </a:endParaRPr>
          </a:p>
          <a:p>
            <a:pPr marL="0" lvl="0" indent="0" algn="l" rtl="0">
              <a:spcBef>
                <a:spcPts val="0"/>
              </a:spcBef>
              <a:spcAft>
                <a:spcPts val="0"/>
              </a:spcAft>
              <a:buNone/>
            </a:pPr>
            <a:r>
              <a:rPr lang="es" sz="1100" b="1" i="1" dirty="0">
                <a:solidFill>
                  <a:schemeClr val="dk1"/>
                </a:solidFill>
              </a:rPr>
              <a:t>7.- Jan Piere Lino Carrera Larios </a:t>
            </a:r>
            <a:endParaRPr sz="1100" b="1" i="1" dirty="0">
              <a:solidFill>
                <a:schemeClr val="dk1"/>
              </a:solidFill>
            </a:endParaRPr>
          </a:p>
          <a:p>
            <a:pPr marL="0" lvl="0" indent="0" algn="l" rtl="0">
              <a:spcBef>
                <a:spcPts val="0"/>
              </a:spcBef>
              <a:spcAft>
                <a:spcPts val="0"/>
              </a:spcAft>
              <a:buNone/>
            </a:pPr>
            <a:endParaRPr sz="1000" b="1" i="1" dirty="0">
              <a:solidFill>
                <a:schemeClr val="dk1"/>
              </a:solidFill>
              <a:highlight>
                <a:srgbClr val="FFFFFF"/>
              </a:highlight>
            </a:endParaRPr>
          </a:p>
        </p:txBody>
      </p:sp>
      <p:sp>
        <p:nvSpPr>
          <p:cNvPr id="273" name="Google Shape;273;p18"/>
          <p:cNvSpPr txBox="1"/>
          <p:nvPr/>
        </p:nvSpPr>
        <p:spPr>
          <a:xfrm>
            <a:off x="3610750" y="1743163"/>
            <a:ext cx="712200" cy="20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Ventajas</a:t>
            </a:r>
            <a:endParaRPr sz="700" b="1"/>
          </a:p>
        </p:txBody>
      </p:sp>
      <p:sp>
        <p:nvSpPr>
          <p:cNvPr id="274" name="Google Shape;274;p18"/>
          <p:cNvSpPr txBox="1"/>
          <p:nvPr/>
        </p:nvSpPr>
        <p:spPr>
          <a:xfrm>
            <a:off x="6555025" y="1743163"/>
            <a:ext cx="712200" cy="20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Ventajas</a:t>
            </a:r>
            <a:endParaRPr sz="700" b="1"/>
          </a:p>
        </p:txBody>
      </p:sp>
      <p:sp>
        <p:nvSpPr>
          <p:cNvPr id="275" name="Google Shape;275;p18"/>
          <p:cNvSpPr txBox="1"/>
          <p:nvPr/>
        </p:nvSpPr>
        <p:spPr>
          <a:xfrm>
            <a:off x="5034925" y="1720663"/>
            <a:ext cx="888900" cy="2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Desventajas</a:t>
            </a:r>
            <a:endParaRPr sz="700" b="1"/>
          </a:p>
        </p:txBody>
      </p:sp>
      <p:sp>
        <p:nvSpPr>
          <p:cNvPr id="276" name="Google Shape;276;p18"/>
          <p:cNvSpPr txBox="1"/>
          <p:nvPr/>
        </p:nvSpPr>
        <p:spPr>
          <a:xfrm>
            <a:off x="7878575" y="1720663"/>
            <a:ext cx="888900" cy="2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solidFill>
                  <a:schemeClr val="dk1"/>
                </a:solidFill>
                <a:highlight>
                  <a:srgbClr val="FFFFFF"/>
                </a:highlight>
                <a:latin typeface="Roboto"/>
                <a:ea typeface="Roboto"/>
                <a:cs typeface="Roboto"/>
                <a:sym typeface="Roboto"/>
              </a:rPr>
              <a:t>Desventajas</a:t>
            </a:r>
            <a:endParaRPr sz="700" b="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6</TotalTime>
  <Words>671</Words>
  <Application>Microsoft Office PowerPoint</Application>
  <PresentationFormat>Presentación en pantalla (16:9)</PresentationFormat>
  <Paragraphs>48</Paragraphs>
  <Slides>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vt:i4>
      </vt:variant>
    </vt:vector>
  </HeadingPairs>
  <TitlesOfParts>
    <vt:vector size="10" baseType="lpstr">
      <vt:lpstr>Arial Rounded MT Bold</vt:lpstr>
      <vt:lpstr>Arial</vt:lpstr>
      <vt:lpstr>Britannic Bold</vt:lpstr>
      <vt:lpstr>Calibri Light</vt:lpstr>
      <vt:lpstr>Castellar</vt:lpstr>
      <vt:lpstr>Calibri</vt:lpstr>
      <vt:lpstr>Roboto</vt:lpstr>
      <vt:lpstr>Celestial</vt:lpstr>
      <vt:lpstr>GRUPO 6</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PC</cp:lastModifiedBy>
  <cp:revision>7</cp:revision>
  <dcterms:modified xsi:type="dcterms:W3CDTF">2022-08-23T03:24:15Z</dcterms:modified>
</cp:coreProperties>
</file>