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34" r:id="rId3"/>
    <p:sldId id="258" r:id="rId4"/>
    <p:sldId id="259" r:id="rId5"/>
    <p:sldId id="437" r:id="rId6"/>
    <p:sldId id="436" r:id="rId7"/>
    <p:sldId id="438" r:id="rId8"/>
    <p:sldId id="439" r:id="rId9"/>
    <p:sldId id="265" r:id="rId10"/>
    <p:sldId id="440" r:id="rId11"/>
    <p:sldId id="266" r:id="rId12"/>
    <p:sldId id="267" r:id="rId13"/>
    <p:sldId id="268" r:id="rId14"/>
    <p:sldId id="441" r:id="rId15"/>
    <p:sldId id="442" r:id="rId16"/>
    <p:sldId id="443" r:id="rId17"/>
    <p:sldId id="444" r:id="rId18"/>
    <p:sldId id="445" r:id="rId19"/>
    <p:sldId id="275" r:id="rId20"/>
    <p:sldId id="276" r:id="rId21"/>
    <p:sldId id="363" r:id="rId22"/>
    <p:sldId id="446" r:id="rId23"/>
    <p:sldId id="447" r:id="rId24"/>
    <p:sldId id="448" r:id="rId25"/>
    <p:sldId id="449" r:id="rId26"/>
    <p:sldId id="364" r:id="rId27"/>
    <p:sldId id="365" r:id="rId28"/>
    <p:sldId id="366" r:id="rId29"/>
    <p:sldId id="450" r:id="rId30"/>
    <p:sldId id="451" r:id="rId31"/>
    <p:sldId id="453" r:id="rId32"/>
    <p:sldId id="454" r:id="rId33"/>
    <p:sldId id="455" r:id="rId34"/>
    <p:sldId id="456" r:id="rId35"/>
    <p:sldId id="457" r:id="rId36"/>
    <p:sldId id="458" r:id="rId37"/>
    <p:sldId id="459" r:id="rId38"/>
    <p:sldId id="460" r:id="rId39"/>
    <p:sldId id="461" r:id="rId40"/>
    <p:sldId id="462" r:id="rId41"/>
    <p:sldId id="463" r:id="rId42"/>
    <p:sldId id="464" r:id="rId43"/>
    <p:sldId id="465" r:id="rId44"/>
    <p:sldId id="466" r:id="rId45"/>
    <p:sldId id="468" r:id="rId46"/>
    <p:sldId id="467" r:id="rId47"/>
    <p:sldId id="469" r:id="rId48"/>
    <p:sldId id="470" r:id="rId49"/>
    <p:sldId id="471" r:id="rId50"/>
    <p:sldId id="472" r:id="rId51"/>
    <p:sldId id="473" r:id="rId52"/>
    <p:sldId id="474" r:id="rId53"/>
    <p:sldId id="476" r:id="rId54"/>
    <p:sldId id="475" r:id="rId55"/>
    <p:sldId id="477" r:id="rId56"/>
    <p:sldId id="478" r:id="rId57"/>
    <p:sldId id="479" r:id="rId58"/>
    <p:sldId id="480" r:id="rId59"/>
    <p:sldId id="481" r:id="rId60"/>
    <p:sldId id="482" r:id="rId61"/>
    <p:sldId id="483" r:id="rId62"/>
    <p:sldId id="484" r:id="rId63"/>
    <p:sldId id="485" r:id="rId64"/>
    <p:sldId id="486" r:id="rId65"/>
    <p:sldId id="487" r:id="rId66"/>
    <p:sldId id="488" r:id="rId67"/>
    <p:sldId id="489" r:id="rId68"/>
    <p:sldId id="490" r:id="rId69"/>
    <p:sldId id="491" r:id="rId70"/>
    <p:sldId id="492" r:id="rId71"/>
    <p:sldId id="493"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291" autoAdjust="0"/>
  </p:normalViewPr>
  <p:slideViewPr>
    <p:cSldViewPr snapToGrid="0">
      <p:cViewPr varScale="1">
        <p:scale>
          <a:sx n="79" d="100"/>
          <a:sy n="79" d="100"/>
        </p:scale>
        <p:origin x="85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39965-CFDB-4601-87AE-70FF607A94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68341E-1AFD-472F-8E63-2375F7FFEE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DCEEF9-DA9A-4F8F-8916-66D194057DD7}"/>
              </a:ext>
            </a:extLst>
          </p:cNvPr>
          <p:cNvSpPr>
            <a:spLocks noGrp="1"/>
          </p:cNvSpPr>
          <p:nvPr>
            <p:ph type="dt" sz="half" idx="10"/>
          </p:nvPr>
        </p:nvSpPr>
        <p:spPr/>
        <p:txBody>
          <a:bodyPr/>
          <a:lstStyle/>
          <a:p>
            <a:fld id="{C1A97163-8A06-44E8-B7F3-D0B75ACD9685}" type="datetimeFigureOut">
              <a:rPr lang="en-US" smtClean="0"/>
              <a:t>10/8/2025</a:t>
            </a:fld>
            <a:endParaRPr lang="en-US"/>
          </a:p>
        </p:txBody>
      </p:sp>
      <p:sp>
        <p:nvSpPr>
          <p:cNvPr id="5" name="Footer Placeholder 4">
            <a:extLst>
              <a:ext uri="{FF2B5EF4-FFF2-40B4-BE49-F238E27FC236}">
                <a16:creationId xmlns:a16="http://schemas.microsoft.com/office/drawing/2014/main" id="{6389C9EE-5242-4041-8246-88F5861610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F0CD03-A7DB-482C-A1E4-607F185DAAB9}"/>
              </a:ext>
            </a:extLst>
          </p:cNvPr>
          <p:cNvSpPr>
            <a:spLocks noGrp="1"/>
          </p:cNvSpPr>
          <p:nvPr>
            <p:ph type="sldNum" sz="quarter" idx="12"/>
          </p:nvPr>
        </p:nvSpPr>
        <p:spPr/>
        <p:txBody>
          <a:bodyPr/>
          <a:lstStyle/>
          <a:p>
            <a:fld id="{675826EC-AE20-4C6D-8C56-03155DC99763}" type="slidenum">
              <a:rPr lang="en-US" smtClean="0"/>
              <a:t>‹#›</a:t>
            </a:fld>
            <a:endParaRPr lang="en-US"/>
          </a:p>
        </p:txBody>
      </p:sp>
    </p:spTree>
    <p:extLst>
      <p:ext uri="{BB962C8B-B14F-4D97-AF65-F5344CB8AC3E}">
        <p14:creationId xmlns:p14="http://schemas.microsoft.com/office/powerpoint/2010/main" val="3619672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5694C-1011-4502-B9C5-F56270B282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EC0251-C05B-47A9-96A3-ADC48B5544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206A73-8316-45D5-94EC-8E94D668EA0B}"/>
              </a:ext>
            </a:extLst>
          </p:cNvPr>
          <p:cNvSpPr>
            <a:spLocks noGrp="1"/>
          </p:cNvSpPr>
          <p:nvPr>
            <p:ph type="dt" sz="half" idx="10"/>
          </p:nvPr>
        </p:nvSpPr>
        <p:spPr/>
        <p:txBody>
          <a:bodyPr/>
          <a:lstStyle/>
          <a:p>
            <a:fld id="{C1A97163-8A06-44E8-B7F3-D0B75ACD9685}" type="datetimeFigureOut">
              <a:rPr lang="en-US" smtClean="0"/>
              <a:t>10/8/2025</a:t>
            </a:fld>
            <a:endParaRPr lang="en-US"/>
          </a:p>
        </p:txBody>
      </p:sp>
      <p:sp>
        <p:nvSpPr>
          <p:cNvPr id="5" name="Footer Placeholder 4">
            <a:extLst>
              <a:ext uri="{FF2B5EF4-FFF2-40B4-BE49-F238E27FC236}">
                <a16:creationId xmlns:a16="http://schemas.microsoft.com/office/drawing/2014/main" id="{B4B4BECA-E2D8-441D-8064-3889EE9D7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E637D4-1F99-4A7C-A957-B175AB0F34C8}"/>
              </a:ext>
            </a:extLst>
          </p:cNvPr>
          <p:cNvSpPr>
            <a:spLocks noGrp="1"/>
          </p:cNvSpPr>
          <p:nvPr>
            <p:ph type="sldNum" sz="quarter" idx="12"/>
          </p:nvPr>
        </p:nvSpPr>
        <p:spPr/>
        <p:txBody>
          <a:bodyPr/>
          <a:lstStyle/>
          <a:p>
            <a:fld id="{675826EC-AE20-4C6D-8C56-03155DC99763}" type="slidenum">
              <a:rPr lang="en-US" smtClean="0"/>
              <a:t>‹#›</a:t>
            </a:fld>
            <a:endParaRPr lang="en-US"/>
          </a:p>
        </p:txBody>
      </p:sp>
    </p:spTree>
    <p:extLst>
      <p:ext uri="{BB962C8B-B14F-4D97-AF65-F5344CB8AC3E}">
        <p14:creationId xmlns:p14="http://schemas.microsoft.com/office/powerpoint/2010/main" val="3833582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BA8A41-538E-4A6A-8367-7236E064B5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0C55FC-C5F7-447D-89AC-FCCBA60E5C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CF999A-7BD2-4E1A-93A9-34233B9098D3}"/>
              </a:ext>
            </a:extLst>
          </p:cNvPr>
          <p:cNvSpPr>
            <a:spLocks noGrp="1"/>
          </p:cNvSpPr>
          <p:nvPr>
            <p:ph type="dt" sz="half" idx="10"/>
          </p:nvPr>
        </p:nvSpPr>
        <p:spPr/>
        <p:txBody>
          <a:bodyPr/>
          <a:lstStyle/>
          <a:p>
            <a:fld id="{C1A97163-8A06-44E8-B7F3-D0B75ACD9685}" type="datetimeFigureOut">
              <a:rPr lang="en-US" smtClean="0"/>
              <a:t>10/8/2025</a:t>
            </a:fld>
            <a:endParaRPr lang="en-US"/>
          </a:p>
        </p:txBody>
      </p:sp>
      <p:sp>
        <p:nvSpPr>
          <p:cNvPr id="5" name="Footer Placeholder 4">
            <a:extLst>
              <a:ext uri="{FF2B5EF4-FFF2-40B4-BE49-F238E27FC236}">
                <a16:creationId xmlns:a16="http://schemas.microsoft.com/office/drawing/2014/main" id="{13502F51-BC0B-4B52-A619-8606D65586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D321CD-82AA-4CAF-8EF9-BD27A66AC260}"/>
              </a:ext>
            </a:extLst>
          </p:cNvPr>
          <p:cNvSpPr>
            <a:spLocks noGrp="1"/>
          </p:cNvSpPr>
          <p:nvPr>
            <p:ph type="sldNum" sz="quarter" idx="12"/>
          </p:nvPr>
        </p:nvSpPr>
        <p:spPr/>
        <p:txBody>
          <a:bodyPr/>
          <a:lstStyle/>
          <a:p>
            <a:fld id="{675826EC-AE20-4C6D-8C56-03155DC99763}" type="slidenum">
              <a:rPr lang="en-US" smtClean="0"/>
              <a:t>‹#›</a:t>
            </a:fld>
            <a:endParaRPr lang="en-US"/>
          </a:p>
        </p:txBody>
      </p:sp>
    </p:spTree>
    <p:extLst>
      <p:ext uri="{BB962C8B-B14F-4D97-AF65-F5344CB8AC3E}">
        <p14:creationId xmlns:p14="http://schemas.microsoft.com/office/powerpoint/2010/main" val="28792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B9A24-E3A2-409F-B1CB-49C95BEC5A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E53655-15FD-4675-B4FD-B62E58982F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27B1CD-BCBB-4001-BC09-EAC3011F70B6}"/>
              </a:ext>
            </a:extLst>
          </p:cNvPr>
          <p:cNvSpPr>
            <a:spLocks noGrp="1"/>
          </p:cNvSpPr>
          <p:nvPr>
            <p:ph type="dt" sz="half" idx="10"/>
          </p:nvPr>
        </p:nvSpPr>
        <p:spPr/>
        <p:txBody>
          <a:bodyPr/>
          <a:lstStyle/>
          <a:p>
            <a:fld id="{C1A97163-8A06-44E8-B7F3-D0B75ACD9685}" type="datetimeFigureOut">
              <a:rPr lang="en-US" smtClean="0"/>
              <a:t>10/8/2025</a:t>
            </a:fld>
            <a:endParaRPr lang="en-US"/>
          </a:p>
        </p:txBody>
      </p:sp>
      <p:sp>
        <p:nvSpPr>
          <p:cNvPr id="5" name="Footer Placeholder 4">
            <a:extLst>
              <a:ext uri="{FF2B5EF4-FFF2-40B4-BE49-F238E27FC236}">
                <a16:creationId xmlns:a16="http://schemas.microsoft.com/office/drawing/2014/main" id="{576B7B80-44E7-41F6-A0DD-C65E146EC3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7DDF8D-5262-49A5-BDFC-5E51ACCFB811}"/>
              </a:ext>
            </a:extLst>
          </p:cNvPr>
          <p:cNvSpPr>
            <a:spLocks noGrp="1"/>
          </p:cNvSpPr>
          <p:nvPr>
            <p:ph type="sldNum" sz="quarter" idx="12"/>
          </p:nvPr>
        </p:nvSpPr>
        <p:spPr/>
        <p:txBody>
          <a:bodyPr/>
          <a:lstStyle/>
          <a:p>
            <a:fld id="{675826EC-AE20-4C6D-8C56-03155DC99763}" type="slidenum">
              <a:rPr lang="en-US" smtClean="0"/>
              <a:t>‹#›</a:t>
            </a:fld>
            <a:endParaRPr lang="en-US"/>
          </a:p>
        </p:txBody>
      </p:sp>
    </p:spTree>
    <p:extLst>
      <p:ext uri="{BB962C8B-B14F-4D97-AF65-F5344CB8AC3E}">
        <p14:creationId xmlns:p14="http://schemas.microsoft.com/office/powerpoint/2010/main" val="3348245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3E2E-6D23-4B5B-BDAF-2F46718FA2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E75791-F293-4351-8B39-B85BAB21BB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4AC317-6977-4B98-A6AB-C2E03D194E52}"/>
              </a:ext>
            </a:extLst>
          </p:cNvPr>
          <p:cNvSpPr>
            <a:spLocks noGrp="1"/>
          </p:cNvSpPr>
          <p:nvPr>
            <p:ph type="dt" sz="half" idx="10"/>
          </p:nvPr>
        </p:nvSpPr>
        <p:spPr/>
        <p:txBody>
          <a:bodyPr/>
          <a:lstStyle/>
          <a:p>
            <a:fld id="{C1A97163-8A06-44E8-B7F3-D0B75ACD9685}" type="datetimeFigureOut">
              <a:rPr lang="en-US" smtClean="0"/>
              <a:t>10/8/2025</a:t>
            </a:fld>
            <a:endParaRPr lang="en-US"/>
          </a:p>
        </p:txBody>
      </p:sp>
      <p:sp>
        <p:nvSpPr>
          <p:cNvPr id="5" name="Footer Placeholder 4">
            <a:extLst>
              <a:ext uri="{FF2B5EF4-FFF2-40B4-BE49-F238E27FC236}">
                <a16:creationId xmlns:a16="http://schemas.microsoft.com/office/drawing/2014/main" id="{875A67B8-F376-427A-9C53-D10C065B96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FBBB04-D210-4B2E-9B21-8A57C51581EF}"/>
              </a:ext>
            </a:extLst>
          </p:cNvPr>
          <p:cNvSpPr>
            <a:spLocks noGrp="1"/>
          </p:cNvSpPr>
          <p:nvPr>
            <p:ph type="sldNum" sz="quarter" idx="12"/>
          </p:nvPr>
        </p:nvSpPr>
        <p:spPr/>
        <p:txBody>
          <a:bodyPr/>
          <a:lstStyle/>
          <a:p>
            <a:fld id="{675826EC-AE20-4C6D-8C56-03155DC99763}" type="slidenum">
              <a:rPr lang="en-US" smtClean="0"/>
              <a:t>‹#›</a:t>
            </a:fld>
            <a:endParaRPr lang="en-US"/>
          </a:p>
        </p:txBody>
      </p:sp>
    </p:spTree>
    <p:extLst>
      <p:ext uri="{BB962C8B-B14F-4D97-AF65-F5344CB8AC3E}">
        <p14:creationId xmlns:p14="http://schemas.microsoft.com/office/powerpoint/2010/main" val="4022474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F3CDE-9BD2-447D-8644-AE308372A0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0083E2-D63B-43CE-9563-8C587D2F4F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06C306-73AF-4DC7-8009-FB5D538BAE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C227E4-B24F-4215-A814-5DF299E596AE}"/>
              </a:ext>
            </a:extLst>
          </p:cNvPr>
          <p:cNvSpPr>
            <a:spLocks noGrp="1"/>
          </p:cNvSpPr>
          <p:nvPr>
            <p:ph type="dt" sz="half" idx="10"/>
          </p:nvPr>
        </p:nvSpPr>
        <p:spPr/>
        <p:txBody>
          <a:bodyPr/>
          <a:lstStyle/>
          <a:p>
            <a:fld id="{C1A97163-8A06-44E8-B7F3-D0B75ACD9685}" type="datetimeFigureOut">
              <a:rPr lang="en-US" smtClean="0"/>
              <a:t>10/8/2025</a:t>
            </a:fld>
            <a:endParaRPr lang="en-US"/>
          </a:p>
        </p:txBody>
      </p:sp>
      <p:sp>
        <p:nvSpPr>
          <p:cNvPr id="6" name="Footer Placeholder 5">
            <a:extLst>
              <a:ext uri="{FF2B5EF4-FFF2-40B4-BE49-F238E27FC236}">
                <a16:creationId xmlns:a16="http://schemas.microsoft.com/office/drawing/2014/main" id="{89E5F012-4C63-4879-8E09-5DAA31B960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49DEA-68B5-4B5A-9CDA-67248B53D26D}"/>
              </a:ext>
            </a:extLst>
          </p:cNvPr>
          <p:cNvSpPr>
            <a:spLocks noGrp="1"/>
          </p:cNvSpPr>
          <p:nvPr>
            <p:ph type="sldNum" sz="quarter" idx="12"/>
          </p:nvPr>
        </p:nvSpPr>
        <p:spPr/>
        <p:txBody>
          <a:bodyPr/>
          <a:lstStyle/>
          <a:p>
            <a:fld id="{675826EC-AE20-4C6D-8C56-03155DC99763}" type="slidenum">
              <a:rPr lang="en-US" smtClean="0"/>
              <a:t>‹#›</a:t>
            </a:fld>
            <a:endParaRPr lang="en-US"/>
          </a:p>
        </p:txBody>
      </p:sp>
    </p:spTree>
    <p:extLst>
      <p:ext uri="{BB962C8B-B14F-4D97-AF65-F5344CB8AC3E}">
        <p14:creationId xmlns:p14="http://schemas.microsoft.com/office/powerpoint/2010/main" val="115919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7C98F-22FF-499D-B344-3AC68D0FE0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9BD148-8225-4DD5-B2A3-C33C16BBC7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A268F2-0FB1-4585-B686-E85E2826A3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DFE2D3-013C-43D0-BF7C-C8E7F6675A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F1021D-D983-4FA3-BEA6-828D244062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D9B389-350B-4EF8-BD42-F70F9CCFE630}"/>
              </a:ext>
            </a:extLst>
          </p:cNvPr>
          <p:cNvSpPr>
            <a:spLocks noGrp="1"/>
          </p:cNvSpPr>
          <p:nvPr>
            <p:ph type="dt" sz="half" idx="10"/>
          </p:nvPr>
        </p:nvSpPr>
        <p:spPr/>
        <p:txBody>
          <a:bodyPr/>
          <a:lstStyle/>
          <a:p>
            <a:fld id="{C1A97163-8A06-44E8-B7F3-D0B75ACD9685}" type="datetimeFigureOut">
              <a:rPr lang="en-US" smtClean="0"/>
              <a:t>10/8/2025</a:t>
            </a:fld>
            <a:endParaRPr lang="en-US"/>
          </a:p>
        </p:txBody>
      </p:sp>
      <p:sp>
        <p:nvSpPr>
          <p:cNvPr id="8" name="Footer Placeholder 7">
            <a:extLst>
              <a:ext uri="{FF2B5EF4-FFF2-40B4-BE49-F238E27FC236}">
                <a16:creationId xmlns:a16="http://schemas.microsoft.com/office/drawing/2014/main" id="{D38312DD-1159-4D93-968E-91BBA92329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102759-D310-42CE-9CE3-6FD6A0181C38}"/>
              </a:ext>
            </a:extLst>
          </p:cNvPr>
          <p:cNvSpPr>
            <a:spLocks noGrp="1"/>
          </p:cNvSpPr>
          <p:nvPr>
            <p:ph type="sldNum" sz="quarter" idx="12"/>
          </p:nvPr>
        </p:nvSpPr>
        <p:spPr/>
        <p:txBody>
          <a:bodyPr/>
          <a:lstStyle/>
          <a:p>
            <a:fld id="{675826EC-AE20-4C6D-8C56-03155DC99763}" type="slidenum">
              <a:rPr lang="en-US" smtClean="0"/>
              <a:t>‹#›</a:t>
            </a:fld>
            <a:endParaRPr lang="en-US"/>
          </a:p>
        </p:txBody>
      </p:sp>
    </p:spTree>
    <p:extLst>
      <p:ext uri="{BB962C8B-B14F-4D97-AF65-F5344CB8AC3E}">
        <p14:creationId xmlns:p14="http://schemas.microsoft.com/office/powerpoint/2010/main" val="653175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D33D3-917F-499F-948C-1B73C474E4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ED1E15-3F3E-4A29-8F7D-EDD0CA551EC0}"/>
              </a:ext>
            </a:extLst>
          </p:cNvPr>
          <p:cNvSpPr>
            <a:spLocks noGrp="1"/>
          </p:cNvSpPr>
          <p:nvPr>
            <p:ph type="dt" sz="half" idx="10"/>
          </p:nvPr>
        </p:nvSpPr>
        <p:spPr/>
        <p:txBody>
          <a:bodyPr/>
          <a:lstStyle/>
          <a:p>
            <a:fld id="{C1A97163-8A06-44E8-B7F3-D0B75ACD9685}" type="datetimeFigureOut">
              <a:rPr lang="en-US" smtClean="0"/>
              <a:t>10/8/2025</a:t>
            </a:fld>
            <a:endParaRPr lang="en-US"/>
          </a:p>
        </p:txBody>
      </p:sp>
      <p:sp>
        <p:nvSpPr>
          <p:cNvPr id="4" name="Footer Placeholder 3">
            <a:extLst>
              <a:ext uri="{FF2B5EF4-FFF2-40B4-BE49-F238E27FC236}">
                <a16:creationId xmlns:a16="http://schemas.microsoft.com/office/drawing/2014/main" id="{A0C936A1-306A-4D97-A398-CCAC4D05A3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D22AAB-6583-4EDF-BDDA-F470411BFDD4}"/>
              </a:ext>
            </a:extLst>
          </p:cNvPr>
          <p:cNvSpPr>
            <a:spLocks noGrp="1"/>
          </p:cNvSpPr>
          <p:nvPr>
            <p:ph type="sldNum" sz="quarter" idx="12"/>
          </p:nvPr>
        </p:nvSpPr>
        <p:spPr/>
        <p:txBody>
          <a:bodyPr/>
          <a:lstStyle/>
          <a:p>
            <a:fld id="{675826EC-AE20-4C6D-8C56-03155DC99763}" type="slidenum">
              <a:rPr lang="en-US" smtClean="0"/>
              <a:t>‹#›</a:t>
            </a:fld>
            <a:endParaRPr lang="en-US"/>
          </a:p>
        </p:txBody>
      </p:sp>
    </p:spTree>
    <p:extLst>
      <p:ext uri="{BB962C8B-B14F-4D97-AF65-F5344CB8AC3E}">
        <p14:creationId xmlns:p14="http://schemas.microsoft.com/office/powerpoint/2010/main" val="3714529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B74104-CC2A-45C7-8115-594A38B8C943}"/>
              </a:ext>
            </a:extLst>
          </p:cNvPr>
          <p:cNvSpPr>
            <a:spLocks noGrp="1"/>
          </p:cNvSpPr>
          <p:nvPr>
            <p:ph type="dt" sz="half" idx="10"/>
          </p:nvPr>
        </p:nvSpPr>
        <p:spPr/>
        <p:txBody>
          <a:bodyPr/>
          <a:lstStyle/>
          <a:p>
            <a:fld id="{C1A97163-8A06-44E8-B7F3-D0B75ACD9685}" type="datetimeFigureOut">
              <a:rPr lang="en-US" smtClean="0"/>
              <a:t>10/8/2025</a:t>
            </a:fld>
            <a:endParaRPr lang="en-US"/>
          </a:p>
        </p:txBody>
      </p:sp>
      <p:sp>
        <p:nvSpPr>
          <p:cNvPr id="3" name="Footer Placeholder 2">
            <a:extLst>
              <a:ext uri="{FF2B5EF4-FFF2-40B4-BE49-F238E27FC236}">
                <a16:creationId xmlns:a16="http://schemas.microsoft.com/office/drawing/2014/main" id="{FEEB6F1F-C5B2-4871-A98B-837573D6AC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726EAD-EF7F-4BF9-AFBB-41F31138714F}"/>
              </a:ext>
            </a:extLst>
          </p:cNvPr>
          <p:cNvSpPr>
            <a:spLocks noGrp="1"/>
          </p:cNvSpPr>
          <p:nvPr>
            <p:ph type="sldNum" sz="quarter" idx="12"/>
          </p:nvPr>
        </p:nvSpPr>
        <p:spPr/>
        <p:txBody>
          <a:bodyPr/>
          <a:lstStyle/>
          <a:p>
            <a:fld id="{675826EC-AE20-4C6D-8C56-03155DC99763}" type="slidenum">
              <a:rPr lang="en-US" smtClean="0"/>
              <a:t>‹#›</a:t>
            </a:fld>
            <a:endParaRPr lang="en-US"/>
          </a:p>
        </p:txBody>
      </p:sp>
    </p:spTree>
    <p:extLst>
      <p:ext uri="{BB962C8B-B14F-4D97-AF65-F5344CB8AC3E}">
        <p14:creationId xmlns:p14="http://schemas.microsoft.com/office/powerpoint/2010/main" val="250938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CDEF4-C5AC-41CB-937A-FBB1314299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32BB5C-4E88-48D7-AA1B-A2D8CE47AB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6B7D91-BD23-4F6A-B7DC-E884B57FBA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4083E4-2F8E-4206-BD3A-D71AB910D070}"/>
              </a:ext>
            </a:extLst>
          </p:cNvPr>
          <p:cNvSpPr>
            <a:spLocks noGrp="1"/>
          </p:cNvSpPr>
          <p:nvPr>
            <p:ph type="dt" sz="half" idx="10"/>
          </p:nvPr>
        </p:nvSpPr>
        <p:spPr/>
        <p:txBody>
          <a:bodyPr/>
          <a:lstStyle/>
          <a:p>
            <a:fld id="{C1A97163-8A06-44E8-B7F3-D0B75ACD9685}" type="datetimeFigureOut">
              <a:rPr lang="en-US" smtClean="0"/>
              <a:t>10/8/2025</a:t>
            </a:fld>
            <a:endParaRPr lang="en-US"/>
          </a:p>
        </p:txBody>
      </p:sp>
      <p:sp>
        <p:nvSpPr>
          <p:cNvPr id="6" name="Footer Placeholder 5">
            <a:extLst>
              <a:ext uri="{FF2B5EF4-FFF2-40B4-BE49-F238E27FC236}">
                <a16:creationId xmlns:a16="http://schemas.microsoft.com/office/drawing/2014/main" id="{5FAF8FB5-38A3-4D9E-B7BD-CE2D828E23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9B1C1A-1820-405F-8306-02E319296B6C}"/>
              </a:ext>
            </a:extLst>
          </p:cNvPr>
          <p:cNvSpPr>
            <a:spLocks noGrp="1"/>
          </p:cNvSpPr>
          <p:nvPr>
            <p:ph type="sldNum" sz="quarter" idx="12"/>
          </p:nvPr>
        </p:nvSpPr>
        <p:spPr/>
        <p:txBody>
          <a:bodyPr/>
          <a:lstStyle/>
          <a:p>
            <a:fld id="{675826EC-AE20-4C6D-8C56-03155DC99763}" type="slidenum">
              <a:rPr lang="en-US" smtClean="0"/>
              <a:t>‹#›</a:t>
            </a:fld>
            <a:endParaRPr lang="en-US"/>
          </a:p>
        </p:txBody>
      </p:sp>
    </p:spTree>
    <p:extLst>
      <p:ext uri="{BB962C8B-B14F-4D97-AF65-F5344CB8AC3E}">
        <p14:creationId xmlns:p14="http://schemas.microsoft.com/office/powerpoint/2010/main" val="385235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5FB5-B3D6-4715-82FA-A9C9D6AA82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8F0776-47DC-44E2-9D21-D58C8B8D61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8CEB11-E3B3-4AC6-AED6-192AE5AD4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5E7633-91CB-444E-AC7B-70DE44931C81}"/>
              </a:ext>
            </a:extLst>
          </p:cNvPr>
          <p:cNvSpPr>
            <a:spLocks noGrp="1"/>
          </p:cNvSpPr>
          <p:nvPr>
            <p:ph type="dt" sz="half" idx="10"/>
          </p:nvPr>
        </p:nvSpPr>
        <p:spPr/>
        <p:txBody>
          <a:bodyPr/>
          <a:lstStyle/>
          <a:p>
            <a:fld id="{C1A97163-8A06-44E8-B7F3-D0B75ACD9685}" type="datetimeFigureOut">
              <a:rPr lang="en-US" smtClean="0"/>
              <a:t>10/8/2025</a:t>
            </a:fld>
            <a:endParaRPr lang="en-US"/>
          </a:p>
        </p:txBody>
      </p:sp>
      <p:sp>
        <p:nvSpPr>
          <p:cNvPr id="6" name="Footer Placeholder 5">
            <a:extLst>
              <a:ext uri="{FF2B5EF4-FFF2-40B4-BE49-F238E27FC236}">
                <a16:creationId xmlns:a16="http://schemas.microsoft.com/office/drawing/2014/main" id="{5661AA3A-43C9-4FD3-99E4-F60B8A0A0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0D70B7-43B8-4FF7-9E06-D1A55FB3CBE8}"/>
              </a:ext>
            </a:extLst>
          </p:cNvPr>
          <p:cNvSpPr>
            <a:spLocks noGrp="1"/>
          </p:cNvSpPr>
          <p:nvPr>
            <p:ph type="sldNum" sz="quarter" idx="12"/>
          </p:nvPr>
        </p:nvSpPr>
        <p:spPr/>
        <p:txBody>
          <a:bodyPr/>
          <a:lstStyle/>
          <a:p>
            <a:fld id="{675826EC-AE20-4C6D-8C56-03155DC99763}" type="slidenum">
              <a:rPr lang="en-US" smtClean="0"/>
              <a:t>‹#›</a:t>
            </a:fld>
            <a:endParaRPr lang="en-US"/>
          </a:p>
        </p:txBody>
      </p:sp>
    </p:spTree>
    <p:extLst>
      <p:ext uri="{BB962C8B-B14F-4D97-AF65-F5344CB8AC3E}">
        <p14:creationId xmlns:p14="http://schemas.microsoft.com/office/powerpoint/2010/main" val="32729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E0BB65-BE24-4C42-B797-2923DCC2A1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33DEDE-BDA1-4691-BE98-74B057E788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AA1317-4336-43B8-A648-16E1EC050C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A97163-8A06-44E8-B7F3-D0B75ACD9685}" type="datetimeFigureOut">
              <a:rPr lang="en-US" smtClean="0"/>
              <a:t>10/8/2025</a:t>
            </a:fld>
            <a:endParaRPr lang="en-US"/>
          </a:p>
        </p:txBody>
      </p:sp>
      <p:sp>
        <p:nvSpPr>
          <p:cNvPr id="5" name="Footer Placeholder 4">
            <a:extLst>
              <a:ext uri="{FF2B5EF4-FFF2-40B4-BE49-F238E27FC236}">
                <a16:creationId xmlns:a16="http://schemas.microsoft.com/office/drawing/2014/main" id="{A97F7625-BEED-4B1F-90DA-9C0A3FCFEC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6782DD-3541-4401-9243-A00719E631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5826EC-AE20-4C6D-8C56-03155DC99763}" type="slidenum">
              <a:rPr lang="en-US" smtClean="0"/>
              <a:t>‹#›</a:t>
            </a:fld>
            <a:endParaRPr lang="en-US"/>
          </a:p>
        </p:txBody>
      </p:sp>
    </p:spTree>
    <p:extLst>
      <p:ext uri="{BB962C8B-B14F-4D97-AF65-F5344CB8AC3E}">
        <p14:creationId xmlns:p14="http://schemas.microsoft.com/office/powerpoint/2010/main" val="3929661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png"/></Relationships>
</file>

<file path=ppt/slides/_rels/slide24.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image" Target="../media/image39.png"/><Relationship Id="rId1" Type="http://schemas.openxmlformats.org/officeDocument/2006/relationships/slideLayout" Target="../slideLayouts/slideLayout1.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25.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jpg"/><Relationship Id="rId1" Type="http://schemas.openxmlformats.org/officeDocument/2006/relationships/slideLayout" Target="../slideLayouts/slideLayout1.xml"/><Relationship Id="rId4" Type="http://schemas.openxmlformats.org/officeDocument/2006/relationships/image" Target="../media/image4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jpg"/><Relationship Id="rId1" Type="http://schemas.openxmlformats.org/officeDocument/2006/relationships/slideLayout" Target="../slideLayouts/slideLayout1.xml"/><Relationship Id="rId4" Type="http://schemas.openxmlformats.org/officeDocument/2006/relationships/image" Target="../media/image6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30.png"/><Relationship Id="rId2" Type="http://schemas.openxmlformats.org/officeDocument/2006/relationships/image" Target="../media/image63.png"/><Relationship Id="rId1" Type="http://schemas.openxmlformats.org/officeDocument/2006/relationships/slideLayout" Target="../slideLayouts/slideLayout1.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4.png"/></Relationships>
</file>

<file path=ppt/slides/_rels/slide3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xml"/><Relationship Id="rId5" Type="http://schemas.openxmlformats.org/officeDocument/2006/relationships/image" Target="../media/image71.png"/><Relationship Id="rId4" Type="http://schemas.openxmlformats.org/officeDocument/2006/relationships/image" Target="../media/image70.png"/></Relationships>
</file>

<file path=ppt/slides/_rels/slide3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1.xml"/><Relationship Id="rId4" Type="http://schemas.openxmlformats.org/officeDocument/2006/relationships/image" Target="../media/image74.png"/></Relationships>
</file>

<file path=ppt/slides/_rels/slide3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jpg"/><Relationship Id="rId1" Type="http://schemas.openxmlformats.org/officeDocument/2006/relationships/slideLayout" Target="../slideLayouts/slideLayout1.xml"/><Relationship Id="rId5" Type="http://schemas.openxmlformats.org/officeDocument/2006/relationships/image" Target="../media/image80.png"/><Relationship Id="rId4" Type="http://schemas.openxmlformats.org/officeDocument/2006/relationships/image" Target="../media/image79.png"/></Relationships>
</file>

<file path=ppt/slides/_rels/slide38.xml.rels><?xml version="1.0" encoding="UTF-8" standalone="yes"?>
<Relationships xmlns="http://schemas.openxmlformats.org/package/2006/relationships"><Relationship Id="rId2" Type="http://schemas.openxmlformats.org/officeDocument/2006/relationships/image" Target="../media/image78.jp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1.xml"/><Relationship Id="rId5" Type="http://schemas.openxmlformats.org/officeDocument/2006/relationships/image" Target="../media/image85.png"/><Relationship Id="rId4" Type="http://schemas.openxmlformats.org/officeDocument/2006/relationships/image" Target="../media/image84.png"/></Relationships>
</file>

<file path=ppt/slides/_rels/slide43.xml.rels><?xml version="1.0" encoding="UTF-8" standalone="yes"?>
<Relationships xmlns="http://schemas.openxmlformats.org/package/2006/relationships"><Relationship Id="rId8" Type="http://schemas.openxmlformats.org/officeDocument/2006/relationships/image" Target="../media/image91.png"/><Relationship Id="rId13" Type="http://schemas.openxmlformats.org/officeDocument/2006/relationships/image" Target="../media/image96.png"/><Relationship Id="rId3" Type="http://schemas.openxmlformats.org/officeDocument/2006/relationships/image" Target="../media/image86.png"/><Relationship Id="rId7" Type="http://schemas.openxmlformats.org/officeDocument/2006/relationships/image" Target="../media/image90.png"/><Relationship Id="rId12" Type="http://schemas.openxmlformats.org/officeDocument/2006/relationships/image" Target="../media/image95.png"/><Relationship Id="rId2" Type="http://schemas.openxmlformats.org/officeDocument/2006/relationships/image" Target="../media/image85.png"/><Relationship Id="rId1" Type="http://schemas.openxmlformats.org/officeDocument/2006/relationships/slideLayout" Target="../slideLayouts/slideLayout1.xml"/><Relationship Id="rId6" Type="http://schemas.openxmlformats.org/officeDocument/2006/relationships/image" Target="../media/image89.png"/><Relationship Id="rId11" Type="http://schemas.openxmlformats.org/officeDocument/2006/relationships/image" Target="../media/image94.png"/><Relationship Id="rId5" Type="http://schemas.openxmlformats.org/officeDocument/2006/relationships/image" Target="../media/image88.png"/><Relationship Id="rId10" Type="http://schemas.openxmlformats.org/officeDocument/2006/relationships/image" Target="../media/image93.png"/><Relationship Id="rId4" Type="http://schemas.openxmlformats.org/officeDocument/2006/relationships/image" Target="../media/image87.png"/><Relationship Id="rId9" Type="http://schemas.openxmlformats.org/officeDocument/2006/relationships/image" Target="../media/image92.png"/></Relationships>
</file>

<file path=ppt/slides/_rels/slide44.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8" Type="http://schemas.openxmlformats.org/officeDocument/2006/relationships/image" Target="../media/image104.png"/><Relationship Id="rId3" Type="http://schemas.openxmlformats.org/officeDocument/2006/relationships/image" Target="../media/image99.png"/><Relationship Id="rId7" Type="http://schemas.openxmlformats.org/officeDocument/2006/relationships/image" Target="../media/image103.png"/><Relationship Id="rId2" Type="http://schemas.openxmlformats.org/officeDocument/2006/relationships/image" Target="../media/image97.png"/><Relationship Id="rId1" Type="http://schemas.openxmlformats.org/officeDocument/2006/relationships/slideLayout" Target="../slideLayouts/slideLayout1.xml"/><Relationship Id="rId6" Type="http://schemas.openxmlformats.org/officeDocument/2006/relationships/image" Target="../media/image102.png"/><Relationship Id="rId11" Type="http://schemas.openxmlformats.org/officeDocument/2006/relationships/image" Target="../media/image107.png"/><Relationship Id="rId5" Type="http://schemas.openxmlformats.org/officeDocument/2006/relationships/image" Target="../media/image101.png"/><Relationship Id="rId10" Type="http://schemas.openxmlformats.org/officeDocument/2006/relationships/image" Target="../media/image106.png"/><Relationship Id="rId4" Type="http://schemas.openxmlformats.org/officeDocument/2006/relationships/image" Target="../media/image100.png"/><Relationship Id="rId9" Type="http://schemas.openxmlformats.org/officeDocument/2006/relationships/image" Target="../media/image105.png"/></Relationships>
</file>

<file path=ppt/slides/_rels/slide46.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1.xml"/><Relationship Id="rId4" Type="http://schemas.openxmlformats.org/officeDocument/2006/relationships/image" Target="../media/image110.png"/></Relationships>
</file>

<file path=ppt/slides/_rels/slide47.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1.xml"/><Relationship Id="rId6" Type="http://schemas.openxmlformats.org/officeDocument/2006/relationships/image" Target="../media/image115.png"/><Relationship Id="rId5" Type="http://schemas.openxmlformats.org/officeDocument/2006/relationships/image" Target="../media/image114.png"/><Relationship Id="rId4" Type="http://schemas.openxmlformats.org/officeDocument/2006/relationships/image" Target="../media/image11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21.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1.xml"/><Relationship Id="rId4" Type="http://schemas.openxmlformats.org/officeDocument/2006/relationships/image" Target="../media/image124.png"/></Relationships>
</file>

<file path=ppt/slides/_rels/slide56.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media/image127.png"/><Relationship Id="rId1" Type="http://schemas.openxmlformats.org/officeDocument/2006/relationships/slideLayout" Target="../slideLayouts/slideLayout1.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61.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media/image129.png"/><Relationship Id="rId1" Type="http://schemas.openxmlformats.org/officeDocument/2006/relationships/slideLayout" Target="../slideLayouts/slideLayout1.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63.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210.png"/><Relationship Id="rId7" Type="http://schemas.openxmlformats.org/officeDocument/2006/relationships/image" Target="../media/image60.png"/><Relationship Id="rId2" Type="http://schemas.openxmlformats.org/officeDocument/2006/relationships/image" Target="../media/image132.png"/><Relationship Id="rId1" Type="http://schemas.openxmlformats.org/officeDocument/2006/relationships/slideLayout" Target="../slideLayouts/slideLayout1.xml"/><Relationship Id="rId6" Type="http://schemas.openxmlformats.org/officeDocument/2006/relationships/image" Target="../media/image510.png"/><Relationship Id="rId5" Type="http://schemas.openxmlformats.org/officeDocument/2006/relationships/image" Target="../media/image410.png"/><Relationship Id="rId4" Type="http://schemas.openxmlformats.org/officeDocument/2006/relationships/image" Target="../media/image310.png"/><Relationship Id="rId9" Type="http://schemas.openxmlformats.org/officeDocument/2006/relationships/image" Target="../media/image810.png"/></Relationships>
</file>

<file path=ppt/slides/_rels/slide68.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010.png"/><Relationship Id="rId2" Type="http://schemas.openxmlformats.org/officeDocument/2006/relationships/image" Target="../media/image133.png"/><Relationship Id="rId1" Type="http://schemas.openxmlformats.org/officeDocument/2006/relationships/slideLayout" Target="../slideLayouts/slideLayout1.xml"/><Relationship Id="rId5" Type="http://schemas.openxmlformats.org/officeDocument/2006/relationships/image" Target="../media/image126.png"/><Relationship Id="rId4" Type="http://schemas.openxmlformats.org/officeDocument/2006/relationships/image" Target="../media/image1110.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136.png"/><Relationship Id="rId7" Type="http://schemas.openxmlformats.org/officeDocument/2006/relationships/image" Target="../media/image170.png"/><Relationship Id="rId2" Type="http://schemas.openxmlformats.org/officeDocument/2006/relationships/image" Target="../media/image133.png"/><Relationship Id="rId1" Type="http://schemas.openxmlformats.org/officeDocument/2006/relationships/slideLayout" Target="../slideLayouts/slideLayout1.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140.png"/><Relationship Id="rId9" Type="http://schemas.openxmlformats.org/officeDocument/2006/relationships/image" Target="../media/image190.png"/></Relationships>
</file>

<file path=ppt/slides/_rels/slide71.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YiDs8ZnpVD4" TargetMode="External"/><Relationship Id="rId2" Type="http://schemas.openxmlformats.org/officeDocument/2006/relationships/hyperlink" Target="https://www.youtube.com/watch?v=0yyFiJw5emw"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334AC19-3B13-49C1-AF8B-631D09CE5894}"/>
              </a:ext>
            </a:extLst>
          </p:cNvPr>
          <p:cNvSpPr txBox="1">
            <a:spLocks/>
          </p:cNvSpPr>
          <p:nvPr/>
        </p:nvSpPr>
        <p:spPr>
          <a:xfrm>
            <a:off x="516835" y="2724750"/>
            <a:ext cx="11675164" cy="56286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cap="all" dirty="0">
                <a:latin typeface="+mn-lt"/>
              </a:rPr>
              <a:t>Fundamentals of elecTRONICs circuits</a:t>
            </a:r>
          </a:p>
        </p:txBody>
      </p:sp>
      <p:sp>
        <p:nvSpPr>
          <p:cNvPr id="11" name="Rectangle 10">
            <a:extLst>
              <a:ext uri="{FF2B5EF4-FFF2-40B4-BE49-F238E27FC236}">
                <a16:creationId xmlns:a16="http://schemas.microsoft.com/office/drawing/2014/main" id="{65B4673A-D3DF-4B8B-80D4-62C7E6D2DF39}"/>
              </a:ext>
            </a:extLst>
          </p:cNvPr>
          <p:cNvSpPr/>
          <p:nvPr/>
        </p:nvSpPr>
        <p:spPr>
          <a:xfrm>
            <a:off x="1696279" y="3802161"/>
            <a:ext cx="9369286" cy="923330"/>
          </a:xfrm>
          <a:prstGeom prst="rect">
            <a:avLst/>
          </a:prstGeom>
        </p:spPr>
        <p:txBody>
          <a:bodyPr wrap="square">
            <a:spAutoFit/>
          </a:bodyPr>
          <a:lstStyle/>
          <a:p>
            <a:pPr algn="ctr"/>
            <a:r>
              <a:rPr lang="en-US" dirty="0"/>
              <a:t>BS in Computer Engineering, Second Year Level, 2</a:t>
            </a:r>
            <a:r>
              <a:rPr lang="en-US" baseline="30000" dirty="0"/>
              <a:t>nd</a:t>
            </a:r>
            <a:r>
              <a:rPr lang="en-US" dirty="0"/>
              <a:t> Semester, SY 2025-2026</a:t>
            </a:r>
          </a:p>
          <a:p>
            <a:pPr algn="ctr"/>
            <a:r>
              <a:rPr lang="en-US" dirty="0"/>
              <a:t>Diploma in Computer Engineering Technology, Second Year Level, 2</a:t>
            </a:r>
            <a:r>
              <a:rPr lang="en-US" baseline="30000" dirty="0"/>
              <a:t>nd</a:t>
            </a:r>
            <a:r>
              <a:rPr lang="en-US" dirty="0"/>
              <a:t> Semester, SY 2025-2026</a:t>
            </a:r>
          </a:p>
          <a:p>
            <a:pPr algn="ctr"/>
            <a:endParaRPr lang="en-US" dirty="0"/>
          </a:p>
        </p:txBody>
      </p:sp>
      <p:sp>
        <p:nvSpPr>
          <p:cNvPr id="13" name="Rectangle 12">
            <a:extLst>
              <a:ext uri="{FF2B5EF4-FFF2-40B4-BE49-F238E27FC236}">
                <a16:creationId xmlns:a16="http://schemas.microsoft.com/office/drawing/2014/main" id="{2E067DFF-5F0E-4074-8233-F582950B0E2B}"/>
              </a:ext>
            </a:extLst>
          </p:cNvPr>
          <p:cNvSpPr/>
          <p:nvPr/>
        </p:nvSpPr>
        <p:spPr>
          <a:xfrm>
            <a:off x="2792788" y="3278941"/>
            <a:ext cx="6240939" cy="523220"/>
          </a:xfrm>
          <a:prstGeom prst="rect">
            <a:avLst/>
          </a:prstGeom>
        </p:spPr>
        <p:txBody>
          <a:bodyPr wrap="none">
            <a:spAutoFit/>
          </a:bodyPr>
          <a:lstStyle/>
          <a:p>
            <a:r>
              <a:rPr lang="en-US" sz="2800" dirty="0"/>
              <a:t>INSTRUCTIONAL MATERIAL FOR ECEN 011</a:t>
            </a:r>
          </a:p>
        </p:txBody>
      </p:sp>
      <p:pic>
        <p:nvPicPr>
          <p:cNvPr id="15" name="Picture 14">
            <a:extLst>
              <a:ext uri="{FF2B5EF4-FFF2-40B4-BE49-F238E27FC236}">
                <a16:creationId xmlns:a16="http://schemas.microsoft.com/office/drawing/2014/main" id="{A3CFEC76-FE03-430A-962F-CB0160FF6C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836" y="230833"/>
            <a:ext cx="1505202" cy="1505202"/>
          </a:xfrm>
          <a:prstGeom prst="rect">
            <a:avLst/>
          </a:prstGeom>
        </p:spPr>
      </p:pic>
      <p:sp>
        <p:nvSpPr>
          <p:cNvPr id="17" name="Rectangle 16">
            <a:extLst>
              <a:ext uri="{FF2B5EF4-FFF2-40B4-BE49-F238E27FC236}">
                <a16:creationId xmlns:a16="http://schemas.microsoft.com/office/drawing/2014/main" id="{22E41361-5988-4D85-B71B-8E757CE47C4A}"/>
              </a:ext>
            </a:extLst>
          </p:cNvPr>
          <p:cNvSpPr/>
          <p:nvPr/>
        </p:nvSpPr>
        <p:spPr>
          <a:xfrm>
            <a:off x="2143912" y="587597"/>
            <a:ext cx="9425236" cy="769441"/>
          </a:xfrm>
          <a:prstGeom prst="rect">
            <a:avLst/>
          </a:prstGeom>
        </p:spPr>
        <p:txBody>
          <a:bodyPr wrap="square">
            <a:spAutoFit/>
          </a:bodyPr>
          <a:lstStyle/>
          <a:p>
            <a:r>
              <a:rPr lang="en-US" sz="2600" dirty="0"/>
              <a:t>POLYTECHNIC UNIVERSITY OF THE PHILIPPINES -  BINAN CAMPUS</a:t>
            </a:r>
          </a:p>
          <a:p>
            <a:pPr algn="ctr"/>
            <a:r>
              <a:rPr lang="en-US" dirty="0"/>
              <a:t>Brgy. Zapote, City of Binan, Laguna 4024</a:t>
            </a:r>
          </a:p>
        </p:txBody>
      </p:sp>
      <p:sp>
        <p:nvSpPr>
          <p:cNvPr id="19" name="Rectangle 18">
            <a:extLst>
              <a:ext uri="{FF2B5EF4-FFF2-40B4-BE49-F238E27FC236}">
                <a16:creationId xmlns:a16="http://schemas.microsoft.com/office/drawing/2014/main" id="{645D42D0-8DBB-4FE6-A525-47B22EF6E30F}"/>
              </a:ext>
            </a:extLst>
          </p:cNvPr>
          <p:cNvSpPr/>
          <p:nvPr/>
        </p:nvSpPr>
        <p:spPr>
          <a:xfrm>
            <a:off x="5789101" y="6270403"/>
            <a:ext cx="7863694" cy="369332"/>
          </a:xfrm>
          <a:prstGeom prst="rect">
            <a:avLst/>
          </a:prstGeom>
        </p:spPr>
        <p:txBody>
          <a:bodyPr wrap="square">
            <a:spAutoFit/>
          </a:bodyPr>
          <a:lstStyle/>
          <a:p>
            <a:pPr algn="ctr"/>
            <a:r>
              <a:rPr lang="en-US" dirty="0"/>
              <a:t>Prepared By: Kris Rommel R. Ramos, ECE</a:t>
            </a:r>
          </a:p>
        </p:txBody>
      </p:sp>
    </p:spTree>
    <p:extLst>
      <p:ext uri="{BB962C8B-B14F-4D97-AF65-F5344CB8AC3E}">
        <p14:creationId xmlns:p14="http://schemas.microsoft.com/office/powerpoint/2010/main" val="381516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6045F5-238F-494E-BE68-056031038929}"/>
              </a:ext>
            </a:extLst>
          </p:cNvPr>
          <p:cNvSpPr txBox="1">
            <a:spLocks/>
          </p:cNvSpPr>
          <p:nvPr/>
        </p:nvSpPr>
        <p:spPr>
          <a:xfrm>
            <a:off x="165655" y="215348"/>
            <a:ext cx="3617843"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Exercise no. 1 </a:t>
            </a:r>
          </a:p>
        </p:txBody>
      </p:sp>
      <p:sp>
        <p:nvSpPr>
          <p:cNvPr id="13" name="Subtitle 2">
            <a:extLst>
              <a:ext uri="{FF2B5EF4-FFF2-40B4-BE49-F238E27FC236}">
                <a16:creationId xmlns:a16="http://schemas.microsoft.com/office/drawing/2014/main" id="{24DD0EAD-8EDC-46FF-9FA0-7C0B6C1912E5}"/>
              </a:ext>
            </a:extLst>
          </p:cNvPr>
          <p:cNvSpPr txBox="1">
            <a:spLocks/>
          </p:cNvSpPr>
          <p:nvPr/>
        </p:nvSpPr>
        <p:spPr>
          <a:xfrm>
            <a:off x="165655" y="796897"/>
            <a:ext cx="10759733" cy="10049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t>Direction. </a:t>
            </a:r>
            <a:r>
              <a:rPr lang="en-US" sz="2000" dirty="0"/>
              <a:t>Solve for the following. You may use a scientific calculator and round-off your final answer up to two decimal places. Use proper SI values if possible, and box your final answer.</a:t>
            </a:r>
          </a:p>
        </p:txBody>
      </p:sp>
      <p:sp>
        <p:nvSpPr>
          <p:cNvPr id="2" name="Title 1">
            <a:extLst>
              <a:ext uri="{FF2B5EF4-FFF2-40B4-BE49-F238E27FC236}">
                <a16:creationId xmlns:a16="http://schemas.microsoft.com/office/drawing/2014/main" id="{88BBC300-8C46-4551-A575-122F1549AA51}"/>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1</a:t>
            </a:r>
          </a:p>
        </p:txBody>
      </p:sp>
      <p:sp>
        <p:nvSpPr>
          <p:cNvPr id="3" name="Subtitle 2">
            <a:extLst>
              <a:ext uri="{FF2B5EF4-FFF2-40B4-BE49-F238E27FC236}">
                <a16:creationId xmlns:a16="http://schemas.microsoft.com/office/drawing/2014/main" id="{959C3B3D-27F9-4F89-AC88-7247379631D8}"/>
              </a:ext>
            </a:extLst>
          </p:cNvPr>
          <p:cNvSpPr txBox="1">
            <a:spLocks/>
          </p:cNvSpPr>
          <p:nvPr/>
        </p:nvSpPr>
        <p:spPr>
          <a:xfrm>
            <a:off x="332338" y="1736942"/>
            <a:ext cx="11382583" cy="109902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mj-lt"/>
              <a:buAutoNum type="arabicParenR"/>
            </a:pPr>
            <a:r>
              <a:rPr lang="en-US" sz="2000" dirty="0">
                <a:effectLst/>
              </a:rPr>
              <a:t>Calculate </a:t>
            </a:r>
            <a:r>
              <a:rPr lang="en-US" sz="2000" dirty="0">
                <a:effectLst/>
                <a:latin typeface="Cambria Math" panose="02040503050406030204" pitchFamily="18" charset="0"/>
                <a:ea typeface="Cambria Math" panose="02040503050406030204" pitchFamily="18" charset="0"/>
              </a:rPr>
              <a:t>V</a:t>
            </a:r>
            <a:r>
              <a:rPr lang="en-US" sz="2000" baseline="-25000" dirty="0">
                <a:effectLst/>
                <a:latin typeface="Cambria Math" panose="02040503050406030204" pitchFamily="18" charset="0"/>
                <a:ea typeface="Cambria Math" panose="02040503050406030204" pitchFamily="18" charset="0"/>
              </a:rPr>
              <a:t>bi</a:t>
            </a:r>
            <a:r>
              <a:rPr lang="en-US" sz="2000" dirty="0">
                <a:effectLst/>
              </a:rPr>
              <a:t> for a GaAs pn junction at </a:t>
            </a:r>
            <a:r>
              <a:rPr lang="en-US" sz="2000" dirty="0">
                <a:effectLst/>
                <a:latin typeface="Cambria Math" panose="02040503050406030204" pitchFamily="18" charset="0"/>
                <a:ea typeface="Cambria Math" panose="02040503050406030204" pitchFamily="18" charset="0"/>
              </a:rPr>
              <a:t>T</a:t>
            </a:r>
            <a:r>
              <a:rPr lang="en-US" sz="2000" dirty="0">
                <a:effectLst/>
              </a:rPr>
              <a:t>=300K (</a:t>
            </a:r>
            <a:r>
              <a:rPr lang="en-US" sz="2000" dirty="0">
                <a:effectLst/>
                <a:latin typeface="Cambria Math" panose="02040503050406030204" pitchFamily="18" charset="0"/>
                <a:ea typeface="Cambria Math" panose="02040503050406030204" pitchFamily="18" charset="0"/>
              </a:rPr>
              <a:t>ni</a:t>
            </a:r>
            <a:r>
              <a:rPr lang="en-US" sz="2000" dirty="0">
                <a:effectLst/>
              </a:rPr>
              <a:t>=1.80×10</a:t>
            </a:r>
            <a:r>
              <a:rPr lang="en-US" sz="2000" baseline="30000" dirty="0">
                <a:effectLst/>
              </a:rPr>
              <a:t>6</a:t>
            </a:r>
            <a:r>
              <a:rPr lang="en-US" sz="2000" dirty="0">
                <a:effectLst/>
              </a:rPr>
              <a:t>cm</a:t>
            </a:r>
            <a:r>
              <a:rPr lang="en-US" sz="2000" baseline="30000" dirty="0">
                <a:effectLst/>
              </a:rPr>
              <a:t>−3</a:t>
            </a:r>
            <a:r>
              <a:rPr lang="en-US" sz="2000" dirty="0">
                <a:effectLst/>
              </a:rPr>
              <a:t> ) for </a:t>
            </a:r>
            <a:r>
              <a:rPr lang="en-US" sz="2000" dirty="0">
                <a:effectLst/>
                <a:latin typeface="Cambria Math" panose="02040503050406030204" pitchFamily="18" charset="0"/>
                <a:ea typeface="Cambria Math" panose="02040503050406030204" pitchFamily="18" charset="0"/>
              </a:rPr>
              <a:t>Na</a:t>
            </a:r>
            <a:r>
              <a:rPr lang="en-US" sz="2000" dirty="0">
                <a:effectLst/>
              </a:rPr>
              <a:t>=10</a:t>
            </a:r>
            <a:r>
              <a:rPr lang="en-US" sz="2000" baseline="30000" dirty="0">
                <a:effectLst/>
              </a:rPr>
              <a:t>16</a:t>
            </a:r>
            <a:r>
              <a:rPr lang="en-US" sz="2000" dirty="0">
                <a:effectLst/>
              </a:rPr>
              <a:t>cm</a:t>
            </a:r>
            <a:r>
              <a:rPr lang="en-US" sz="2000" baseline="30000" dirty="0">
                <a:effectLst/>
              </a:rPr>
              <a:t>−3</a:t>
            </a:r>
            <a:r>
              <a:rPr lang="en-US" sz="2000" baseline="30000" dirty="0"/>
              <a:t> </a:t>
            </a:r>
            <a:r>
              <a:rPr lang="en-US" sz="2000" dirty="0">
                <a:effectLst/>
              </a:rPr>
              <a:t>and </a:t>
            </a:r>
            <a:r>
              <a:rPr lang="en-US" sz="2000" dirty="0">
                <a:effectLst/>
                <a:latin typeface="Cambria Math" panose="02040503050406030204" pitchFamily="18" charset="0"/>
                <a:ea typeface="Cambria Math" panose="02040503050406030204" pitchFamily="18" charset="0"/>
              </a:rPr>
              <a:t>Nd</a:t>
            </a:r>
            <a:r>
              <a:rPr lang="en-US" sz="2000" dirty="0">
                <a:effectLst/>
              </a:rPr>
              <a:t>=10</a:t>
            </a:r>
            <a:r>
              <a:rPr lang="en-US" sz="2000" baseline="30000" dirty="0">
                <a:effectLst/>
              </a:rPr>
              <a:t>17</a:t>
            </a:r>
            <a:r>
              <a:rPr lang="en-US" sz="2000" dirty="0">
                <a:effectLst/>
              </a:rPr>
              <a:t>cm</a:t>
            </a:r>
            <a:r>
              <a:rPr lang="en-US" sz="2000" baseline="30000" dirty="0">
                <a:effectLst/>
              </a:rPr>
              <a:t>−3</a:t>
            </a:r>
            <a:endParaRPr lang="en-US" sz="2000" baseline="30000" dirty="0"/>
          </a:p>
          <a:p>
            <a:pPr marL="457200" indent="-457200" algn="l">
              <a:buFont typeface="+mj-lt"/>
              <a:buAutoNum type="arabicParenR"/>
            </a:pPr>
            <a:r>
              <a:rPr lang="en-US" sz="2000" dirty="0">
                <a:effectLst/>
              </a:rPr>
              <a:t>Repeat no (1) for a Germanium pn junction (</a:t>
            </a:r>
            <a:r>
              <a:rPr lang="en-US" sz="2000" dirty="0">
                <a:effectLst/>
                <a:latin typeface="Cambria Math" panose="02040503050406030204" pitchFamily="18" charset="0"/>
                <a:ea typeface="Cambria Math" panose="02040503050406030204" pitchFamily="18" charset="0"/>
              </a:rPr>
              <a:t>ni</a:t>
            </a:r>
            <a:r>
              <a:rPr lang="en-US" sz="2000" dirty="0">
                <a:effectLst/>
              </a:rPr>
              <a:t>=2.40×10</a:t>
            </a:r>
            <a:r>
              <a:rPr lang="en-US" sz="2000" baseline="30000" dirty="0">
                <a:effectLst/>
              </a:rPr>
              <a:t>13</a:t>
            </a:r>
            <a:r>
              <a:rPr lang="en-US" sz="2000" dirty="0">
                <a:effectLst/>
              </a:rPr>
              <a:t>cm</a:t>
            </a:r>
            <a:r>
              <a:rPr lang="en-US" sz="2000" baseline="30000" dirty="0">
                <a:effectLst/>
              </a:rPr>
              <a:t>−3</a:t>
            </a:r>
            <a:r>
              <a:rPr lang="en-US" sz="2000" dirty="0">
                <a:effectLst/>
              </a:rPr>
              <a:t> ) with the same doping concentrations.</a:t>
            </a:r>
          </a:p>
          <a:p>
            <a:pPr marL="457200" indent="-457200" algn="l">
              <a:buFont typeface="+mj-lt"/>
              <a:buAutoNum type="arabicParenR"/>
            </a:pPr>
            <a:r>
              <a:rPr lang="en-US" sz="2000" dirty="0">
                <a:effectLst/>
              </a:rPr>
              <a:t> A silicon pn junction </a:t>
            </a:r>
            <a:r>
              <a:rPr lang="en-US" sz="2000" dirty="0">
                <a:effectLst/>
                <a:ea typeface="Cambria Math" panose="02040503050406030204" pitchFamily="18" charset="0"/>
              </a:rPr>
              <a:t>at </a:t>
            </a:r>
            <a:r>
              <a:rPr lang="en-US" sz="2000" dirty="0">
                <a:effectLst/>
                <a:latin typeface="Cambria Math" panose="02040503050406030204" pitchFamily="18" charset="0"/>
                <a:ea typeface="Cambria Math" panose="02040503050406030204" pitchFamily="18" charset="0"/>
              </a:rPr>
              <a:t>T</a:t>
            </a:r>
            <a:r>
              <a:rPr lang="en-US" sz="2000" dirty="0">
                <a:effectLst/>
              </a:rPr>
              <a:t>=300K has a reverse-saturation current of </a:t>
            </a:r>
            <a:r>
              <a:rPr lang="en-US" sz="2000" dirty="0">
                <a:effectLst/>
                <a:latin typeface="Cambria Math" panose="02040503050406030204" pitchFamily="18" charset="0"/>
                <a:ea typeface="Cambria Math" panose="02040503050406030204" pitchFamily="18" charset="0"/>
              </a:rPr>
              <a:t>I</a:t>
            </a:r>
            <a:r>
              <a:rPr lang="en-US" sz="2000" baseline="-25000" dirty="0">
                <a:effectLst/>
                <a:latin typeface="Cambria Math" panose="02040503050406030204" pitchFamily="18" charset="0"/>
                <a:ea typeface="Cambria Math" panose="02040503050406030204" pitchFamily="18" charset="0"/>
              </a:rPr>
              <a:t>S</a:t>
            </a:r>
            <a:r>
              <a:rPr lang="en-US" sz="2000" dirty="0">
                <a:effectLst/>
              </a:rPr>
              <a:t>=20fA. Determine the required forward-bias voltage to produce a current of </a:t>
            </a:r>
          </a:p>
          <a:p>
            <a:pPr algn="l"/>
            <a:r>
              <a:rPr lang="en-US" sz="2000" dirty="0"/>
              <a:t>	</a:t>
            </a:r>
            <a:r>
              <a:rPr lang="en-US" sz="2000" dirty="0">
                <a:effectLst/>
              </a:rPr>
              <a:t>(a) </a:t>
            </a:r>
            <a:r>
              <a:rPr lang="en-US" sz="2000" dirty="0">
                <a:effectLst/>
                <a:latin typeface="Cambria Math" panose="02040503050406030204" pitchFamily="18" charset="0"/>
                <a:ea typeface="Cambria Math" panose="02040503050406030204" pitchFamily="18" charset="0"/>
              </a:rPr>
              <a:t>I</a:t>
            </a:r>
            <a:r>
              <a:rPr lang="en-US" sz="2000" baseline="-25000" dirty="0">
                <a:effectLst/>
                <a:latin typeface="Cambria Math" panose="02040503050406030204" pitchFamily="18" charset="0"/>
                <a:ea typeface="Cambria Math" panose="02040503050406030204" pitchFamily="18" charset="0"/>
              </a:rPr>
              <a:t>D</a:t>
            </a:r>
            <a:r>
              <a:rPr lang="en-US" sz="2000" dirty="0">
                <a:effectLst/>
              </a:rPr>
              <a:t>=50μA				 (b) </a:t>
            </a:r>
            <a:r>
              <a:rPr lang="en-US" sz="2000" dirty="0">
                <a:effectLst/>
                <a:latin typeface="Cambria Math" panose="02040503050406030204" pitchFamily="18" charset="0"/>
                <a:ea typeface="Cambria Math" panose="02040503050406030204" pitchFamily="18" charset="0"/>
              </a:rPr>
              <a:t>I</a:t>
            </a:r>
            <a:r>
              <a:rPr lang="en-US" sz="2000" baseline="-25000" dirty="0">
                <a:effectLst/>
                <a:latin typeface="Cambria Math" panose="02040503050406030204" pitchFamily="18" charset="0"/>
                <a:ea typeface="Cambria Math" panose="02040503050406030204" pitchFamily="18" charset="0"/>
              </a:rPr>
              <a:t>D</a:t>
            </a:r>
            <a:r>
              <a:rPr lang="en-US" sz="2000" dirty="0">
                <a:effectLst/>
              </a:rPr>
              <a:t>=1mA</a:t>
            </a:r>
            <a:endParaRPr lang="en-US" sz="2000" dirty="0"/>
          </a:p>
        </p:txBody>
      </p:sp>
      <p:sp>
        <p:nvSpPr>
          <p:cNvPr id="11" name="Subtitle 2">
            <a:extLst>
              <a:ext uri="{FF2B5EF4-FFF2-40B4-BE49-F238E27FC236}">
                <a16:creationId xmlns:a16="http://schemas.microsoft.com/office/drawing/2014/main" id="{98F31C06-147A-41D2-97C0-60677402CCDE}"/>
              </a:ext>
            </a:extLst>
          </p:cNvPr>
          <p:cNvSpPr txBox="1">
            <a:spLocks/>
          </p:cNvSpPr>
          <p:nvPr/>
        </p:nvSpPr>
        <p:spPr>
          <a:xfrm>
            <a:off x="332337" y="3747400"/>
            <a:ext cx="11382583" cy="109902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mj-lt"/>
              <a:buAutoNum type="arabicParenR" startAt="4"/>
            </a:pPr>
            <a:r>
              <a:rPr lang="en-US" sz="2000" dirty="0">
                <a:effectLst/>
              </a:rPr>
              <a:t>Find (a) and (b) in no (3) for </a:t>
            </a:r>
            <a:r>
              <a:rPr lang="en-US" sz="2000" dirty="0">
                <a:effectLst/>
                <a:latin typeface="Cambria Math" panose="02040503050406030204" pitchFamily="18" charset="0"/>
                <a:ea typeface="Cambria Math" panose="02040503050406030204" pitchFamily="18" charset="0"/>
              </a:rPr>
              <a:t>I</a:t>
            </a:r>
            <a:r>
              <a:rPr lang="en-US" sz="2000" baseline="-25000" dirty="0">
                <a:effectLst/>
                <a:latin typeface="Cambria Math" panose="02040503050406030204" pitchFamily="18" charset="0"/>
                <a:ea typeface="Cambria Math" panose="02040503050406030204" pitchFamily="18" charset="0"/>
              </a:rPr>
              <a:t>S</a:t>
            </a:r>
            <a:r>
              <a:rPr lang="en-US" sz="2000" dirty="0">
                <a:effectLst/>
              </a:rPr>
              <a:t>=2pA</a:t>
            </a:r>
            <a:endParaRPr lang="en-US" sz="2000" baseline="30000" dirty="0"/>
          </a:p>
        </p:txBody>
      </p:sp>
    </p:spTree>
    <p:extLst>
      <p:ext uri="{BB962C8B-B14F-4D97-AF65-F5344CB8AC3E}">
        <p14:creationId xmlns:p14="http://schemas.microsoft.com/office/powerpoint/2010/main" val="2828422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518CC-33E4-456C-B611-8303659C39DF}"/>
              </a:ext>
            </a:extLst>
          </p:cNvPr>
          <p:cNvSpPr>
            <a:spLocks noGrp="1"/>
          </p:cNvSpPr>
          <p:nvPr>
            <p:ph type="ctrTitle"/>
          </p:nvPr>
        </p:nvSpPr>
        <p:spPr>
          <a:xfrm>
            <a:off x="231916" y="314042"/>
            <a:ext cx="1822171" cy="680280"/>
          </a:xfrm>
        </p:spPr>
        <p:txBody>
          <a:bodyPr>
            <a:normAutofit/>
          </a:bodyPr>
          <a:lstStyle/>
          <a:p>
            <a:pPr algn="l"/>
            <a:r>
              <a:rPr lang="en-US" sz="2400" dirty="0">
                <a:latin typeface="+mn-lt"/>
              </a:rPr>
              <a:t>Module 2:</a:t>
            </a:r>
          </a:p>
        </p:txBody>
      </p:sp>
      <p:sp>
        <p:nvSpPr>
          <p:cNvPr id="3" name="Subtitle 2">
            <a:extLst>
              <a:ext uri="{FF2B5EF4-FFF2-40B4-BE49-F238E27FC236}">
                <a16:creationId xmlns:a16="http://schemas.microsoft.com/office/drawing/2014/main" id="{04A3BDA4-EC66-4F1A-BD43-4750408EECDA}"/>
              </a:ext>
            </a:extLst>
          </p:cNvPr>
          <p:cNvSpPr>
            <a:spLocks noGrp="1"/>
          </p:cNvSpPr>
          <p:nvPr>
            <p:ph type="subTitle" idx="1"/>
          </p:nvPr>
        </p:nvSpPr>
        <p:spPr>
          <a:xfrm>
            <a:off x="1524000" y="2300370"/>
            <a:ext cx="9144000" cy="1655762"/>
          </a:xfrm>
        </p:spPr>
        <p:txBody>
          <a:bodyPr>
            <a:noAutofit/>
          </a:bodyPr>
          <a:lstStyle/>
          <a:p>
            <a:pPr algn="l">
              <a:lnSpc>
                <a:spcPct val="150000"/>
              </a:lnSpc>
            </a:pPr>
            <a:r>
              <a:rPr lang="en-US" sz="2000" dirty="0"/>
              <a:t>As we have learned in the previous module, we found that a pn junction can produce a built-in potential, and thus, generate current. Through this principle we can say that we can now handle and sort of “manage” the current flow, on a specific time, with a specific given potential, for a complex circuit, or even on a s simple board of electronics. The pn junction then, was made into a 2-terminal device, called a “diode”, which is one of the most popular semiconductor device.</a:t>
            </a:r>
          </a:p>
        </p:txBody>
      </p:sp>
      <p:sp>
        <p:nvSpPr>
          <p:cNvPr id="4" name="Title 1">
            <a:extLst>
              <a:ext uri="{FF2B5EF4-FFF2-40B4-BE49-F238E27FC236}">
                <a16:creationId xmlns:a16="http://schemas.microsoft.com/office/drawing/2014/main" id="{F26045F5-238F-494E-BE68-056031038929}"/>
              </a:ext>
            </a:extLst>
          </p:cNvPr>
          <p:cNvSpPr txBox="1">
            <a:spLocks/>
          </p:cNvSpPr>
          <p:nvPr/>
        </p:nvSpPr>
        <p:spPr>
          <a:xfrm>
            <a:off x="231916" y="1167504"/>
            <a:ext cx="3617843" cy="100495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dirty="0">
                <a:latin typeface="+mn-lt"/>
              </a:rPr>
              <a:t>Overview</a:t>
            </a:r>
          </a:p>
        </p:txBody>
      </p:sp>
      <p:sp>
        <p:nvSpPr>
          <p:cNvPr id="8" name="Title 1">
            <a:extLst>
              <a:ext uri="{FF2B5EF4-FFF2-40B4-BE49-F238E27FC236}">
                <a16:creationId xmlns:a16="http://schemas.microsoft.com/office/drawing/2014/main" id="{63339394-130A-4D94-8B4C-F1A8F2C2B67C}"/>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2</a:t>
            </a:r>
          </a:p>
        </p:txBody>
      </p:sp>
      <p:sp>
        <p:nvSpPr>
          <p:cNvPr id="6" name="Title 1">
            <a:extLst>
              <a:ext uri="{FF2B5EF4-FFF2-40B4-BE49-F238E27FC236}">
                <a16:creationId xmlns:a16="http://schemas.microsoft.com/office/drawing/2014/main" id="{DED14346-8B0D-4612-BC4F-FA441007997F}"/>
              </a:ext>
            </a:extLst>
          </p:cNvPr>
          <p:cNvSpPr txBox="1">
            <a:spLocks/>
          </p:cNvSpPr>
          <p:nvPr/>
        </p:nvSpPr>
        <p:spPr>
          <a:xfrm>
            <a:off x="46387" y="487224"/>
            <a:ext cx="11675164" cy="56286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cap="all" dirty="0">
                <a:latin typeface="+mn-lt"/>
              </a:rPr>
              <a:t>The </a:t>
            </a:r>
            <a:r>
              <a:rPr lang="en-US" sz="3200" dirty="0">
                <a:latin typeface="+mn-lt"/>
              </a:rPr>
              <a:t>pn</a:t>
            </a:r>
            <a:r>
              <a:rPr lang="en-US" sz="3200" cap="all" dirty="0">
                <a:latin typeface="+mn-lt"/>
              </a:rPr>
              <a:t> junction diode</a:t>
            </a:r>
          </a:p>
        </p:txBody>
      </p:sp>
    </p:spTree>
    <p:extLst>
      <p:ext uri="{BB962C8B-B14F-4D97-AF65-F5344CB8AC3E}">
        <p14:creationId xmlns:p14="http://schemas.microsoft.com/office/powerpoint/2010/main" val="3838807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6045F5-238F-494E-BE68-056031038929}"/>
              </a:ext>
            </a:extLst>
          </p:cNvPr>
          <p:cNvSpPr txBox="1">
            <a:spLocks/>
          </p:cNvSpPr>
          <p:nvPr/>
        </p:nvSpPr>
        <p:spPr>
          <a:xfrm>
            <a:off x="231916" y="-5869"/>
            <a:ext cx="3617843" cy="100495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dirty="0">
                <a:latin typeface="+mn-lt"/>
              </a:rPr>
              <a:t>Objectives</a:t>
            </a:r>
          </a:p>
        </p:txBody>
      </p:sp>
      <p:sp>
        <p:nvSpPr>
          <p:cNvPr id="8" name="Subtitle 2">
            <a:extLst>
              <a:ext uri="{FF2B5EF4-FFF2-40B4-BE49-F238E27FC236}">
                <a16:creationId xmlns:a16="http://schemas.microsoft.com/office/drawing/2014/main" id="{6FB3B3FF-D8C6-47EC-B2AC-21FF22CF7BB7}"/>
              </a:ext>
            </a:extLst>
          </p:cNvPr>
          <p:cNvSpPr txBox="1">
            <a:spLocks/>
          </p:cNvSpPr>
          <p:nvPr/>
        </p:nvSpPr>
        <p:spPr>
          <a:xfrm>
            <a:off x="1053547" y="1250879"/>
            <a:ext cx="9144000" cy="10049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t>After successfully completing this module, you should be able to:</a:t>
            </a:r>
          </a:p>
        </p:txBody>
      </p:sp>
      <p:sp>
        <p:nvSpPr>
          <p:cNvPr id="10" name="Subtitle 2">
            <a:extLst>
              <a:ext uri="{FF2B5EF4-FFF2-40B4-BE49-F238E27FC236}">
                <a16:creationId xmlns:a16="http://schemas.microsoft.com/office/drawing/2014/main" id="{DD89345D-9217-4FD3-8FA2-7634C3EC9C02}"/>
              </a:ext>
            </a:extLst>
          </p:cNvPr>
          <p:cNvSpPr txBox="1">
            <a:spLocks/>
          </p:cNvSpPr>
          <p:nvPr/>
        </p:nvSpPr>
        <p:spPr>
          <a:xfrm>
            <a:off x="1683026" y="2012880"/>
            <a:ext cx="9144000" cy="249285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200000"/>
              </a:lnSpc>
              <a:buFont typeface="+mj-lt"/>
              <a:buAutoNum type="arabicPeriod"/>
            </a:pPr>
            <a:r>
              <a:rPr lang="en-US" sz="2000" dirty="0"/>
              <a:t>Familiarize the current-voltage relationship of a pn junction diode.</a:t>
            </a:r>
          </a:p>
          <a:p>
            <a:pPr marL="457200" indent="-457200" algn="l">
              <a:lnSpc>
                <a:spcPct val="200000"/>
              </a:lnSpc>
              <a:buFont typeface="+mj-lt"/>
              <a:buAutoNum type="arabicPeriod"/>
            </a:pPr>
            <a:r>
              <a:rPr lang="en-US" sz="2000" dirty="0"/>
              <a:t>Observe how a pn junction diode works in a dc analysis.</a:t>
            </a:r>
          </a:p>
          <a:p>
            <a:pPr marL="457200" indent="-457200" algn="l">
              <a:lnSpc>
                <a:spcPct val="200000"/>
              </a:lnSpc>
              <a:buFont typeface="+mj-lt"/>
              <a:buAutoNum type="arabicPeriod"/>
            </a:pPr>
            <a:r>
              <a:rPr lang="en-US" sz="2000" dirty="0"/>
              <a:t>Learn iteration technique in solving basic diode current and voltages.</a:t>
            </a:r>
          </a:p>
          <a:p>
            <a:pPr algn="l">
              <a:lnSpc>
                <a:spcPct val="200000"/>
              </a:lnSpc>
            </a:pPr>
            <a:endParaRPr lang="en-US" sz="2000" dirty="0"/>
          </a:p>
          <a:p>
            <a:pPr marL="457200" indent="-457200" algn="l">
              <a:lnSpc>
                <a:spcPct val="200000"/>
              </a:lnSpc>
              <a:buFont typeface="+mj-lt"/>
              <a:buAutoNum type="arabicPeriod"/>
            </a:pPr>
            <a:endParaRPr lang="en-US" sz="2000" dirty="0"/>
          </a:p>
          <a:p>
            <a:pPr marL="457200" indent="-457200" algn="l">
              <a:lnSpc>
                <a:spcPct val="200000"/>
              </a:lnSpc>
              <a:buFont typeface="+mj-lt"/>
              <a:buAutoNum type="arabicPeriod"/>
            </a:pPr>
            <a:endParaRPr lang="en-US" sz="2000" dirty="0"/>
          </a:p>
          <a:p>
            <a:pPr marL="457200" indent="-457200" algn="l">
              <a:lnSpc>
                <a:spcPct val="200000"/>
              </a:lnSpc>
              <a:buFont typeface="+mj-lt"/>
              <a:buAutoNum type="arabicPeriod"/>
            </a:pPr>
            <a:endParaRPr lang="en-US" sz="2000" dirty="0"/>
          </a:p>
        </p:txBody>
      </p:sp>
      <p:sp>
        <p:nvSpPr>
          <p:cNvPr id="2" name="Title 1">
            <a:extLst>
              <a:ext uri="{FF2B5EF4-FFF2-40B4-BE49-F238E27FC236}">
                <a16:creationId xmlns:a16="http://schemas.microsoft.com/office/drawing/2014/main" id="{62C8B64A-6C82-4F4E-A07B-A5860F79C560}"/>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2</a:t>
            </a:r>
          </a:p>
        </p:txBody>
      </p:sp>
    </p:spTree>
    <p:extLst>
      <p:ext uri="{BB962C8B-B14F-4D97-AF65-F5344CB8AC3E}">
        <p14:creationId xmlns:p14="http://schemas.microsoft.com/office/powerpoint/2010/main" val="1401922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F295255-BE60-4D6A-A810-35F38229FEC9}"/>
              </a:ext>
            </a:extLst>
          </p:cNvPr>
          <p:cNvPicPr>
            <a:picLocks noChangeAspect="1"/>
          </p:cNvPicPr>
          <p:nvPr/>
        </p:nvPicPr>
        <p:blipFill>
          <a:blip r:embed="rId2"/>
          <a:stretch>
            <a:fillRect/>
          </a:stretch>
        </p:blipFill>
        <p:spPr>
          <a:xfrm>
            <a:off x="7083698" y="55464"/>
            <a:ext cx="4942647" cy="4410520"/>
          </a:xfrm>
          <a:prstGeom prst="rect">
            <a:avLst/>
          </a:prstGeom>
        </p:spPr>
      </p:pic>
      <p:sp>
        <p:nvSpPr>
          <p:cNvPr id="4" name="Title 1">
            <a:extLst>
              <a:ext uri="{FF2B5EF4-FFF2-40B4-BE49-F238E27FC236}">
                <a16:creationId xmlns:a16="http://schemas.microsoft.com/office/drawing/2014/main" id="{F26045F5-238F-494E-BE68-056031038929}"/>
              </a:ext>
            </a:extLst>
          </p:cNvPr>
          <p:cNvSpPr txBox="1">
            <a:spLocks/>
          </p:cNvSpPr>
          <p:nvPr/>
        </p:nvSpPr>
        <p:spPr>
          <a:xfrm>
            <a:off x="165655" y="215348"/>
            <a:ext cx="3617843"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Course Materials</a:t>
            </a:r>
          </a:p>
        </p:txBody>
      </p:sp>
      <p:sp>
        <p:nvSpPr>
          <p:cNvPr id="8" name="Subtitle 2">
            <a:extLst>
              <a:ext uri="{FF2B5EF4-FFF2-40B4-BE49-F238E27FC236}">
                <a16:creationId xmlns:a16="http://schemas.microsoft.com/office/drawing/2014/main" id="{6FB3B3FF-D8C6-47EC-B2AC-21FF22CF7BB7}"/>
              </a:ext>
            </a:extLst>
          </p:cNvPr>
          <p:cNvSpPr txBox="1">
            <a:spLocks/>
          </p:cNvSpPr>
          <p:nvPr/>
        </p:nvSpPr>
        <p:spPr>
          <a:xfrm>
            <a:off x="563216" y="641282"/>
            <a:ext cx="9144000" cy="10049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t>A.	The pn Junction Diode</a:t>
            </a:r>
          </a:p>
        </p:txBody>
      </p:sp>
      <p:sp>
        <p:nvSpPr>
          <p:cNvPr id="5" name="Rectangle 4">
            <a:extLst>
              <a:ext uri="{FF2B5EF4-FFF2-40B4-BE49-F238E27FC236}">
                <a16:creationId xmlns:a16="http://schemas.microsoft.com/office/drawing/2014/main" id="{73151C6D-C0EE-408A-A07F-53615DF686FB}"/>
              </a:ext>
            </a:extLst>
          </p:cNvPr>
          <p:cNvSpPr/>
          <p:nvPr/>
        </p:nvSpPr>
        <p:spPr>
          <a:xfrm>
            <a:off x="563216" y="951209"/>
            <a:ext cx="5970106" cy="2554545"/>
          </a:xfrm>
          <a:prstGeom prst="rect">
            <a:avLst/>
          </a:prstGeom>
        </p:spPr>
        <p:txBody>
          <a:bodyPr wrap="square">
            <a:spAutoFit/>
          </a:bodyPr>
          <a:lstStyle/>
          <a:p>
            <a:r>
              <a:rPr lang="en-US" sz="2000" dirty="0">
                <a:effectLst/>
              </a:rPr>
              <a:t>Figure 1 is a plot of the derived current–voltage characteristics of a pn junction. For a forward-bias voltage, the current is an exponential function of voltage. With only a small change in the forward-bias voltage, the corresponding forward-bias current increases by orders of magnitude. For a forward-bias voltage </a:t>
            </a:r>
            <a:r>
              <a:rPr lang="en-US" sz="2000" dirty="0">
                <a:effectLst/>
                <a:latin typeface="Cambria Math" panose="02040503050406030204" pitchFamily="18" charset="0"/>
                <a:ea typeface="Cambria Math" panose="02040503050406030204" pitchFamily="18" charset="0"/>
              </a:rPr>
              <a:t>v</a:t>
            </a:r>
            <a:r>
              <a:rPr lang="en-US" sz="2000" baseline="-25000" dirty="0">
                <a:effectLst/>
                <a:latin typeface="Cambria Math" panose="02040503050406030204" pitchFamily="18" charset="0"/>
                <a:ea typeface="Cambria Math" panose="02040503050406030204" pitchFamily="18" charset="0"/>
              </a:rPr>
              <a:t>D  </a:t>
            </a:r>
            <a:r>
              <a:rPr lang="en-US" sz="2000" dirty="0">
                <a:effectLst/>
              </a:rPr>
              <a:t>&gt; +0.1V. In the reverse-bias direction, the current is al-most zero. </a:t>
            </a:r>
            <a:endParaRPr lang="en-US" sz="2000" dirty="0"/>
          </a:p>
        </p:txBody>
      </p:sp>
      <p:sp>
        <p:nvSpPr>
          <p:cNvPr id="3" name="Title 1">
            <a:extLst>
              <a:ext uri="{FF2B5EF4-FFF2-40B4-BE49-F238E27FC236}">
                <a16:creationId xmlns:a16="http://schemas.microsoft.com/office/drawing/2014/main" id="{2AA7F3C1-97BB-465D-BC43-D9FEFF52A200}"/>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2</a:t>
            </a:r>
          </a:p>
        </p:txBody>
      </p:sp>
      <p:grpSp>
        <p:nvGrpSpPr>
          <p:cNvPr id="17" name="Group 16">
            <a:extLst>
              <a:ext uri="{FF2B5EF4-FFF2-40B4-BE49-F238E27FC236}">
                <a16:creationId xmlns:a16="http://schemas.microsoft.com/office/drawing/2014/main" id="{5FDB2F6E-35FA-46AB-922B-8C06ADB67283}"/>
              </a:ext>
            </a:extLst>
          </p:cNvPr>
          <p:cNvGrpSpPr/>
          <p:nvPr/>
        </p:nvGrpSpPr>
        <p:grpSpPr>
          <a:xfrm>
            <a:off x="5961299" y="4602280"/>
            <a:ext cx="5751847" cy="1349398"/>
            <a:chOff x="5961299" y="4960084"/>
            <a:chExt cx="5751847" cy="1349398"/>
          </a:xfrm>
        </p:grpSpPr>
        <p:pic>
          <p:nvPicPr>
            <p:cNvPr id="10" name="Picture 9">
              <a:extLst>
                <a:ext uri="{FF2B5EF4-FFF2-40B4-BE49-F238E27FC236}">
                  <a16:creationId xmlns:a16="http://schemas.microsoft.com/office/drawing/2014/main" id="{EE748DA3-AAD4-423C-9FB6-18D169BC1B90}"/>
                </a:ext>
              </a:extLst>
            </p:cNvPr>
            <p:cNvPicPr>
              <a:picLocks noChangeAspect="1"/>
            </p:cNvPicPr>
            <p:nvPr/>
          </p:nvPicPr>
          <p:blipFill rotWithShape="1">
            <a:blip r:embed="rId3"/>
            <a:srcRect b="48281"/>
            <a:stretch/>
          </p:blipFill>
          <p:spPr>
            <a:xfrm>
              <a:off x="5961299" y="4960084"/>
              <a:ext cx="2736978" cy="1349398"/>
            </a:xfrm>
            <a:prstGeom prst="rect">
              <a:avLst/>
            </a:prstGeom>
          </p:spPr>
        </p:pic>
        <p:pic>
          <p:nvPicPr>
            <p:cNvPr id="13" name="Picture 12">
              <a:extLst>
                <a:ext uri="{FF2B5EF4-FFF2-40B4-BE49-F238E27FC236}">
                  <a16:creationId xmlns:a16="http://schemas.microsoft.com/office/drawing/2014/main" id="{98239320-AD61-462B-A38C-238FDB23FB22}"/>
                </a:ext>
              </a:extLst>
            </p:cNvPr>
            <p:cNvPicPr>
              <a:picLocks noChangeAspect="1"/>
            </p:cNvPicPr>
            <p:nvPr/>
          </p:nvPicPr>
          <p:blipFill rotWithShape="1">
            <a:blip r:embed="rId3"/>
            <a:srcRect t="57309"/>
            <a:stretch/>
          </p:blipFill>
          <p:spPr>
            <a:xfrm>
              <a:off x="8698277" y="4989793"/>
              <a:ext cx="3014869" cy="1226925"/>
            </a:xfrm>
            <a:prstGeom prst="rect">
              <a:avLst/>
            </a:prstGeom>
          </p:spPr>
        </p:pic>
      </p:grpSp>
      <p:sp>
        <p:nvSpPr>
          <p:cNvPr id="14" name="Rectangle 13">
            <a:extLst>
              <a:ext uri="{FF2B5EF4-FFF2-40B4-BE49-F238E27FC236}">
                <a16:creationId xmlns:a16="http://schemas.microsoft.com/office/drawing/2014/main" id="{73ED30D9-A116-4A2B-BEBA-08471E6D727B}"/>
              </a:ext>
            </a:extLst>
          </p:cNvPr>
          <p:cNvSpPr/>
          <p:nvPr/>
        </p:nvSpPr>
        <p:spPr>
          <a:xfrm>
            <a:off x="563216" y="3487027"/>
            <a:ext cx="5156551" cy="2862322"/>
          </a:xfrm>
          <a:prstGeom prst="rect">
            <a:avLst/>
          </a:prstGeom>
        </p:spPr>
        <p:txBody>
          <a:bodyPr wrap="square">
            <a:spAutoFit/>
          </a:bodyPr>
          <a:lstStyle/>
          <a:p>
            <a:r>
              <a:rPr lang="en-US" sz="2000" dirty="0">
                <a:effectLst/>
              </a:rPr>
              <a:t>Figure 2 shows the diode circuit symbol and the conventional current direction and voltage polarity. The diode can be thought of and used as a voltage controlled switch that is “off” for a reverse-bias voltage and “on” for a forward-bias voltage. In the forward-bias or “on” state, a relatively large current is produced by a fairly small applied voltage; in the reverse-bias, or “off” state, only a very small current is created.</a:t>
            </a:r>
            <a:endParaRPr lang="en-US" sz="2000" dirty="0"/>
          </a:p>
        </p:txBody>
      </p:sp>
      <p:sp>
        <p:nvSpPr>
          <p:cNvPr id="15" name="Title 1">
            <a:extLst>
              <a:ext uri="{FF2B5EF4-FFF2-40B4-BE49-F238E27FC236}">
                <a16:creationId xmlns:a16="http://schemas.microsoft.com/office/drawing/2014/main" id="{DD3FB78D-FDF5-43D8-AB49-120F61193751}"/>
              </a:ext>
            </a:extLst>
          </p:cNvPr>
          <p:cNvSpPr txBox="1">
            <a:spLocks/>
          </p:cNvSpPr>
          <p:nvPr/>
        </p:nvSpPr>
        <p:spPr>
          <a:xfrm>
            <a:off x="6821241" y="576676"/>
            <a:ext cx="2152023" cy="113416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Figure 1.</a:t>
            </a:r>
          </a:p>
          <a:p>
            <a:pPr algn="l"/>
            <a:r>
              <a:rPr lang="en-US" sz="1600" dirty="0">
                <a:latin typeface="+mn-lt"/>
              </a:rPr>
              <a:t>Current-Voltage relationship of a pn junction diode.</a:t>
            </a:r>
          </a:p>
        </p:txBody>
      </p:sp>
      <p:sp>
        <p:nvSpPr>
          <p:cNvPr id="16" name="Title 1">
            <a:extLst>
              <a:ext uri="{FF2B5EF4-FFF2-40B4-BE49-F238E27FC236}">
                <a16:creationId xmlns:a16="http://schemas.microsoft.com/office/drawing/2014/main" id="{33C11F9E-51D4-47E4-8FB1-A8C44C67A96C}"/>
              </a:ext>
            </a:extLst>
          </p:cNvPr>
          <p:cNvSpPr txBox="1">
            <a:spLocks/>
          </p:cNvSpPr>
          <p:nvPr/>
        </p:nvSpPr>
        <p:spPr>
          <a:xfrm>
            <a:off x="5961299" y="5393887"/>
            <a:ext cx="5751847" cy="113416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Figure 2.</a:t>
            </a:r>
          </a:p>
          <a:p>
            <a:pPr algn="l"/>
            <a:r>
              <a:rPr lang="en-US" sz="1600" dirty="0">
                <a:latin typeface="+mn-lt"/>
              </a:rPr>
              <a:t>pn junction diode (a) geometry and (b) circuit symbol showing polarity and current direction. </a:t>
            </a:r>
          </a:p>
        </p:txBody>
      </p:sp>
    </p:spTree>
    <p:extLst>
      <p:ext uri="{BB962C8B-B14F-4D97-AF65-F5344CB8AC3E}">
        <p14:creationId xmlns:p14="http://schemas.microsoft.com/office/powerpoint/2010/main" val="2049001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6045F5-238F-494E-BE68-056031038929}"/>
              </a:ext>
            </a:extLst>
          </p:cNvPr>
          <p:cNvSpPr txBox="1">
            <a:spLocks/>
          </p:cNvSpPr>
          <p:nvPr/>
        </p:nvSpPr>
        <p:spPr>
          <a:xfrm>
            <a:off x="165655" y="215348"/>
            <a:ext cx="3617843"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Course Materials</a:t>
            </a:r>
          </a:p>
        </p:txBody>
      </p:sp>
      <p:sp>
        <p:nvSpPr>
          <p:cNvPr id="8" name="Subtitle 2">
            <a:extLst>
              <a:ext uri="{FF2B5EF4-FFF2-40B4-BE49-F238E27FC236}">
                <a16:creationId xmlns:a16="http://schemas.microsoft.com/office/drawing/2014/main" id="{6FB3B3FF-D8C6-47EC-B2AC-21FF22CF7BB7}"/>
              </a:ext>
            </a:extLst>
          </p:cNvPr>
          <p:cNvSpPr txBox="1">
            <a:spLocks/>
          </p:cNvSpPr>
          <p:nvPr/>
        </p:nvSpPr>
        <p:spPr>
          <a:xfrm>
            <a:off x="563216" y="641282"/>
            <a:ext cx="9144000" cy="10049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t>B.1	DC Analysis</a:t>
            </a:r>
          </a:p>
        </p:txBody>
      </p:sp>
      <p:sp>
        <p:nvSpPr>
          <p:cNvPr id="5" name="Rectangle 4">
            <a:extLst>
              <a:ext uri="{FF2B5EF4-FFF2-40B4-BE49-F238E27FC236}">
                <a16:creationId xmlns:a16="http://schemas.microsoft.com/office/drawing/2014/main" id="{73151C6D-C0EE-408A-A07F-53615DF686FB}"/>
              </a:ext>
            </a:extLst>
          </p:cNvPr>
          <p:cNvSpPr/>
          <p:nvPr/>
        </p:nvSpPr>
        <p:spPr>
          <a:xfrm>
            <a:off x="563216" y="951209"/>
            <a:ext cx="11065568" cy="1631216"/>
          </a:xfrm>
          <a:prstGeom prst="rect">
            <a:avLst/>
          </a:prstGeom>
        </p:spPr>
        <p:txBody>
          <a:bodyPr wrap="square">
            <a:spAutoFit/>
          </a:bodyPr>
          <a:lstStyle/>
          <a:p>
            <a:r>
              <a:rPr lang="en-US" sz="2000" dirty="0">
                <a:effectLst/>
              </a:rPr>
              <a:t>As we have seen, the diode is a two-terminal device with nonlinear </a:t>
            </a:r>
            <a:r>
              <a:rPr lang="en-US" sz="2000" dirty="0">
                <a:effectLst/>
                <a:latin typeface="Lucida Calligraphy" panose="03010101010101010101" pitchFamily="66" charset="0"/>
                <a:ea typeface="Cambria Math" panose="02040503050406030204" pitchFamily="18" charset="0"/>
              </a:rPr>
              <a:t>i–v</a:t>
            </a:r>
            <a:r>
              <a:rPr lang="en-US" sz="2000" dirty="0">
                <a:effectLst/>
              </a:rPr>
              <a:t> characteristics, as opposed to a two-terminal resistor, which has a linear relationship between current and voltage. The analysis of nonlinear electronic circuits is not as straight-forward as the analysis of linear electric circuits. However, there are electronic functions that can be implemented only by nonlinear circuits. Examples include the generation of dc voltages from sinusoidal voltages and the implementation of logic functions.</a:t>
            </a:r>
            <a:endParaRPr lang="en-US" sz="2000" dirty="0"/>
          </a:p>
        </p:txBody>
      </p:sp>
      <p:sp>
        <p:nvSpPr>
          <p:cNvPr id="3" name="Title 1">
            <a:extLst>
              <a:ext uri="{FF2B5EF4-FFF2-40B4-BE49-F238E27FC236}">
                <a16:creationId xmlns:a16="http://schemas.microsoft.com/office/drawing/2014/main" id="{2AA7F3C1-97BB-465D-BC43-D9FEFF52A200}"/>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2</a:t>
            </a:r>
          </a:p>
        </p:txBody>
      </p:sp>
      <p:sp>
        <p:nvSpPr>
          <p:cNvPr id="18" name="TextBox 17">
            <a:extLst>
              <a:ext uri="{FF2B5EF4-FFF2-40B4-BE49-F238E27FC236}">
                <a16:creationId xmlns:a16="http://schemas.microsoft.com/office/drawing/2014/main" id="{006AB2CB-471E-407E-BEE5-9F93428942D9}"/>
              </a:ext>
            </a:extLst>
          </p:cNvPr>
          <p:cNvSpPr txBox="1"/>
          <p:nvPr/>
        </p:nvSpPr>
        <p:spPr>
          <a:xfrm>
            <a:off x="563216" y="2619575"/>
            <a:ext cx="11350488" cy="1631216"/>
          </a:xfrm>
          <a:prstGeom prst="rect">
            <a:avLst/>
          </a:prstGeom>
          <a:noFill/>
        </p:spPr>
        <p:txBody>
          <a:bodyPr wrap="square">
            <a:spAutoFit/>
          </a:bodyPr>
          <a:lstStyle/>
          <a:p>
            <a:r>
              <a:rPr lang="en-US" sz="2000" dirty="0">
                <a:effectLst/>
              </a:rPr>
              <a:t>To begin to understand diode circuits, consider a simple diode application. An ideal diode(as opposed to a diode with ideal </a:t>
            </a:r>
            <a:r>
              <a:rPr lang="en-US" sz="2000" dirty="0">
                <a:effectLst/>
                <a:latin typeface="Lucida Calligraphy" panose="03010101010101010101" pitchFamily="66" charset="0"/>
                <a:ea typeface="Cambria Math" panose="02040503050406030204" pitchFamily="18" charset="0"/>
              </a:rPr>
              <a:t>i–v </a:t>
            </a:r>
            <a:r>
              <a:rPr lang="en-US" sz="2000" dirty="0">
                <a:effectLst/>
              </a:rPr>
              <a:t>characteristics) has the characteristics shown in Figure 3(a). When a reverse-bias voltage is applied, the current through the diode is zero Figure 3(b); when current through the diode is greater than zero, the voltage across the diode is zero Figure 3(c). An external circuit connected to the diode must be designed to control the </a:t>
            </a:r>
            <a:r>
              <a:rPr lang="en-US" sz="2000" u="sng" dirty="0">
                <a:effectLst/>
              </a:rPr>
              <a:t>forward</a:t>
            </a:r>
            <a:r>
              <a:rPr lang="en-US" sz="2000" dirty="0">
                <a:effectLst/>
              </a:rPr>
              <a:t> current through the diode.</a:t>
            </a:r>
            <a:endParaRPr lang="en-US" sz="2000" dirty="0"/>
          </a:p>
        </p:txBody>
      </p:sp>
      <p:pic>
        <p:nvPicPr>
          <p:cNvPr id="9" name="Picture 8">
            <a:extLst>
              <a:ext uri="{FF2B5EF4-FFF2-40B4-BE49-F238E27FC236}">
                <a16:creationId xmlns:a16="http://schemas.microsoft.com/office/drawing/2014/main" id="{75A28631-BECC-4071-ADF2-2D4D1E1794E2}"/>
              </a:ext>
            </a:extLst>
          </p:cNvPr>
          <p:cNvPicPr>
            <a:picLocks noChangeAspect="1"/>
          </p:cNvPicPr>
          <p:nvPr/>
        </p:nvPicPr>
        <p:blipFill>
          <a:blip r:embed="rId2"/>
          <a:stretch>
            <a:fillRect/>
          </a:stretch>
        </p:blipFill>
        <p:spPr>
          <a:xfrm>
            <a:off x="563216" y="4287941"/>
            <a:ext cx="7308575" cy="2377791"/>
          </a:xfrm>
          <a:prstGeom prst="rect">
            <a:avLst/>
          </a:prstGeom>
        </p:spPr>
      </p:pic>
      <p:sp>
        <p:nvSpPr>
          <p:cNvPr id="19" name="Title 1">
            <a:extLst>
              <a:ext uri="{FF2B5EF4-FFF2-40B4-BE49-F238E27FC236}">
                <a16:creationId xmlns:a16="http://schemas.microsoft.com/office/drawing/2014/main" id="{09A40C19-68D4-460F-9439-B44140B4E193}"/>
              </a:ext>
            </a:extLst>
          </p:cNvPr>
          <p:cNvSpPr txBox="1">
            <a:spLocks/>
          </p:cNvSpPr>
          <p:nvPr/>
        </p:nvSpPr>
        <p:spPr>
          <a:xfrm>
            <a:off x="8044070" y="4566271"/>
            <a:ext cx="3485318" cy="187428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dirty="0">
                <a:latin typeface="+mn-lt"/>
              </a:rPr>
              <a:t>Figure 3. </a:t>
            </a:r>
          </a:p>
          <a:p>
            <a:pPr marL="342900" indent="-342900" algn="l">
              <a:buAutoNum type="alphaLcParenBoth"/>
            </a:pPr>
            <a:r>
              <a:rPr lang="en-US" sz="1800" dirty="0">
                <a:latin typeface="+mn-lt"/>
              </a:rPr>
              <a:t>current i</a:t>
            </a:r>
            <a:r>
              <a:rPr lang="en-US" sz="1800" baseline="-25000" dirty="0">
                <a:latin typeface="+mn-lt"/>
              </a:rPr>
              <a:t>D</a:t>
            </a:r>
            <a:r>
              <a:rPr lang="en-US" sz="1800" dirty="0">
                <a:latin typeface="+mn-lt"/>
              </a:rPr>
              <a:t> when v</a:t>
            </a:r>
            <a:r>
              <a:rPr lang="en-US" sz="1800" baseline="-25000" dirty="0">
                <a:latin typeface="+mn-lt"/>
              </a:rPr>
              <a:t>D</a:t>
            </a:r>
            <a:r>
              <a:rPr lang="en-US" sz="1800" dirty="0">
                <a:latin typeface="+mn-lt"/>
              </a:rPr>
              <a:t> is at 0.</a:t>
            </a:r>
          </a:p>
          <a:p>
            <a:pPr marL="342900" indent="-342900" algn="l">
              <a:buAutoNum type="alphaLcParenBoth"/>
            </a:pPr>
            <a:r>
              <a:rPr lang="en-US" sz="1800" dirty="0">
                <a:latin typeface="+mn-lt"/>
              </a:rPr>
              <a:t>Diode is “open” at v</a:t>
            </a:r>
            <a:r>
              <a:rPr lang="en-US" sz="1800" baseline="-25000" dirty="0">
                <a:latin typeface="+mn-lt"/>
              </a:rPr>
              <a:t>D</a:t>
            </a:r>
            <a:r>
              <a:rPr lang="en-US" sz="1800" dirty="0">
                <a:latin typeface="+mn-lt"/>
              </a:rPr>
              <a:t>&lt;0</a:t>
            </a:r>
          </a:p>
          <a:p>
            <a:pPr marL="342900" indent="-342900" algn="l">
              <a:buAutoNum type="alphaLcParenBoth"/>
            </a:pPr>
            <a:r>
              <a:rPr lang="en-US" sz="1800" dirty="0">
                <a:latin typeface="+mn-lt"/>
              </a:rPr>
              <a:t>Diode is “shorted” when i</a:t>
            </a:r>
            <a:r>
              <a:rPr lang="en-US" sz="1800" baseline="-25000" dirty="0">
                <a:latin typeface="+mn-lt"/>
              </a:rPr>
              <a:t>D</a:t>
            </a:r>
            <a:r>
              <a:rPr lang="en-US" sz="1800" dirty="0">
                <a:latin typeface="+mn-lt"/>
              </a:rPr>
              <a:t>&gt;0</a:t>
            </a:r>
          </a:p>
        </p:txBody>
      </p:sp>
    </p:spTree>
    <p:extLst>
      <p:ext uri="{BB962C8B-B14F-4D97-AF65-F5344CB8AC3E}">
        <p14:creationId xmlns:p14="http://schemas.microsoft.com/office/powerpoint/2010/main" val="2687638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6045F5-238F-494E-BE68-056031038929}"/>
              </a:ext>
            </a:extLst>
          </p:cNvPr>
          <p:cNvSpPr txBox="1">
            <a:spLocks/>
          </p:cNvSpPr>
          <p:nvPr/>
        </p:nvSpPr>
        <p:spPr>
          <a:xfrm>
            <a:off x="165655" y="215348"/>
            <a:ext cx="3617843"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Course Materials</a:t>
            </a:r>
          </a:p>
        </p:txBody>
      </p:sp>
      <p:sp>
        <p:nvSpPr>
          <p:cNvPr id="8" name="Subtitle 2">
            <a:extLst>
              <a:ext uri="{FF2B5EF4-FFF2-40B4-BE49-F238E27FC236}">
                <a16:creationId xmlns:a16="http://schemas.microsoft.com/office/drawing/2014/main" id="{6FB3B3FF-D8C6-47EC-B2AC-21FF22CF7BB7}"/>
              </a:ext>
            </a:extLst>
          </p:cNvPr>
          <p:cNvSpPr txBox="1">
            <a:spLocks/>
          </p:cNvSpPr>
          <p:nvPr/>
        </p:nvSpPr>
        <p:spPr>
          <a:xfrm>
            <a:off x="563216" y="641282"/>
            <a:ext cx="9144000" cy="10049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t>B.2	Diode Response to a Circuit</a:t>
            </a:r>
          </a:p>
        </p:txBody>
      </p:sp>
      <p:sp>
        <p:nvSpPr>
          <p:cNvPr id="5" name="Rectangle 4">
            <a:extLst>
              <a:ext uri="{FF2B5EF4-FFF2-40B4-BE49-F238E27FC236}">
                <a16:creationId xmlns:a16="http://schemas.microsoft.com/office/drawing/2014/main" id="{73151C6D-C0EE-408A-A07F-53615DF686FB}"/>
              </a:ext>
            </a:extLst>
          </p:cNvPr>
          <p:cNvSpPr/>
          <p:nvPr/>
        </p:nvSpPr>
        <p:spPr>
          <a:xfrm>
            <a:off x="563216" y="951209"/>
            <a:ext cx="11065568" cy="2031325"/>
          </a:xfrm>
          <a:prstGeom prst="rect">
            <a:avLst/>
          </a:prstGeom>
        </p:spPr>
        <p:txBody>
          <a:bodyPr wrap="square">
            <a:spAutoFit/>
          </a:bodyPr>
          <a:lstStyle/>
          <a:p>
            <a:r>
              <a:rPr lang="en-US" dirty="0">
                <a:effectLst/>
              </a:rPr>
              <a:t>One diode circuit is the rectifier circuit shown in Figure 4(a). Assume that the input voltage </a:t>
            </a:r>
            <a:r>
              <a:rPr lang="en-US" dirty="0">
                <a:latin typeface="Lucida Calligraphy" panose="03010101010101010101" pitchFamily="66" charset="0"/>
              </a:rPr>
              <a:t>v</a:t>
            </a:r>
            <a:r>
              <a:rPr lang="en-US" baseline="-25000" dirty="0">
                <a:latin typeface="Lucida Calligraphy" panose="03010101010101010101" pitchFamily="66" charset="0"/>
              </a:rPr>
              <a:t>D</a:t>
            </a:r>
            <a:r>
              <a:rPr lang="en-US" dirty="0">
                <a:effectLst/>
              </a:rPr>
              <a:t> is a sinusoidal signal, as shown in Figure 4(b), and the diode is an ideal diode (see Figure 3a). During the positive half-cycle of the sinusoidal input, a forward-bias current exists in the diode and the voltage across the diode is zero. The equivalent circuit for this condition is shown in Figure 4(c). The output voltage </a:t>
            </a:r>
            <a:r>
              <a:rPr lang="en-US" dirty="0">
                <a:effectLst/>
                <a:latin typeface="Lucida Calligraphy" panose="03010101010101010101" pitchFamily="66" charset="0"/>
              </a:rPr>
              <a:t>v</a:t>
            </a:r>
            <a:r>
              <a:rPr lang="en-US" baseline="-25000" dirty="0">
                <a:effectLst/>
                <a:latin typeface="Lucida Calligraphy" panose="03010101010101010101" pitchFamily="66" charset="0"/>
              </a:rPr>
              <a:t>O</a:t>
            </a:r>
            <a:r>
              <a:rPr lang="en-US" dirty="0">
                <a:effectLst/>
              </a:rPr>
              <a:t> is then equal to the input voltage. During the negative half-cycle of the sinusoidal input, the diode is reverse biased. The equivalent circuit for this condition is shown in Figure 4(d). In this part of the cycle, the diode acts as an open circuit, the current is zero, and the output voltage is zero. The output voltage of the circuit is shown in Figure 4(e).</a:t>
            </a:r>
            <a:endParaRPr lang="en-US" dirty="0"/>
          </a:p>
        </p:txBody>
      </p:sp>
      <p:sp>
        <p:nvSpPr>
          <p:cNvPr id="3" name="Title 1">
            <a:extLst>
              <a:ext uri="{FF2B5EF4-FFF2-40B4-BE49-F238E27FC236}">
                <a16:creationId xmlns:a16="http://schemas.microsoft.com/office/drawing/2014/main" id="{2AA7F3C1-97BB-465D-BC43-D9FEFF52A200}"/>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2</a:t>
            </a:r>
          </a:p>
        </p:txBody>
      </p:sp>
      <p:pic>
        <p:nvPicPr>
          <p:cNvPr id="6" name="Picture 5">
            <a:extLst>
              <a:ext uri="{FF2B5EF4-FFF2-40B4-BE49-F238E27FC236}">
                <a16:creationId xmlns:a16="http://schemas.microsoft.com/office/drawing/2014/main" id="{83D56607-E24A-40C3-BD8E-5B0246BC0DC1}"/>
              </a:ext>
            </a:extLst>
          </p:cNvPr>
          <p:cNvPicPr>
            <a:picLocks noChangeAspect="1"/>
          </p:cNvPicPr>
          <p:nvPr/>
        </p:nvPicPr>
        <p:blipFill>
          <a:blip r:embed="rId2"/>
          <a:stretch>
            <a:fillRect/>
          </a:stretch>
        </p:blipFill>
        <p:spPr>
          <a:xfrm>
            <a:off x="669232" y="2995853"/>
            <a:ext cx="8965097" cy="3706044"/>
          </a:xfrm>
          <a:prstGeom prst="rect">
            <a:avLst/>
          </a:prstGeom>
        </p:spPr>
      </p:pic>
    </p:spTree>
    <p:extLst>
      <p:ext uri="{BB962C8B-B14F-4D97-AF65-F5344CB8AC3E}">
        <p14:creationId xmlns:p14="http://schemas.microsoft.com/office/powerpoint/2010/main" val="1379941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6045F5-238F-494E-BE68-056031038929}"/>
              </a:ext>
            </a:extLst>
          </p:cNvPr>
          <p:cNvSpPr txBox="1">
            <a:spLocks/>
          </p:cNvSpPr>
          <p:nvPr/>
        </p:nvSpPr>
        <p:spPr>
          <a:xfrm>
            <a:off x="165655" y="215348"/>
            <a:ext cx="3617843"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Course Materials</a:t>
            </a:r>
          </a:p>
        </p:txBody>
      </p:sp>
      <p:sp>
        <p:nvSpPr>
          <p:cNvPr id="8" name="Subtitle 2">
            <a:extLst>
              <a:ext uri="{FF2B5EF4-FFF2-40B4-BE49-F238E27FC236}">
                <a16:creationId xmlns:a16="http://schemas.microsoft.com/office/drawing/2014/main" id="{6FB3B3FF-D8C6-47EC-B2AC-21FF22CF7BB7}"/>
              </a:ext>
            </a:extLst>
          </p:cNvPr>
          <p:cNvSpPr txBox="1">
            <a:spLocks/>
          </p:cNvSpPr>
          <p:nvPr/>
        </p:nvSpPr>
        <p:spPr>
          <a:xfrm>
            <a:off x="563216" y="641282"/>
            <a:ext cx="9144000" cy="10049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t>C.	Solving for </a:t>
            </a:r>
            <a:r>
              <a:rPr lang="en-US" sz="2000" b="1" dirty="0">
                <a:latin typeface="Cambria Math" panose="02040503050406030204" pitchFamily="18" charset="0"/>
                <a:ea typeface="Cambria Math" panose="02040503050406030204" pitchFamily="18" charset="0"/>
              </a:rPr>
              <a:t>i</a:t>
            </a:r>
            <a:r>
              <a:rPr lang="en-US" sz="2000" b="1" baseline="-25000" dirty="0">
                <a:latin typeface="Cambria Math" panose="02040503050406030204" pitchFamily="18" charset="0"/>
                <a:ea typeface="Cambria Math" panose="02040503050406030204" pitchFamily="18" charset="0"/>
              </a:rPr>
              <a:t>D</a:t>
            </a:r>
            <a:r>
              <a:rPr lang="en-US" sz="2000" b="1" dirty="0"/>
              <a:t> and </a:t>
            </a:r>
            <a:r>
              <a:rPr lang="en-US" sz="2000" b="1" dirty="0">
                <a:latin typeface="Cambria Math" panose="02040503050406030204" pitchFamily="18" charset="0"/>
                <a:ea typeface="Cambria Math" panose="02040503050406030204" pitchFamily="18" charset="0"/>
              </a:rPr>
              <a:t>v</a:t>
            </a:r>
            <a:r>
              <a:rPr lang="en-US" sz="2000" b="1" baseline="-25000" dirty="0">
                <a:latin typeface="Cambria Math" panose="02040503050406030204" pitchFamily="18" charset="0"/>
                <a:ea typeface="Cambria Math" panose="02040503050406030204" pitchFamily="18" charset="0"/>
              </a:rPr>
              <a:t>D</a:t>
            </a:r>
            <a:r>
              <a:rPr lang="en-US" sz="2000" b="1" dirty="0"/>
              <a:t> using Iteration Technique</a:t>
            </a:r>
          </a:p>
        </p:txBody>
      </p:sp>
      <p:sp>
        <p:nvSpPr>
          <p:cNvPr id="5" name="Rectangle 4">
            <a:extLst>
              <a:ext uri="{FF2B5EF4-FFF2-40B4-BE49-F238E27FC236}">
                <a16:creationId xmlns:a16="http://schemas.microsoft.com/office/drawing/2014/main" id="{73151C6D-C0EE-408A-A07F-53615DF686FB}"/>
              </a:ext>
            </a:extLst>
          </p:cNvPr>
          <p:cNvSpPr/>
          <p:nvPr/>
        </p:nvSpPr>
        <p:spPr>
          <a:xfrm>
            <a:off x="563216" y="951209"/>
            <a:ext cx="11065568" cy="707886"/>
          </a:xfrm>
          <a:prstGeom prst="rect">
            <a:avLst/>
          </a:prstGeom>
        </p:spPr>
        <p:txBody>
          <a:bodyPr wrap="square">
            <a:spAutoFit/>
          </a:bodyPr>
          <a:lstStyle/>
          <a:p>
            <a:r>
              <a:rPr lang="en-US" sz="2000" dirty="0">
                <a:effectLst/>
              </a:rPr>
              <a:t>Consider an example circuit shown in Figure 5, with a dc voltage V</a:t>
            </a:r>
            <a:r>
              <a:rPr lang="en-US" sz="2000" baseline="-25000" dirty="0">
                <a:effectLst/>
              </a:rPr>
              <a:t>PS</a:t>
            </a:r>
            <a:r>
              <a:rPr lang="en-US" sz="2000" dirty="0">
                <a:effectLst/>
              </a:rPr>
              <a:t> applied across a resistor and a diode. Kirchhoff’s voltage law applies both to non-linear and linear circuits, so we can write</a:t>
            </a:r>
            <a:endParaRPr lang="en-US" sz="2000" dirty="0"/>
          </a:p>
        </p:txBody>
      </p:sp>
      <p:sp>
        <p:nvSpPr>
          <p:cNvPr id="3" name="Title 1">
            <a:extLst>
              <a:ext uri="{FF2B5EF4-FFF2-40B4-BE49-F238E27FC236}">
                <a16:creationId xmlns:a16="http://schemas.microsoft.com/office/drawing/2014/main" id="{2AA7F3C1-97BB-465D-BC43-D9FEFF52A200}"/>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2</a:t>
            </a:r>
          </a:p>
        </p:txBody>
      </p:sp>
      <p:grpSp>
        <p:nvGrpSpPr>
          <p:cNvPr id="10" name="Group 9">
            <a:extLst>
              <a:ext uri="{FF2B5EF4-FFF2-40B4-BE49-F238E27FC236}">
                <a16:creationId xmlns:a16="http://schemas.microsoft.com/office/drawing/2014/main" id="{F64F6DC3-25D3-4226-9E9D-09A3ED21E043}"/>
              </a:ext>
            </a:extLst>
          </p:cNvPr>
          <p:cNvGrpSpPr/>
          <p:nvPr/>
        </p:nvGrpSpPr>
        <p:grpSpPr>
          <a:xfrm>
            <a:off x="8136836" y="1705876"/>
            <a:ext cx="3647868" cy="2854373"/>
            <a:chOff x="8623645" y="1956166"/>
            <a:chExt cx="3267075" cy="2559465"/>
          </a:xfrm>
        </p:grpSpPr>
        <p:pic>
          <p:nvPicPr>
            <p:cNvPr id="7" name="Picture 6">
              <a:extLst>
                <a:ext uri="{FF2B5EF4-FFF2-40B4-BE49-F238E27FC236}">
                  <a16:creationId xmlns:a16="http://schemas.microsoft.com/office/drawing/2014/main" id="{17D2236D-F14A-4FBB-B319-CF1368185930}"/>
                </a:ext>
              </a:extLst>
            </p:cNvPr>
            <p:cNvPicPr>
              <a:picLocks noChangeAspect="1"/>
            </p:cNvPicPr>
            <p:nvPr/>
          </p:nvPicPr>
          <p:blipFill>
            <a:blip r:embed="rId2"/>
            <a:stretch>
              <a:fillRect/>
            </a:stretch>
          </p:blipFill>
          <p:spPr>
            <a:xfrm>
              <a:off x="8623645" y="1956166"/>
              <a:ext cx="3267075" cy="2219325"/>
            </a:xfrm>
            <a:prstGeom prst="rect">
              <a:avLst/>
            </a:prstGeom>
          </p:spPr>
        </p:pic>
        <p:sp>
          <p:nvSpPr>
            <p:cNvPr id="9" name="Title 1">
              <a:extLst>
                <a:ext uri="{FF2B5EF4-FFF2-40B4-BE49-F238E27FC236}">
                  <a16:creationId xmlns:a16="http://schemas.microsoft.com/office/drawing/2014/main" id="{3DA53EAA-A2A9-4138-8CA0-04108FE7E137}"/>
                </a:ext>
              </a:extLst>
            </p:cNvPr>
            <p:cNvSpPr txBox="1">
              <a:spLocks/>
            </p:cNvSpPr>
            <p:nvPr/>
          </p:nvSpPr>
          <p:spPr>
            <a:xfrm>
              <a:off x="9813030" y="3835351"/>
              <a:ext cx="1815754"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Figure 5. A simple diode circuit.</a:t>
              </a:r>
            </a:p>
          </p:txBody>
        </p:sp>
      </p:grpSp>
      <p:sp>
        <p:nvSpPr>
          <p:cNvPr id="11" name="Rectangle 10">
            <a:extLst>
              <a:ext uri="{FF2B5EF4-FFF2-40B4-BE49-F238E27FC236}">
                <a16:creationId xmlns:a16="http://schemas.microsoft.com/office/drawing/2014/main" id="{75C1CAF6-8651-48BE-BBD7-6C3C6551D642}"/>
              </a:ext>
            </a:extLst>
          </p:cNvPr>
          <p:cNvSpPr/>
          <p:nvPr/>
        </p:nvSpPr>
        <p:spPr>
          <a:xfrm>
            <a:off x="828260" y="1795589"/>
            <a:ext cx="2060714" cy="400110"/>
          </a:xfrm>
          <a:prstGeom prst="rect">
            <a:avLst/>
          </a:prstGeom>
        </p:spPr>
        <p:txBody>
          <a:bodyPr wrap="square">
            <a:spAutoFit/>
          </a:bodyPr>
          <a:lstStyle/>
          <a:p>
            <a:r>
              <a:rPr lang="en-US" sz="2000" dirty="0">
                <a:effectLst/>
              </a:rPr>
              <a:t>V</a:t>
            </a:r>
            <a:r>
              <a:rPr lang="en-US" sz="2000" baseline="-25000" dirty="0">
                <a:effectLst/>
              </a:rPr>
              <a:t>PS</a:t>
            </a:r>
            <a:r>
              <a:rPr lang="en-US" sz="2000" dirty="0">
                <a:effectLst/>
              </a:rPr>
              <a:t> = I</a:t>
            </a:r>
            <a:r>
              <a:rPr lang="en-US" sz="2000" baseline="-25000" dirty="0">
                <a:effectLst/>
              </a:rPr>
              <a:t>D</a:t>
            </a:r>
            <a:r>
              <a:rPr lang="en-US" sz="2000" dirty="0">
                <a:effectLst/>
              </a:rPr>
              <a:t>R + V</a:t>
            </a:r>
            <a:r>
              <a:rPr lang="en-US" sz="2000" baseline="-25000" dirty="0">
                <a:effectLst/>
              </a:rPr>
              <a:t>D</a:t>
            </a:r>
            <a:endParaRPr lang="en-US" sz="2000" baseline="-25000" dirty="0"/>
          </a:p>
        </p:txBody>
      </p:sp>
      <p:grpSp>
        <p:nvGrpSpPr>
          <p:cNvPr id="16" name="Group 15">
            <a:extLst>
              <a:ext uri="{FF2B5EF4-FFF2-40B4-BE49-F238E27FC236}">
                <a16:creationId xmlns:a16="http://schemas.microsoft.com/office/drawing/2014/main" id="{25BA7796-1119-4986-AE79-D8E3718FB5F2}"/>
              </a:ext>
            </a:extLst>
          </p:cNvPr>
          <p:cNvGrpSpPr/>
          <p:nvPr/>
        </p:nvGrpSpPr>
        <p:grpSpPr>
          <a:xfrm>
            <a:off x="563216" y="2361827"/>
            <a:ext cx="7048497" cy="1093488"/>
            <a:chOff x="563216" y="2445795"/>
            <a:chExt cx="7048497" cy="1093488"/>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F15DAC9-621A-4910-BDC1-C38DA8334797}"/>
                    </a:ext>
                  </a:extLst>
                </p:cNvPr>
                <p:cNvSpPr txBox="1"/>
                <p:nvPr/>
              </p:nvSpPr>
              <p:spPr>
                <a:xfrm>
                  <a:off x="911088" y="2861417"/>
                  <a:ext cx="3425684" cy="469167"/>
                </a:xfrm>
                <a:prstGeom prst="rect">
                  <a:avLst/>
                </a:prstGeom>
                <a:noFill/>
              </p:spPr>
              <p:txBody>
                <a:bodyPr wrap="square" lIns="0" tIns="0" rIns="0" bIns="0" rtlCol="0">
                  <a:spAutoFit/>
                </a:bodyPr>
                <a:lstStyle/>
                <a:p>
                  <a14:m>
                    <m:oMath xmlns:m="http://schemas.openxmlformats.org/officeDocument/2006/math">
                      <m:sSup>
                        <m:sSupPr>
                          <m:ctrlPr>
                            <a:rPr lang="en-US" sz="2000" i="1" smtClean="0">
                              <a:latin typeface="Cambria Math" panose="02040503050406030204" pitchFamily="18" charset="0"/>
                            </a:rPr>
                          </m:ctrlPr>
                        </m:sSupPr>
                        <m:e>
                          <m:r>
                            <m:rPr>
                              <m:nor/>
                            </m:rPr>
                            <a:rPr lang="en-US" sz="2000">
                              <a:latin typeface="Lucida Calligraphy" panose="03010101010101010101" pitchFamily="66" charset="0"/>
                              <a:ea typeface="Cambria Math" panose="02040503050406030204" pitchFamily="18" charset="0"/>
                            </a:rPr>
                            <m:t>i</m:t>
                          </m:r>
                          <m:r>
                            <m:rPr>
                              <m:nor/>
                            </m:rPr>
                            <a:rPr lang="en-US" sz="2000" baseline="-25000">
                              <a:latin typeface="Cambria Math" panose="02040503050406030204" pitchFamily="18" charset="0"/>
                              <a:ea typeface="Cambria Math" panose="02040503050406030204" pitchFamily="18" charset="0"/>
                            </a:rPr>
                            <m:t>D</m:t>
                          </m:r>
                          <m:r>
                            <a:rPr lang="en-US" sz="2000" b="0" i="1" baseline="-25000" dirty="0" smtClean="0">
                              <a:latin typeface="Cambria Math" panose="02040503050406030204" pitchFamily="18" charset="0"/>
                              <a:ea typeface="Cambria Math" panose="02040503050406030204" pitchFamily="18" charset="0"/>
                            </a:rPr>
                            <m:t> </m:t>
                          </m:r>
                          <m:r>
                            <a:rPr lang="en-US" sz="2000" b="0" i="1" dirty="0"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rPr>
                            <m:t>𝐼</m:t>
                          </m:r>
                          <m:r>
                            <a:rPr lang="en-US" sz="2000" b="0" i="1" baseline="-25000" smtClean="0">
                              <a:latin typeface="Cambria Math" panose="02040503050406030204" pitchFamily="18" charset="0"/>
                            </a:rPr>
                            <m:t>𝑠</m:t>
                          </m:r>
                          <m:r>
                            <a:rPr lang="en-US" sz="2000" b="0" i="1" smtClean="0">
                              <a:latin typeface="Cambria Math" panose="02040503050406030204" pitchFamily="18" charset="0"/>
                            </a:rPr>
                            <m:t>(</m:t>
                          </m:r>
                          <m:r>
                            <a:rPr lang="en-US" sz="2000" b="0" i="1" smtClean="0">
                              <a:latin typeface="Cambria Math" panose="02040503050406030204" pitchFamily="18" charset="0"/>
                            </a:rPr>
                            <m:t>𝑒</m:t>
                          </m:r>
                        </m:e>
                        <m:sup>
                          <m:f>
                            <m:fPr>
                              <m:ctrlPr>
                                <a:rPr lang="en-US" sz="2000" i="1" smtClean="0">
                                  <a:latin typeface="Cambria Math" panose="02040503050406030204" pitchFamily="18" charset="0"/>
                                </a:rPr>
                              </m:ctrlPr>
                            </m:fPr>
                            <m:num>
                              <m:r>
                                <m:rPr>
                                  <m:nor/>
                                </m:rPr>
                                <a:rPr lang="en-US" sz="2000">
                                  <a:latin typeface="Lucida Calligraphy" panose="03010101010101010101" pitchFamily="66" charset="0"/>
                                </a:rPr>
                                <m:t>v</m:t>
                              </m:r>
                              <m:r>
                                <m:rPr>
                                  <m:nor/>
                                </m:rPr>
                                <a:rPr lang="en-US" sz="2000" baseline="-25000">
                                  <a:latin typeface="Lucida Calligraphy" panose="03010101010101010101" pitchFamily="66" charset="0"/>
                                </a:rPr>
                                <m:t>D</m:t>
                              </m:r>
                            </m:num>
                            <m:den>
                              <m:r>
                                <a:rPr lang="en-US" sz="2000" b="0" i="1" smtClean="0">
                                  <a:latin typeface="Cambria Math" panose="02040503050406030204" pitchFamily="18" charset="0"/>
                                </a:rPr>
                                <m:t>𝑛𝑉</m:t>
                              </m:r>
                              <m:r>
                                <a:rPr lang="en-US" sz="2000" b="0" i="1" baseline="-25000" smtClean="0">
                                  <a:latin typeface="Cambria Math" panose="02040503050406030204" pitchFamily="18" charset="0"/>
                                </a:rPr>
                                <m:t>𝑇</m:t>
                              </m:r>
                            </m:den>
                          </m:f>
                        </m:sup>
                      </m:sSup>
                    </m:oMath>
                  </a14:m>
                  <a:r>
                    <a:rPr lang="en-US" sz="2000" dirty="0"/>
                    <a:t> - 1)</a:t>
                  </a:r>
                </a:p>
              </p:txBody>
            </p:sp>
          </mc:Choice>
          <mc:Fallback xmlns="">
            <p:sp>
              <p:nvSpPr>
                <p:cNvPr id="12" name="TextBox 11">
                  <a:extLst>
                    <a:ext uri="{FF2B5EF4-FFF2-40B4-BE49-F238E27FC236}">
                      <a16:creationId xmlns:a16="http://schemas.microsoft.com/office/drawing/2014/main" id="{CF15DAC9-621A-4910-BDC1-C38DA8334797}"/>
                    </a:ext>
                  </a:extLst>
                </p:cNvPr>
                <p:cNvSpPr txBox="1">
                  <a:spLocks noRot="1" noChangeAspect="1" noMove="1" noResize="1" noEditPoints="1" noAdjustHandles="1" noChangeArrowheads="1" noChangeShapeType="1" noTextEdit="1"/>
                </p:cNvSpPr>
                <p:nvPr/>
              </p:nvSpPr>
              <p:spPr>
                <a:xfrm>
                  <a:off x="911088" y="2861417"/>
                  <a:ext cx="3425684" cy="469167"/>
                </a:xfrm>
                <a:prstGeom prst="rect">
                  <a:avLst/>
                </a:prstGeom>
                <a:blipFill>
                  <a:blip r:embed="rId3"/>
                  <a:stretch>
                    <a:fillRect b="-31169"/>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E666E1CB-9B6A-4A45-917C-6A634D040C12}"/>
                </a:ext>
              </a:extLst>
            </p:cNvPr>
            <p:cNvSpPr/>
            <p:nvPr/>
          </p:nvSpPr>
          <p:spPr>
            <a:xfrm>
              <a:off x="563216" y="2445795"/>
              <a:ext cx="2060714" cy="400110"/>
            </a:xfrm>
            <a:prstGeom prst="rect">
              <a:avLst/>
            </a:prstGeom>
          </p:spPr>
          <p:txBody>
            <a:bodyPr wrap="square">
              <a:spAutoFit/>
            </a:bodyPr>
            <a:lstStyle/>
            <a:p>
              <a:r>
                <a:rPr lang="en-US" sz="2000" dirty="0">
                  <a:effectLst/>
                </a:rPr>
                <a:t>Recall:</a:t>
              </a:r>
              <a:endParaRPr lang="en-US" sz="2000" baseline="-25000"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133EB1B-9D84-46DF-BD52-1CCF2E8FD3D3}"/>
                    </a:ext>
                  </a:extLst>
                </p:cNvPr>
                <p:cNvSpPr txBox="1"/>
                <p:nvPr/>
              </p:nvSpPr>
              <p:spPr>
                <a:xfrm>
                  <a:off x="4186029" y="3070116"/>
                  <a:ext cx="3425684" cy="469167"/>
                </a:xfrm>
                <a:prstGeom prst="rect">
                  <a:avLst/>
                </a:prstGeom>
                <a:noFill/>
              </p:spPr>
              <p:txBody>
                <a:bodyPr wrap="square" lIns="0" tIns="0" rIns="0" bIns="0" rtlCol="0">
                  <a:spAutoFit/>
                </a:bodyPr>
                <a:lstStyle/>
                <a:p>
                  <a14:m>
                    <m:oMath xmlns:m="http://schemas.openxmlformats.org/officeDocument/2006/math">
                      <m:sSup>
                        <m:sSupPr>
                          <m:ctrlPr>
                            <a:rPr lang="en-US" sz="2000" i="1" smtClean="0">
                              <a:latin typeface="Cambria Math" panose="02040503050406030204" pitchFamily="18" charset="0"/>
                            </a:rPr>
                          </m:ctrlPr>
                        </m:sSupPr>
                        <m:e>
                          <m:r>
                            <m:rPr>
                              <m:nor/>
                            </m:rPr>
                            <a:rPr lang="en-US" sz="2000">
                              <a:latin typeface="Lucida Calligraphy" panose="03010101010101010101" pitchFamily="66" charset="0"/>
                              <a:ea typeface="Cambria Math" panose="02040503050406030204" pitchFamily="18" charset="0"/>
                            </a:rPr>
                            <m:t>i</m:t>
                          </m:r>
                          <m:r>
                            <m:rPr>
                              <m:nor/>
                            </m:rPr>
                            <a:rPr lang="en-US" sz="2000" baseline="-25000">
                              <a:latin typeface="Cambria Math" panose="02040503050406030204" pitchFamily="18" charset="0"/>
                              <a:ea typeface="Cambria Math" panose="02040503050406030204" pitchFamily="18" charset="0"/>
                            </a:rPr>
                            <m:t>D</m:t>
                          </m:r>
                          <m:r>
                            <a:rPr lang="en-US" sz="2000" b="0" i="1" baseline="-25000" dirty="0" smtClean="0">
                              <a:latin typeface="Cambria Math" panose="02040503050406030204" pitchFamily="18" charset="0"/>
                              <a:ea typeface="Cambria Math" panose="02040503050406030204" pitchFamily="18" charset="0"/>
                            </a:rPr>
                            <m:t> </m:t>
                          </m:r>
                          <m:r>
                            <a:rPr lang="en-US" sz="2000" b="0" i="1" dirty="0"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rPr>
                            <m:t>𝐼</m:t>
                          </m:r>
                          <m:r>
                            <a:rPr lang="en-US" sz="2000" b="0" i="1" baseline="-25000" smtClean="0">
                              <a:latin typeface="Cambria Math" panose="02040503050406030204" pitchFamily="18" charset="0"/>
                            </a:rPr>
                            <m:t>𝑠</m:t>
                          </m:r>
                          <m:r>
                            <a:rPr lang="en-US" sz="2000" b="0" i="1" smtClean="0">
                              <a:latin typeface="Cambria Math" panose="02040503050406030204" pitchFamily="18" charset="0"/>
                            </a:rPr>
                            <m:t>(</m:t>
                          </m:r>
                          <m:r>
                            <a:rPr lang="en-US" sz="2000" b="0" i="1" smtClean="0">
                              <a:latin typeface="Cambria Math" panose="02040503050406030204" pitchFamily="18" charset="0"/>
                            </a:rPr>
                            <m:t>𝑒</m:t>
                          </m:r>
                        </m:e>
                        <m:sup>
                          <m:f>
                            <m:fPr>
                              <m:ctrlPr>
                                <a:rPr lang="en-US" sz="2000" i="1" smtClean="0">
                                  <a:latin typeface="Cambria Math" panose="02040503050406030204" pitchFamily="18" charset="0"/>
                                </a:rPr>
                              </m:ctrlPr>
                            </m:fPr>
                            <m:num>
                              <m:r>
                                <m:rPr>
                                  <m:nor/>
                                </m:rPr>
                                <a:rPr lang="en-US" sz="2000">
                                  <a:latin typeface="Lucida Calligraphy" panose="03010101010101010101" pitchFamily="66" charset="0"/>
                                </a:rPr>
                                <m:t>v</m:t>
                              </m:r>
                              <m:r>
                                <m:rPr>
                                  <m:nor/>
                                </m:rPr>
                                <a:rPr lang="en-US" sz="2000" baseline="-25000">
                                  <a:latin typeface="Lucida Calligraphy" panose="03010101010101010101" pitchFamily="66" charset="0"/>
                                </a:rPr>
                                <m:t>D</m:t>
                              </m:r>
                            </m:num>
                            <m:den>
                              <m:r>
                                <a:rPr lang="en-US" sz="2000" b="0" i="1" smtClean="0">
                                  <a:latin typeface="Cambria Math" panose="02040503050406030204" pitchFamily="18" charset="0"/>
                                </a:rPr>
                                <m:t>𝑉</m:t>
                              </m:r>
                              <m:r>
                                <a:rPr lang="en-US" sz="2000" b="0" i="1" baseline="-25000" smtClean="0">
                                  <a:latin typeface="Cambria Math" panose="02040503050406030204" pitchFamily="18" charset="0"/>
                                </a:rPr>
                                <m:t>𝑇</m:t>
                              </m:r>
                            </m:den>
                          </m:f>
                        </m:sup>
                      </m:sSup>
                    </m:oMath>
                  </a14:m>
                  <a:r>
                    <a:rPr lang="en-US" sz="2000" dirty="0"/>
                    <a:t> - 1)</a:t>
                  </a:r>
                </a:p>
              </p:txBody>
            </p:sp>
          </mc:Choice>
          <mc:Fallback xmlns="">
            <p:sp>
              <p:nvSpPr>
                <p:cNvPr id="14" name="TextBox 13">
                  <a:extLst>
                    <a:ext uri="{FF2B5EF4-FFF2-40B4-BE49-F238E27FC236}">
                      <a16:creationId xmlns:a16="http://schemas.microsoft.com/office/drawing/2014/main" id="{7133EB1B-9D84-46DF-BD52-1CCF2E8FD3D3}"/>
                    </a:ext>
                  </a:extLst>
                </p:cNvPr>
                <p:cNvSpPr txBox="1">
                  <a:spLocks noRot="1" noChangeAspect="1" noMove="1" noResize="1" noEditPoints="1" noAdjustHandles="1" noChangeArrowheads="1" noChangeShapeType="1" noTextEdit="1"/>
                </p:cNvSpPr>
                <p:nvPr/>
              </p:nvSpPr>
              <p:spPr>
                <a:xfrm>
                  <a:off x="4186029" y="3070116"/>
                  <a:ext cx="3425684" cy="469167"/>
                </a:xfrm>
                <a:prstGeom prst="rect">
                  <a:avLst/>
                </a:prstGeom>
                <a:blipFill>
                  <a:blip r:embed="rId4"/>
                  <a:stretch>
                    <a:fillRect b="-31169"/>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EF05759E-3420-43B9-93C0-53DBF41F8B80}"/>
                </a:ext>
              </a:extLst>
            </p:cNvPr>
            <p:cNvSpPr/>
            <p:nvPr/>
          </p:nvSpPr>
          <p:spPr>
            <a:xfrm>
              <a:off x="4035285" y="2445795"/>
              <a:ext cx="3425685" cy="646331"/>
            </a:xfrm>
            <a:prstGeom prst="rect">
              <a:avLst/>
            </a:prstGeom>
          </p:spPr>
          <p:txBody>
            <a:bodyPr wrap="square">
              <a:spAutoFit/>
            </a:bodyPr>
            <a:lstStyle/>
            <a:p>
              <a:r>
                <a:rPr lang="en-US" sz="2000" dirty="0">
                  <a:effectLst/>
                </a:rPr>
                <a:t>Or simply: </a:t>
              </a:r>
              <a:r>
                <a:rPr lang="en-US" sz="1600" dirty="0">
                  <a:effectLst/>
                </a:rPr>
                <a:t>(disregard n since this is always 1 at most times)</a:t>
              </a:r>
              <a:endParaRPr lang="en-US" sz="1600" baseline="-25000" dirty="0"/>
            </a:p>
          </p:txBody>
        </p:sp>
      </p:grpSp>
      <p:sp>
        <p:nvSpPr>
          <p:cNvPr id="17" name="Title 1">
            <a:extLst>
              <a:ext uri="{FF2B5EF4-FFF2-40B4-BE49-F238E27FC236}">
                <a16:creationId xmlns:a16="http://schemas.microsoft.com/office/drawing/2014/main" id="{74D1BD12-2E6C-4ADC-AB87-970ED3FBBD14}"/>
              </a:ext>
            </a:extLst>
          </p:cNvPr>
          <p:cNvSpPr txBox="1">
            <a:spLocks/>
          </p:cNvSpPr>
          <p:nvPr/>
        </p:nvSpPr>
        <p:spPr>
          <a:xfrm>
            <a:off x="2657270" y="1509899"/>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(1)</a:t>
            </a:r>
          </a:p>
        </p:txBody>
      </p:sp>
      <p:grpSp>
        <p:nvGrpSpPr>
          <p:cNvPr id="23" name="Group 22">
            <a:extLst>
              <a:ext uri="{FF2B5EF4-FFF2-40B4-BE49-F238E27FC236}">
                <a16:creationId xmlns:a16="http://schemas.microsoft.com/office/drawing/2014/main" id="{BAC94542-2BCA-4937-8484-A5C1E35D2609}"/>
              </a:ext>
            </a:extLst>
          </p:cNvPr>
          <p:cNvGrpSpPr/>
          <p:nvPr/>
        </p:nvGrpSpPr>
        <p:grpSpPr>
          <a:xfrm>
            <a:off x="568448" y="3674791"/>
            <a:ext cx="6904381" cy="1009888"/>
            <a:chOff x="568448" y="3780807"/>
            <a:chExt cx="6904381" cy="1009888"/>
          </a:xfrm>
        </p:grpSpPr>
        <p:sp>
          <p:nvSpPr>
            <p:cNvPr id="19" name="Rectangle 18">
              <a:extLst>
                <a:ext uri="{FF2B5EF4-FFF2-40B4-BE49-F238E27FC236}">
                  <a16:creationId xmlns:a16="http://schemas.microsoft.com/office/drawing/2014/main" id="{A9CB514C-2AF5-4AE5-A162-C723C86DA1C2}"/>
                </a:ext>
              </a:extLst>
            </p:cNvPr>
            <p:cNvSpPr/>
            <p:nvPr/>
          </p:nvSpPr>
          <p:spPr>
            <a:xfrm>
              <a:off x="568448" y="3780807"/>
              <a:ext cx="6904381" cy="400110"/>
            </a:xfrm>
            <a:prstGeom prst="rect">
              <a:avLst/>
            </a:prstGeom>
          </p:spPr>
          <p:txBody>
            <a:bodyPr wrap="square">
              <a:spAutoFit/>
            </a:bodyPr>
            <a:lstStyle/>
            <a:p>
              <a:r>
                <a:rPr lang="en-US" sz="2000" dirty="0">
                  <a:effectLst/>
                </a:rPr>
                <a:t>Rewriting (1) taking note that I</a:t>
              </a:r>
              <a:r>
                <a:rPr lang="en-US" sz="2000" baseline="-25000" dirty="0">
                  <a:effectLst/>
                </a:rPr>
                <a:t>S</a:t>
              </a:r>
              <a:r>
                <a:rPr lang="en-US" sz="2000" dirty="0">
                  <a:effectLst/>
                </a:rPr>
                <a:t> is known:</a:t>
              </a:r>
              <a:endParaRPr lang="en-US" sz="2000" baseline="-25000" dirty="0"/>
            </a:p>
          </p:txBody>
        </p:sp>
        <p:grpSp>
          <p:nvGrpSpPr>
            <p:cNvPr id="22" name="Group 21">
              <a:extLst>
                <a:ext uri="{FF2B5EF4-FFF2-40B4-BE49-F238E27FC236}">
                  <a16:creationId xmlns:a16="http://schemas.microsoft.com/office/drawing/2014/main" id="{0FBF5F21-F0A1-48EF-9120-66AF17CA1200}"/>
                </a:ext>
              </a:extLst>
            </p:cNvPr>
            <p:cNvGrpSpPr/>
            <p:nvPr/>
          </p:nvGrpSpPr>
          <p:grpSpPr>
            <a:xfrm>
              <a:off x="722241" y="4060253"/>
              <a:ext cx="6626088" cy="730442"/>
              <a:chOff x="722241" y="4166269"/>
              <a:chExt cx="6626088" cy="730442"/>
            </a:xfrm>
          </p:grpSpPr>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DAF3ED13-7522-4083-9766-35B4B1FE10E4}"/>
                      </a:ext>
                    </a:extLst>
                  </p:cNvPr>
                  <p:cNvSpPr/>
                  <p:nvPr/>
                </p:nvSpPr>
                <p:spPr>
                  <a:xfrm>
                    <a:off x="722241" y="4335211"/>
                    <a:ext cx="6626088" cy="561500"/>
                  </a:xfrm>
                  <a:prstGeom prst="rect">
                    <a:avLst/>
                  </a:prstGeom>
                </p:spPr>
                <p:txBody>
                  <a:bodyPr wrap="square">
                    <a:spAutoFit/>
                  </a:bodyPr>
                  <a:lstStyle/>
                  <a:p>
                    <a:r>
                      <a:rPr lang="en-US" sz="2000" dirty="0">
                        <a:effectLst/>
                      </a:rPr>
                      <a:t>V</a:t>
                    </a:r>
                    <a:r>
                      <a:rPr lang="en-US" sz="2000" baseline="-25000" dirty="0">
                        <a:effectLst/>
                      </a:rPr>
                      <a:t>PS</a:t>
                    </a:r>
                    <a:r>
                      <a:rPr lang="en-US" sz="2000" dirty="0">
                        <a:effectLst/>
                      </a:rPr>
                      <a:t> =</a:t>
                    </a:r>
                    <a14:m>
                      <m:oMath xmlns:m="http://schemas.openxmlformats.org/officeDocument/2006/math">
                        <m:sSup>
                          <m:sSupPr>
                            <m:ctrlPr>
                              <a:rPr lang="en-US" sz="2000" i="1" smtClean="0">
                                <a:latin typeface="Cambria Math" panose="02040503050406030204" pitchFamily="18" charset="0"/>
                              </a:rPr>
                            </m:ctrlPr>
                          </m:sSupPr>
                          <m:e>
                            <m:r>
                              <a:rPr lang="en-US" sz="2000" b="0" i="1" dirty="0"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rPr>
                              <m:t>𝐼</m:t>
                            </m:r>
                            <m:r>
                              <a:rPr lang="en-US" sz="2000" b="0" i="1" baseline="-25000" smtClean="0">
                                <a:latin typeface="Cambria Math" panose="02040503050406030204" pitchFamily="18" charset="0"/>
                              </a:rPr>
                              <m:t>𝑠</m:t>
                            </m:r>
                            <m:r>
                              <a:rPr lang="en-US" sz="2000" b="0" i="1" smtClean="0">
                                <a:latin typeface="Cambria Math" panose="02040503050406030204" pitchFamily="18" charset="0"/>
                              </a:rPr>
                              <m:t>(</m:t>
                            </m:r>
                            <m:r>
                              <a:rPr lang="en-US" sz="2000" b="0" i="1" smtClean="0">
                                <a:latin typeface="Cambria Math" panose="02040503050406030204" pitchFamily="18" charset="0"/>
                              </a:rPr>
                              <m:t>𝑒</m:t>
                            </m:r>
                          </m:e>
                          <m:sup>
                            <m:f>
                              <m:fPr>
                                <m:ctrlPr>
                                  <a:rPr lang="en-US" sz="2000" i="1" smtClean="0">
                                    <a:latin typeface="Cambria Math" panose="02040503050406030204" pitchFamily="18" charset="0"/>
                                  </a:rPr>
                                </m:ctrlPr>
                              </m:fPr>
                              <m:num>
                                <m:r>
                                  <m:rPr>
                                    <m:nor/>
                                  </m:rPr>
                                  <a:rPr lang="en-US" sz="2000">
                                    <a:latin typeface="Lucida Calligraphy" panose="03010101010101010101" pitchFamily="66" charset="0"/>
                                  </a:rPr>
                                  <m:t>v</m:t>
                                </m:r>
                                <m:r>
                                  <m:rPr>
                                    <m:nor/>
                                  </m:rPr>
                                  <a:rPr lang="en-US" sz="2000" baseline="-25000">
                                    <a:latin typeface="Lucida Calligraphy" panose="03010101010101010101" pitchFamily="66" charset="0"/>
                                  </a:rPr>
                                  <m:t>D</m:t>
                                </m:r>
                              </m:num>
                              <m:den>
                                <m:r>
                                  <a:rPr lang="en-US" sz="2000" b="0" i="1" smtClean="0">
                                    <a:latin typeface="Cambria Math" panose="02040503050406030204" pitchFamily="18" charset="0"/>
                                  </a:rPr>
                                  <m:t>𝑉</m:t>
                                </m:r>
                                <m:r>
                                  <a:rPr lang="en-US" sz="2000" b="0" i="1" baseline="-25000" smtClean="0">
                                    <a:latin typeface="Cambria Math" panose="02040503050406030204" pitchFamily="18" charset="0"/>
                                  </a:rPr>
                                  <m:t>𝑇</m:t>
                                </m:r>
                              </m:den>
                            </m:f>
                          </m:sup>
                        </m:sSup>
                      </m:oMath>
                    </a14:m>
                    <a:r>
                      <a:rPr lang="en-US" sz="2000" dirty="0"/>
                      <a:t> - 1) </a:t>
                    </a:r>
                    <a:r>
                      <a:rPr lang="en-US" sz="2000" dirty="0">
                        <a:effectLst/>
                      </a:rPr>
                      <a:t>R + </a:t>
                    </a:r>
                    <a:r>
                      <a:rPr lang="en-US" sz="2000" dirty="0">
                        <a:effectLst/>
                        <a:latin typeface="Lucida Calligraphy" panose="03010101010101010101" pitchFamily="66" charset="0"/>
                      </a:rPr>
                      <a:t>V</a:t>
                    </a:r>
                    <a:r>
                      <a:rPr lang="en-US" sz="2000" baseline="-25000" dirty="0">
                        <a:effectLst/>
                        <a:latin typeface="Lucida Calligraphy" panose="03010101010101010101" pitchFamily="66" charset="0"/>
                      </a:rPr>
                      <a:t>D</a:t>
                    </a:r>
                    <a:endParaRPr lang="en-US" sz="2000" baseline="-25000" dirty="0">
                      <a:latin typeface="Lucida Calligraphy" panose="03010101010101010101" pitchFamily="66" charset="0"/>
                    </a:endParaRPr>
                  </a:p>
                </p:txBody>
              </p:sp>
            </mc:Choice>
            <mc:Fallback xmlns="">
              <p:sp>
                <p:nvSpPr>
                  <p:cNvPr id="20" name="Rectangle 19">
                    <a:extLst>
                      <a:ext uri="{FF2B5EF4-FFF2-40B4-BE49-F238E27FC236}">
                        <a16:creationId xmlns:a16="http://schemas.microsoft.com/office/drawing/2014/main" id="{DAF3ED13-7522-4083-9766-35B4B1FE10E4}"/>
                      </a:ext>
                    </a:extLst>
                  </p:cNvPr>
                  <p:cNvSpPr>
                    <a:spLocks noRot="1" noChangeAspect="1" noMove="1" noResize="1" noEditPoints="1" noAdjustHandles="1" noChangeArrowheads="1" noChangeShapeType="1" noTextEdit="1"/>
                  </p:cNvSpPr>
                  <p:nvPr/>
                </p:nvSpPr>
                <p:spPr>
                  <a:xfrm>
                    <a:off x="722241" y="4335211"/>
                    <a:ext cx="6626088" cy="561500"/>
                  </a:xfrm>
                  <a:prstGeom prst="rect">
                    <a:avLst/>
                  </a:prstGeom>
                  <a:blipFill>
                    <a:blip r:embed="rId5"/>
                    <a:stretch>
                      <a:fillRect l="-920" b="-19565"/>
                    </a:stretch>
                  </a:blipFill>
                </p:spPr>
                <p:txBody>
                  <a:bodyPr/>
                  <a:lstStyle/>
                  <a:p>
                    <a:r>
                      <a:rPr lang="en-US">
                        <a:noFill/>
                      </a:rPr>
                      <a:t> </a:t>
                    </a:r>
                  </a:p>
                </p:txBody>
              </p:sp>
            </mc:Fallback>
          </mc:AlternateContent>
          <p:sp>
            <p:nvSpPr>
              <p:cNvPr id="21" name="Title 1">
                <a:extLst>
                  <a:ext uri="{FF2B5EF4-FFF2-40B4-BE49-F238E27FC236}">
                    <a16:creationId xmlns:a16="http://schemas.microsoft.com/office/drawing/2014/main" id="{6F6A0766-C0D3-4BD0-8C8C-A8EE34DD2EB2}"/>
                  </a:ext>
                </a:extLst>
              </p:cNvPr>
              <p:cNvSpPr txBox="1">
                <a:spLocks/>
              </p:cNvSpPr>
              <p:nvPr/>
            </p:nvSpPr>
            <p:spPr>
              <a:xfrm>
                <a:off x="3558212" y="4166269"/>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(2)</a:t>
                </a:r>
              </a:p>
            </p:txBody>
          </p:sp>
        </p:grpSp>
      </p:grpSp>
      <p:sp>
        <p:nvSpPr>
          <p:cNvPr id="24" name="Rectangle 23">
            <a:extLst>
              <a:ext uri="{FF2B5EF4-FFF2-40B4-BE49-F238E27FC236}">
                <a16:creationId xmlns:a16="http://schemas.microsoft.com/office/drawing/2014/main" id="{95C4C5B8-EBF3-4B5E-94A9-C8A30060AE6D}"/>
              </a:ext>
            </a:extLst>
          </p:cNvPr>
          <p:cNvSpPr/>
          <p:nvPr/>
        </p:nvSpPr>
        <p:spPr>
          <a:xfrm>
            <a:off x="563216" y="4832500"/>
            <a:ext cx="11065568" cy="400110"/>
          </a:xfrm>
          <a:prstGeom prst="rect">
            <a:avLst/>
          </a:prstGeom>
        </p:spPr>
        <p:txBody>
          <a:bodyPr wrap="square">
            <a:spAutoFit/>
          </a:bodyPr>
          <a:lstStyle/>
          <a:p>
            <a:r>
              <a:rPr lang="en-US" sz="2000" dirty="0">
                <a:effectLst/>
              </a:rPr>
              <a:t>Now let I</a:t>
            </a:r>
            <a:r>
              <a:rPr lang="en-US" sz="2000" baseline="-25000" dirty="0">
                <a:effectLst/>
              </a:rPr>
              <a:t>S</a:t>
            </a:r>
            <a:r>
              <a:rPr lang="en-US" sz="2000" dirty="0">
                <a:effectLst/>
              </a:rPr>
              <a:t> = 10</a:t>
            </a:r>
            <a:r>
              <a:rPr lang="en-US" sz="2000" baseline="30000" dirty="0">
                <a:effectLst/>
              </a:rPr>
              <a:t>-13</a:t>
            </a:r>
            <a:r>
              <a:rPr lang="en-US" sz="2000" dirty="0">
                <a:effectLst/>
              </a:rPr>
              <a:t>A. To solve for V</a:t>
            </a:r>
            <a:r>
              <a:rPr lang="en-US" sz="2000" baseline="-25000" dirty="0">
                <a:effectLst/>
              </a:rPr>
              <a:t>D</a:t>
            </a:r>
            <a:r>
              <a:rPr lang="en-US" sz="2000" dirty="0">
                <a:effectLst/>
              </a:rPr>
              <a:t> we use </a:t>
            </a:r>
            <a:r>
              <a:rPr lang="en-US" sz="2000">
                <a:effectLst/>
              </a:rPr>
              <a:t>iteration technique</a:t>
            </a:r>
            <a:r>
              <a:rPr lang="en-US" sz="2000"/>
              <a:t>.</a:t>
            </a:r>
            <a:r>
              <a:rPr lang="en-US" sz="2000">
                <a:effectLst/>
              </a:rPr>
              <a:t> </a:t>
            </a:r>
            <a:endParaRPr lang="en-US" sz="2000" dirty="0"/>
          </a:p>
        </p:txBody>
      </p:sp>
      <p:sp>
        <p:nvSpPr>
          <p:cNvPr id="25" name="Rectangle 24">
            <a:extLst>
              <a:ext uri="{FF2B5EF4-FFF2-40B4-BE49-F238E27FC236}">
                <a16:creationId xmlns:a16="http://schemas.microsoft.com/office/drawing/2014/main" id="{EE948067-0642-487B-8F8C-B5499B4AE9E5}"/>
              </a:ext>
            </a:extLst>
          </p:cNvPr>
          <p:cNvSpPr/>
          <p:nvPr/>
        </p:nvSpPr>
        <p:spPr>
          <a:xfrm>
            <a:off x="563216" y="5328489"/>
            <a:ext cx="3773556" cy="1323439"/>
          </a:xfrm>
          <a:prstGeom prst="rect">
            <a:avLst/>
          </a:prstGeom>
        </p:spPr>
        <p:txBody>
          <a:bodyPr wrap="square">
            <a:spAutoFit/>
          </a:bodyPr>
          <a:lstStyle/>
          <a:p>
            <a:r>
              <a:rPr lang="en-US" sz="2000" dirty="0">
                <a:effectLst/>
              </a:rPr>
              <a:t>If V</a:t>
            </a:r>
            <a:r>
              <a:rPr lang="en-US" sz="2000" baseline="-25000" dirty="0">
                <a:effectLst/>
              </a:rPr>
              <a:t>D</a:t>
            </a:r>
            <a:r>
              <a:rPr lang="en-US" sz="2000" dirty="0">
                <a:effectLst/>
              </a:rPr>
              <a:t> = 0.6v, V</a:t>
            </a:r>
            <a:r>
              <a:rPr lang="en-US" sz="2000" baseline="-25000" dirty="0">
                <a:effectLst/>
              </a:rPr>
              <a:t>PS</a:t>
            </a:r>
            <a:r>
              <a:rPr lang="en-US" sz="2000" dirty="0">
                <a:effectLst/>
              </a:rPr>
              <a:t> = 2.7v ≠ 5v</a:t>
            </a:r>
          </a:p>
          <a:p>
            <a:r>
              <a:rPr lang="en-US" sz="2000" dirty="0">
                <a:effectLst/>
              </a:rPr>
              <a:t>If V</a:t>
            </a:r>
            <a:r>
              <a:rPr lang="en-US" sz="2000" baseline="-25000" dirty="0">
                <a:effectLst/>
              </a:rPr>
              <a:t>D</a:t>
            </a:r>
            <a:r>
              <a:rPr lang="en-US" sz="2000" dirty="0">
                <a:effectLst/>
              </a:rPr>
              <a:t> = 0.65v, V</a:t>
            </a:r>
            <a:r>
              <a:rPr lang="en-US" sz="2000" baseline="-25000" dirty="0">
                <a:effectLst/>
              </a:rPr>
              <a:t>PS</a:t>
            </a:r>
            <a:r>
              <a:rPr lang="en-US" sz="2000" dirty="0">
                <a:effectLst/>
              </a:rPr>
              <a:t> = 15.1v ≠ 5v</a:t>
            </a:r>
            <a:endParaRPr lang="en-US" sz="2000" dirty="0"/>
          </a:p>
          <a:p>
            <a:r>
              <a:rPr lang="en-US" sz="2000" dirty="0">
                <a:effectLst/>
              </a:rPr>
              <a:t>If V</a:t>
            </a:r>
            <a:r>
              <a:rPr lang="en-US" sz="2000" baseline="-25000" dirty="0">
                <a:effectLst/>
              </a:rPr>
              <a:t>D </a:t>
            </a:r>
            <a:r>
              <a:rPr lang="en-US" sz="2000" dirty="0">
                <a:effectLst/>
              </a:rPr>
              <a:t>= 0.619v, V</a:t>
            </a:r>
            <a:r>
              <a:rPr lang="en-US" sz="2000" baseline="-25000" dirty="0">
                <a:effectLst/>
              </a:rPr>
              <a:t>PS</a:t>
            </a:r>
            <a:r>
              <a:rPr lang="en-US" sz="2000" dirty="0">
                <a:effectLst/>
              </a:rPr>
              <a:t> = 4.99v ≈ 5v</a:t>
            </a:r>
            <a:endParaRPr lang="en-US" sz="2000" dirty="0"/>
          </a:p>
          <a:p>
            <a:endParaRPr lang="en-US" sz="2000" dirty="0"/>
          </a:p>
        </p:txBody>
      </p:sp>
      <p:sp>
        <p:nvSpPr>
          <p:cNvPr id="26" name="Rectangle 25">
            <a:extLst>
              <a:ext uri="{FF2B5EF4-FFF2-40B4-BE49-F238E27FC236}">
                <a16:creationId xmlns:a16="http://schemas.microsoft.com/office/drawing/2014/main" id="{CD281C11-A239-429E-8133-D3708B8233CC}"/>
              </a:ext>
            </a:extLst>
          </p:cNvPr>
          <p:cNvSpPr/>
          <p:nvPr/>
        </p:nvSpPr>
        <p:spPr>
          <a:xfrm>
            <a:off x="4702789" y="5498074"/>
            <a:ext cx="5004427" cy="400110"/>
          </a:xfrm>
          <a:prstGeom prst="rect">
            <a:avLst/>
          </a:prstGeom>
        </p:spPr>
        <p:txBody>
          <a:bodyPr wrap="square">
            <a:spAutoFit/>
          </a:bodyPr>
          <a:lstStyle/>
          <a:p>
            <a:r>
              <a:rPr lang="en-US" sz="2000" dirty="0">
                <a:effectLst/>
              </a:rPr>
              <a:t>We choose V</a:t>
            </a:r>
            <a:r>
              <a:rPr lang="en-US" sz="2000" baseline="-25000" dirty="0">
                <a:effectLst/>
              </a:rPr>
              <a:t>D</a:t>
            </a:r>
            <a:r>
              <a:rPr lang="en-US" sz="2000" dirty="0">
                <a:effectLst/>
              </a:rPr>
              <a:t> = 0.619v since V</a:t>
            </a:r>
            <a:r>
              <a:rPr lang="en-US" sz="2000" baseline="-25000" dirty="0">
                <a:effectLst/>
              </a:rPr>
              <a:t>PS</a:t>
            </a:r>
            <a:r>
              <a:rPr lang="en-US" sz="2000" dirty="0">
                <a:effectLst/>
              </a:rPr>
              <a:t> = 4.99v ≈ 5v </a:t>
            </a:r>
            <a:endParaRPr lang="en-US" sz="2000" dirty="0"/>
          </a:p>
        </p:txBody>
      </p:sp>
      <p:sp>
        <p:nvSpPr>
          <p:cNvPr id="27" name="Rectangle 26">
            <a:extLst>
              <a:ext uri="{FF2B5EF4-FFF2-40B4-BE49-F238E27FC236}">
                <a16:creationId xmlns:a16="http://schemas.microsoft.com/office/drawing/2014/main" id="{06B2FAF1-74C0-4003-9081-B2D06D0C2F8C}"/>
              </a:ext>
            </a:extLst>
          </p:cNvPr>
          <p:cNvSpPr/>
          <p:nvPr/>
        </p:nvSpPr>
        <p:spPr>
          <a:xfrm>
            <a:off x="4702627" y="5475110"/>
            <a:ext cx="4834792" cy="452625"/>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55109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6045F5-238F-494E-BE68-056031038929}"/>
              </a:ext>
            </a:extLst>
          </p:cNvPr>
          <p:cNvSpPr txBox="1">
            <a:spLocks/>
          </p:cNvSpPr>
          <p:nvPr/>
        </p:nvSpPr>
        <p:spPr>
          <a:xfrm>
            <a:off x="165655" y="215348"/>
            <a:ext cx="3617843"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Course Materials</a:t>
            </a:r>
          </a:p>
        </p:txBody>
      </p:sp>
      <p:sp>
        <p:nvSpPr>
          <p:cNvPr id="8" name="Subtitle 2">
            <a:extLst>
              <a:ext uri="{FF2B5EF4-FFF2-40B4-BE49-F238E27FC236}">
                <a16:creationId xmlns:a16="http://schemas.microsoft.com/office/drawing/2014/main" id="{6FB3B3FF-D8C6-47EC-B2AC-21FF22CF7BB7}"/>
              </a:ext>
            </a:extLst>
          </p:cNvPr>
          <p:cNvSpPr txBox="1">
            <a:spLocks/>
          </p:cNvSpPr>
          <p:nvPr/>
        </p:nvSpPr>
        <p:spPr>
          <a:xfrm>
            <a:off x="563216" y="641282"/>
            <a:ext cx="9144000" cy="10049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t>C.	Solving for </a:t>
            </a:r>
            <a:r>
              <a:rPr lang="en-US" sz="2000" b="1" dirty="0">
                <a:latin typeface="Cambria Math" panose="02040503050406030204" pitchFamily="18" charset="0"/>
                <a:ea typeface="Cambria Math" panose="02040503050406030204" pitchFamily="18" charset="0"/>
              </a:rPr>
              <a:t>i</a:t>
            </a:r>
            <a:r>
              <a:rPr lang="en-US" sz="2000" b="1" baseline="-25000" dirty="0">
                <a:latin typeface="Cambria Math" panose="02040503050406030204" pitchFamily="18" charset="0"/>
                <a:ea typeface="Cambria Math" panose="02040503050406030204" pitchFamily="18" charset="0"/>
              </a:rPr>
              <a:t>D</a:t>
            </a:r>
            <a:r>
              <a:rPr lang="en-US" sz="2000" b="1" dirty="0"/>
              <a:t> and </a:t>
            </a:r>
            <a:r>
              <a:rPr lang="en-US" sz="2000" b="1" dirty="0">
                <a:latin typeface="Cambria Math" panose="02040503050406030204" pitchFamily="18" charset="0"/>
                <a:ea typeface="Cambria Math" panose="02040503050406030204" pitchFamily="18" charset="0"/>
              </a:rPr>
              <a:t>v</a:t>
            </a:r>
            <a:r>
              <a:rPr lang="en-US" sz="2000" b="1" baseline="-25000" dirty="0">
                <a:latin typeface="Cambria Math" panose="02040503050406030204" pitchFamily="18" charset="0"/>
                <a:ea typeface="Cambria Math" panose="02040503050406030204" pitchFamily="18" charset="0"/>
              </a:rPr>
              <a:t>D</a:t>
            </a:r>
            <a:r>
              <a:rPr lang="en-US" sz="2000" b="1" dirty="0"/>
              <a:t> using Iteration Technique (cont.)</a:t>
            </a:r>
          </a:p>
        </p:txBody>
      </p:sp>
      <p:sp>
        <p:nvSpPr>
          <p:cNvPr id="5" name="Rectangle 4">
            <a:extLst>
              <a:ext uri="{FF2B5EF4-FFF2-40B4-BE49-F238E27FC236}">
                <a16:creationId xmlns:a16="http://schemas.microsoft.com/office/drawing/2014/main" id="{73151C6D-C0EE-408A-A07F-53615DF686FB}"/>
              </a:ext>
            </a:extLst>
          </p:cNvPr>
          <p:cNvSpPr/>
          <p:nvPr/>
        </p:nvSpPr>
        <p:spPr>
          <a:xfrm>
            <a:off x="563216" y="951209"/>
            <a:ext cx="11065568" cy="707886"/>
          </a:xfrm>
          <a:prstGeom prst="rect">
            <a:avLst/>
          </a:prstGeom>
        </p:spPr>
        <p:txBody>
          <a:bodyPr wrap="square">
            <a:spAutoFit/>
          </a:bodyPr>
          <a:lstStyle/>
          <a:p>
            <a:r>
              <a:rPr lang="en-US" sz="2000" dirty="0">
                <a:effectLst/>
              </a:rPr>
              <a:t>To solve for current I</a:t>
            </a:r>
            <a:r>
              <a:rPr lang="en-US" sz="2000" baseline="-25000" dirty="0">
                <a:effectLst/>
              </a:rPr>
              <a:t>D</a:t>
            </a:r>
            <a:r>
              <a:rPr lang="en-US" sz="2000" dirty="0">
                <a:effectLst/>
              </a:rPr>
              <a:t>, we can use  the KVL made in </a:t>
            </a:r>
            <a:r>
              <a:rPr lang="en-US" sz="2000" b="1" dirty="0">
                <a:effectLst/>
              </a:rPr>
              <a:t>(1) </a:t>
            </a:r>
            <a:r>
              <a:rPr lang="en-US" sz="2000" dirty="0">
                <a:effectLst/>
              </a:rPr>
              <a:t>or use the ideal diode current formula. However, it is much easier to use KVL and this is preferred every now and then.</a:t>
            </a:r>
            <a:endParaRPr lang="en-US" sz="2000" dirty="0"/>
          </a:p>
        </p:txBody>
      </p:sp>
      <p:sp>
        <p:nvSpPr>
          <p:cNvPr id="3" name="Title 1">
            <a:extLst>
              <a:ext uri="{FF2B5EF4-FFF2-40B4-BE49-F238E27FC236}">
                <a16:creationId xmlns:a16="http://schemas.microsoft.com/office/drawing/2014/main" id="{2AA7F3C1-97BB-465D-BC43-D9FEFF52A200}"/>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2</a:t>
            </a:r>
          </a:p>
        </p:txBody>
      </p:sp>
      <p:grpSp>
        <p:nvGrpSpPr>
          <p:cNvPr id="18" name="Group 17">
            <a:extLst>
              <a:ext uri="{FF2B5EF4-FFF2-40B4-BE49-F238E27FC236}">
                <a16:creationId xmlns:a16="http://schemas.microsoft.com/office/drawing/2014/main" id="{E3345209-49C9-41A4-A4A9-5FF7ABC30805}"/>
              </a:ext>
            </a:extLst>
          </p:cNvPr>
          <p:cNvGrpSpPr/>
          <p:nvPr/>
        </p:nvGrpSpPr>
        <p:grpSpPr>
          <a:xfrm>
            <a:off x="791816" y="2139333"/>
            <a:ext cx="10356571" cy="1184564"/>
            <a:chOff x="563216" y="1780841"/>
            <a:chExt cx="10356571" cy="1184564"/>
          </a:xfrm>
        </p:grpSpPr>
        <p:sp>
          <p:nvSpPr>
            <p:cNvPr id="11" name="Rectangle 10">
              <a:extLst>
                <a:ext uri="{FF2B5EF4-FFF2-40B4-BE49-F238E27FC236}">
                  <a16:creationId xmlns:a16="http://schemas.microsoft.com/office/drawing/2014/main" id="{75C1CAF6-8651-48BE-BBD7-6C3C6551D642}"/>
                </a:ext>
              </a:extLst>
            </p:cNvPr>
            <p:cNvSpPr/>
            <p:nvPr/>
          </p:nvSpPr>
          <p:spPr>
            <a:xfrm>
              <a:off x="944219" y="2373123"/>
              <a:ext cx="2060714" cy="400110"/>
            </a:xfrm>
            <a:prstGeom prst="rect">
              <a:avLst/>
            </a:prstGeom>
          </p:spPr>
          <p:txBody>
            <a:bodyPr wrap="square">
              <a:spAutoFit/>
            </a:bodyPr>
            <a:lstStyle/>
            <a:p>
              <a:r>
                <a:rPr lang="en-US" sz="2000" dirty="0">
                  <a:effectLst/>
                </a:rPr>
                <a:t>V</a:t>
              </a:r>
              <a:r>
                <a:rPr lang="en-US" sz="2000" baseline="-25000" dirty="0">
                  <a:effectLst/>
                </a:rPr>
                <a:t>PS</a:t>
              </a:r>
              <a:r>
                <a:rPr lang="en-US" sz="2000" dirty="0">
                  <a:effectLst/>
                </a:rPr>
                <a:t> = I</a:t>
              </a:r>
              <a:r>
                <a:rPr lang="en-US" sz="2000" baseline="-25000" dirty="0">
                  <a:effectLst/>
                </a:rPr>
                <a:t>D</a:t>
              </a:r>
              <a:r>
                <a:rPr lang="en-US" sz="2000" dirty="0">
                  <a:effectLst/>
                </a:rPr>
                <a:t>R + V</a:t>
              </a:r>
              <a:r>
                <a:rPr lang="en-US" sz="2000" baseline="-25000" dirty="0">
                  <a:effectLst/>
                </a:rPr>
                <a:t>D</a:t>
              </a:r>
              <a:endParaRPr lang="en-US" sz="2000" baseline="-25000" dirty="0"/>
            </a:p>
          </p:txBody>
        </p:sp>
        <p:sp>
          <p:nvSpPr>
            <p:cNvPr id="19" name="Rectangle 18">
              <a:extLst>
                <a:ext uri="{FF2B5EF4-FFF2-40B4-BE49-F238E27FC236}">
                  <a16:creationId xmlns:a16="http://schemas.microsoft.com/office/drawing/2014/main" id="{A9CB514C-2AF5-4AE5-A162-C723C86DA1C2}"/>
                </a:ext>
              </a:extLst>
            </p:cNvPr>
            <p:cNvSpPr/>
            <p:nvPr/>
          </p:nvSpPr>
          <p:spPr>
            <a:xfrm>
              <a:off x="563216" y="1793394"/>
              <a:ext cx="6904381" cy="400110"/>
            </a:xfrm>
            <a:prstGeom prst="rect">
              <a:avLst/>
            </a:prstGeom>
          </p:spPr>
          <p:txBody>
            <a:bodyPr wrap="square">
              <a:spAutoFit/>
            </a:bodyPr>
            <a:lstStyle/>
            <a:p>
              <a:r>
                <a:rPr lang="en-US" sz="2000" dirty="0">
                  <a:effectLst/>
                </a:rPr>
                <a:t>From (1):</a:t>
              </a:r>
              <a:endParaRPr lang="en-US" sz="2000" baseline="-25000" dirty="0"/>
            </a:p>
          </p:txBody>
        </p:sp>
        <p:grpSp>
          <p:nvGrpSpPr>
            <p:cNvPr id="6" name="Group 5">
              <a:extLst>
                <a:ext uri="{FF2B5EF4-FFF2-40B4-BE49-F238E27FC236}">
                  <a16:creationId xmlns:a16="http://schemas.microsoft.com/office/drawing/2014/main" id="{06B88937-FC13-4778-B842-CC5F085B7081}"/>
                </a:ext>
              </a:extLst>
            </p:cNvPr>
            <p:cNvGrpSpPr/>
            <p:nvPr/>
          </p:nvGrpSpPr>
          <p:grpSpPr>
            <a:xfrm>
              <a:off x="4015406" y="1780841"/>
              <a:ext cx="6904381" cy="1184564"/>
              <a:chOff x="563216" y="3054635"/>
              <a:chExt cx="6904381" cy="1184564"/>
            </a:xfrm>
          </p:grpSpPr>
          <p:sp>
            <p:nvSpPr>
              <p:cNvPr id="27" name="Rectangle 26">
                <a:extLst>
                  <a:ext uri="{FF2B5EF4-FFF2-40B4-BE49-F238E27FC236}">
                    <a16:creationId xmlns:a16="http://schemas.microsoft.com/office/drawing/2014/main" id="{9172CEC8-9628-4F1A-81C8-8C7691F87798}"/>
                  </a:ext>
                </a:extLst>
              </p:cNvPr>
              <p:cNvSpPr/>
              <p:nvPr/>
            </p:nvSpPr>
            <p:spPr>
              <a:xfrm>
                <a:off x="563216" y="3054635"/>
                <a:ext cx="6904381" cy="400110"/>
              </a:xfrm>
              <a:prstGeom prst="rect">
                <a:avLst/>
              </a:prstGeom>
            </p:spPr>
            <p:txBody>
              <a:bodyPr wrap="square">
                <a:spAutoFit/>
              </a:bodyPr>
              <a:lstStyle/>
              <a:p>
                <a:r>
                  <a:rPr lang="en-US" sz="2000" dirty="0">
                    <a:effectLst/>
                  </a:rPr>
                  <a:t>Rewriting:</a:t>
                </a:r>
                <a:endParaRPr lang="en-US" sz="2000" baseline="-25000" dirty="0"/>
              </a:p>
            </p:txBody>
          </p:sp>
          <p:grpSp>
            <p:nvGrpSpPr>
              <p:cNvPr id="2" name="Group 1">
                <a:extLst>
                  <a:ext uri="{FF2B5EF4-FFF2-40B4-BE49-F238E27FC236}">
                    <a16:creationId xmlns:a16="http://schemas.microsoft.com/office/drawing/2014/main" id="{C4060C10-9A6C-4FEB-9D93-702C8049AD5C}"/>
                  </a:ext>
                </a:extLst>
              </p:cNvPr>
              <p:cNvGrpSpPr/>
              <p:nvPr/>
            </p:nvGrpSpPr>
            <p:grpSpPr>
              <a:xfrm>
                <a:off x="944219" y="3571259"/>
                <a:ext cx="5703324" cy="667940"/>
                <a:chOff x="944219" y="3571259"/>
                <a:chExt cx="5703324" cy="667940"/>
              </a:xfrm>
            </p:grpSpPr>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5C0AB19B-C7E6-4B86-9F1A-683738DA526D}"/>
                        </a:ext>
                      </a:extLst>
                    </p:cNvPr>
                    <p:cNvSpPr/>
                    <p:nvPr/>
                  </p:nvSpPr>
                  <p:spPr>
                    <a:xfrm>
                      <a:off x="944219" y="3571259"/>
                      <a:ext cx="2481152" cy="667940"/>
                    </a:xfrm>
                    <a:prstGeom prst="rect">
                      <a:avLst/>
                    </a:prstGeom>
                  </p:spPr>
                  <p:txBody>
                    <a:bodyPr wrap="square">
                      <a:spAutoFit/>
                    </a:bodyPr>
                    <a:lstStyle/>
                    <a:p>
                      <a:r>
                        <a:rPr lang="en-US" sz="2400" dirty="0">
                          <a:effectLst/>
                        </a:rPr>
                        <a:t>I</a:t>
                      </a:r>
                      <a:r>
                        <a:rPr lang="en-US" sz="2400" baseline="-25000" dirty="0">
                          <a:effectLst/>
                        </a:rPr>
                        <a:t>D </a:t>
                      </a:r>
                      <a:r>
                        <a:rPr lang="en-US" sz="2400" dirty="0">
                          <a:effectLst/>
                        </a:rPr>
                        <a:t>= </a:t>
                      </a:r>
                      <a14:m>
                        <m:oMath xmlns:m="http://schemas.openxmlformats.org/officeDocument/2006/math">
                          <m:f>
                            <m:fPr>
                              <m:ctrlPr>
                                <a:rPr lang="en-US" sz="2400" i="1" smtClean="0">
                                  <a:effectLst/>
                                  <a:latin typeface="Cambria Math" panose="02040503050406030204" pitchFamily="18" charset="0"/>
                                </a:rPr>
                              </m:ctrlPr>
                            </m:fPr>
                            <m:num>
                              <m:r>
                                <m:rPr>
                                  <m:nor/>
                                </m:rPr>
                                <a:rPr lang="en-US" sz="2400" dirty="0"/>
                                <m:t>V</m:t>
                              </m:r>
                              <m:r>
                                <m:rPr>
                                  <m:nor/>
                                </m:rPr>
                                <a:rPr lang="en-US" sz="2400" baseline="-25000" dirty="0"/>
                                <m:t>PS</m:t>
                              </m:r>
                              <m:r>
                                <m:rPr>
                                  <m:nor/>
                                </m:rPr>
                                <a:rPr lang="en-US" sz="2400" dirty="0"/>
                                <m:t> − </m:t>
                              </m:r>
                              <m:r>
                                <m:rPr>
                                  <m:nor/>
                                </m:rPr>
                                <a:rPr lang="en-US" sz="2400" dirty="0"/>
                                <m:t>VD</m:t>
                              </m:r>
                            </m:num>
                            <m:den>
                              <m:r>
                                <a:rPr lang="en-US" sz="2400" b="0" i="1" smtClean="0">
                                  <a:effectLst/>
                                  <a:latin typeface="Cambria Math" panose="02040503050406030204" pitchFamily="18" charset="0"/>
                                </a:rPr>
                                <m:t>𝑅</m:t>
                              </m:r>
                            </m:den>
                          </m:f>
                        </m:oMath>
                      </a14:m>
                      <a:endParaRPr lang="en-US" sz="2400" baseline="-25000" dirty="0"/>
                    </a:p>
                  </p:txBody>
                </p:sp>
              </mc:Choice>
              <mc:Fallback xmlns="">
                <p:sp>
                  <p:nvSpPr>
                    <p:cNvPr id="26" name="Rectangle 25">
                      <a:extLst>
                        <a:ext uri="{FF2B5EF4-FFF2-40B4-BE49-F238E27FC236}">
                          <a16:creationId xmlns:a16="http://schemas.microsoft.com/office/drawing/2014/main" id="{5C0AB19B-C7E6-4B86-9F1A-683738DA526D}"/>
                        </a:ext>
                      </a:extLst>
                    </p:cNvPr>
                    <p:cNvSpPr>
                      <a:spLocks noRot="1" noChangeAspect="1" noMove="1" noResize="1" noEditPoints="1" noAdjustHandles="1" noChangeArrowheads="1" noChangeShapeType="1" noTextEdit="1"/>
                    </p:cNvSpPr>
                    <p:nvPr/>
                  </p:nvSpPr>
                  <p:spPr>
                    <a:xfrm>
                      <a:off x="944219" y="3571259"/>
                      <a:ext cx="2481152" cy="667940"/>
                    </a:xfrm>
                    <a:prstGeom prst="rect">
                      <a:avLst/>
                    </a:prstGeom>
                    <a:blipFill>
                      <a:blip r:embed="rId2"/>
                      <a:stretch>
                        <a:fillRect l="-3931" b="-91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3AEB7531-71B4-4858-B2F8-1281A4C2AE47}"/>
                        </a:ext>
                      </a:extLst>
                    </p:cNvPr>
                    <p:cNvSpPr/>
                    <p:nvPr/>
                  </p:nvSpPr>
                  <p:spPr>
                    <a:xfrm>
                      <a:off x="2583780" y="3634364"/>
                      <a:ext cx="4063763" cy="573619"/>
                    </a:xfrm>
                    <a:prstGeom prst="rect">
                      <a:avLst/>
                    </a:prstGeom>
                  </p:spPr>
                  <p:txBody>
                    <a:bodyPr wrap="square">
                      <a:spAutoFit/>
                    </a:bodyPr>
                    <a:lstStyle/>
                    <a:p>
                      <a:r>
                        <a:rPr lang="en-US" sz="2000" dirty="0">
                          <a:effectLst/>
                        </a:rPr>
                        <a:t>= </a:t>
                      </a:r>
                      <a14:m>
                        <m:oMath xmlns:m="http://schemas.openxmlformats.org/officeDocument/2006/math">
                          <m:f>
                            <m:fPr>
                              <m:ctrlPr>
                                <a:rPr lang="en-US" sz="2000" i="1" smtClean="0">
                                  <a:effectLst/>
                                  <a:latin typeface="Cambria Math" panose="02040503050406030204" pitchFamily="18" charset="0"/>
                                </a:rPr>
                              </m:ctrlPr>
                            </m:fPr>
                            <m:num>
                              <m:r>
                                <m:rPr>
                                  <m:nor/>
                                </m:rPr>
                                <a:rPr lang="en-US" sz="2000" b="0" i="0" dirty="0" smtClean="0"/>
                                <m:t>5</m:t>
                              </m:r>
                              <m:r>
                                <m:rPr>
                                  <m:nor/>
                                </m:rPr>
                                <a:rPr lang="en-US" sz="2000" dirty="0"/>
                                <m:t> − </m:t>
                              </m:r>
                              <m:r>
                                <m:rPr>
                                  <m:nor/>
                                </m:rPr>
                                <a:rPr lang="en-US" sz="2000" b="0" i="0" dirty="0" smtClean="0"/>
                                <m:t>0.619</m:t>
                              </m:r>
                            </m:num>
                            <m:den>
                              <m:r>
                                <a:rPr lang="en-US" sz="2000" b="0" i="1" smtClean="0">
                                  <a:effectLst/>
                                  <a:latin typeface="Cambria Math" panose="02040503050406030204" pitchFamily="18" charset="0"/>
                                </a:rPr>
                                <m:t>2</m:t>
                              </m:r>
                            </m:den>
                          </m:f>
                        </m:oMath>
                      </a14:m>
                      <a:r>
                        <a:rPr lang="en-US" sz="2000" dirty="0"/>
                        <a:t>  =  2.19mA</a:t>
                      </a:r>
                      <a:r>
                        <a:rPr lang="en-US" sz="2000" baseline="-25000" dirty="0"/>
                        <a:t> </a:t>
                      </a:r>
                    </a:p>
                  </p:txBody>
                </p:sp>
              </mc:Choice>
              <mc:Fallback xmlns="">
                <p:sp>
                  <p:nvSpPr>
                    <p:cNvPr id="28" name="Rectangle 27">
                      <a:extLst>
                        <a:ext uri="{FF2B5EF4-FFF2-40B4-BE49-F238E27FC236}">
                          <a16:creationId xmlns:a16="http://schemas.microsoft.com/office/drawing/2014/main" id="{3AEB7531-71B4-4858-B2F8-1281A4C2AE47}"/>
                        </a:ext>
                      </a:extLst>
                    </p:cNvPr>
                    <p:cNvSpPr>
                      <a:spLocks noRot="1" noChangeAspect="1" noMove="1" noResize="1" noEditPoints="1" noAdjustHandles="1" noChangeArrowheads="1" noChangeShapeType="1" noTextEdit="1"/>
                    </p:cNvSpPr>
                    <p:nvPr/>
                  </p:nvSpPr>
                  <p:spPr>
                    <a:xfrm>
                      <a:off x="2583780" y="3634364"/>
                      <a:ext cx="4063763" cy="573619"/>
                    </a:xfrm>
                    <a:prstGeom prst="rect">
                      <a:avLst/>
                    </a:prstGeom>
                    <a:blipFill>
                      <a:blip r:embed="rId3"/>
                      <a:stretch>
                        <a:fillRect l="-1652" b="-7447"/>
                      </a:stretch>
                    </a:blipFill>
                  </p:spPr>
                  <p:txBody>
                    <a:bodyPr/>
                    <a:lstStyle/>
                    <a:p>
                      <a:r>
                        <a:rPr lang="en-US">
                          <a:noFill/>
                        </a:rPr>
                        <a:t> </a:t>
                      </a:r>
                    </a:p>
                  </p:txBody>
                </p:sp>
              </mc:Fallback>
            </mc:AlternateContent>
            <p:sp>
              <p:nvSpPr>
                <p:cNvPr id="29" name="Rectangle 28">
                  <a:extLst>
                    <a:ext uri="{FF2B5EF4-FFF2-40B4-BE49-F238E27FC236}">
                      <a16:creationId xmlns:a16="http://schemas.microsoft.com/office/drawing/2014/main" id="{C0F32413-8D62-46C4-91E0-CE4A3FABE6DB}"/>
                    </a:ext>
                  </a:extLst>
                </p:cNvPr>
                <p:cNvSpPr/>
                <p:nvPr/>
              </p:nvSpPr>
              <p:spPr>
                <a:xfrm>
                  <a:off x="4069832" y="3723888"/>
                  <a:ext cx="995099" cy="452625"/>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sp>
        <p:nvSpPr>
          <p:cNvPr id="30" name="Subtitle 2">
            <a:extLst>
              <a:ext uri="{FF2B5EF4-FFF2-40B4-BE49-F238E27FC236}">
                <a16:creationId xmlns:a16="http://schemas.microsoft.com/office/drawing/2014/main" id="{5F7D1B8F-9652-47D4-9C0F-B3D4819B9550}"/>
              </a:ext>
            </a:extLst>
          </p:cNvPr>
          <p:cNvSpPr txBox="1">
            <a:spLocks/>
          </p:cNvSpPr>
          <p:nvPr/>
        </p:nvSpPr>
        <p:spPr>
          <a:xfrm>
            <a:off x="418942" y="5025679"/>
            <a:ext cx="10893286" cy="10049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t>Reference book:</a:t>
            </a:r>
          </a:p>
          <a:p>
            <a:pPr algn="l"/>
            <a:r>
              <a:rPr lang="en-US" sz="2000" dirty="0"/>
              <a:t>	- Microelectronics: Circuit Analysis and Design, 4</a:t>
            </a:r>
            <a:r>
              <a:rPr lang="en-US" sz="2000" baseline="30000" dirty="0"/>
              <a:t>th</a:t>
            </a:r>
            <a:r>
              <a:rPr lang="en-US" sz="2000" dirty="0"/>
              <a:t> Edition, By Donald A. Neamen , University of New Mexico, 2009</a:t>
            </a:r>
          </a:p>
        </p:txBody>
      </p:sp>
    </p:spTree>
    <p:extLst>
      <p:ext uri="{BB962C8B-B14F-4D97-AF65-F5344CB8AC3E}">
        <p14:creationId xmlns:p14="http://schemas.microsoft.com/office/powerpoint/2010/main" val="1058665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0FAE2E6-5F02-48D1-A5F5-8A32A099C0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3776010"/>
            <a:ext cx="3423826" cy="2506539"/>
          </a:xfrm>
          <a:prstGeom prst="rect">
            <a:avLst/>
          </a:prstGeom>
        </p:spPr>
      </p:pic>
      <p:sp>
        <p:nvSpPr>
          <p:cNvPr id="4" name="Title 1">
            <a:extLst>
              <a:ext uri="{FF2B5EF4-FFF2-40B4-BE49-F238E27FC236}">
                <a16:creationId xmlns:a16="http://schemas.microsoft.com/office/drawing/2014/main" id="{F26045F5-238F-494E-BE68-056031038929}"/>
              </a:ext>
            </a:extLst>
          </p:cNvPr>
          <p:cNvSpPr txBox="1">
            <a:spLocks/>
          </p:cNvSpPr>
          <p:nvPr/>
        </p:nvSpPr>
        <p:spPr>
          <a:xfrm>
            <a:off x="165655" y="215348"/>
            <a:ext cx="3617843"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Exercise no. 2 </a:t>
            </a:r>
          </a:p>
        </p:txBody>
      </p:sp>
      <p:sp>
        <p:nvSpPr>
          <p:cNvPr id="13" name="Subtitle 2">
            <a:extLst>
              <a:ext uri="{FF2B5EF4-FFF2-40B4-BE49-F238E27FC236}">
                <a16:creationId xmlns:a16="http://schemas.microsoft.com/office/drawing/2014/main" id="{24DD0EAD-8EDC-46FF-9FA0-7C0B6C1912E5}"/>
              </a:ext>
            </a:extLst>
          </p:cNvPr>
          <p:cNvSpPr txBox="1">
            <a:spLocks/>
          </p:cNvSpPr>
          <p:nvPr/>
        </p:nvSpPr>
        <p:spPr>
          <a:xfrm>
            <a:off x="165655" y="796897"/>
            <a:ext cx="10759733" cy="10049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t>Direction. </a:t>
            </a:r>
            <a:r>
              <a:rPr lang="en-US" sz="2000" dirty="0"/>
              <a:t>Solve for the following. You may use a scientific calculator and round-off your final answer up to two decimal places. Use proper SI values if possible, and box your final answer.</a:t>
            </a:r>
          </a:p>
        </p:txBody>
      </p:sp>
      <p:sp>
        <p:nvSpPr>
          <p:cNvPr id="2" name="Title 1">
            <a:extLst>
              <a:ext uri="{FF2B5EF4-FFF2-40B4-BE49-F238E27FC236}">
                <a16:creationId xmlns:a16="http://schemas.microsoft.com/office/drawing/2014/main" id="{88BBC300-8C46-4551-A575-122F1549AA51}"/>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2</a:t>
            </a:r>
          </a:p>
        </p:txBody>
      </p:sp>
      <p:sp>
        <p:nvSpPr>
          <p:cNvPr id="3" name="Subtitle 2">
            <a:extLst>
              <a:ext uri="{FF2B5EF4-FFF2-40B4-BE49-F238E27FC236}">
                <a16:creationId xmlns:a16="http://schemas.microsoft.com/office/drawing/2014/main" id="{959C3B3D-27F9-4F89-AC88-7247379631D8}"/>
              </a:ext>
            </a:extLst>
          </p:cNvPr>
          <p:cNvSpPr txBox="1">
            <a:spLocks/>
          </p:cNvSpPr>
          <p:nvPr/>
        </p:nvSpPr>
        <p:spPr>
          <a:xfrm>
            <a:off x="332338" y="1736942"/>
            <a:ext cx="11382583" cy="109902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mj-lt"/>
              <a:buAutoNum type="arabicParenR"/>
            </a:pPr>
            <a:r>
              <a:rPr lang="en-US" sz="2000" dirty="0">
                <a:effectLst/>
              </a:rPr>
              <a:t>Consider the circuit in figure below. Let V</a:t>
            </a:r>
            <a:r>
              <a:rPr lang="en-US" sz="2000" baseline="-25000" dirty="0">
                <a:effectLst/>
              </a:rPr>
              <a:t>PS </a:t>
            </a:r>
            <a:r>
              <a:rPr lang="en-US" sz="2000" dirty="0">
                <a:effectLst/>
              </a:rPr>
              <a:t>= 4V, R=4k</a:t>
            </a:r>
            <a:r>
              <a:rPr lang="el-GR" sz="2000" dirty="0">
                <a:effectLst/>
              </a:rPr>
              <a:t>Ω</a:t>
            </a:r>
            <a:r>
              <a:rPr lang="en-US" sz="2000" dirty="0">
                <a:effectLst/>
              </a:rPr>
              <a:t>, and I</a:t>
            </a:r>
            <a:r>
              <a:rPr lang="en-US" sz="2000" baseline="-25000" dirty="0">
                <a:effectLst/>
              </a:rPr>
              <a:t>S</a:t>
            </a:r>
            <a:r>
              <a:rPr lang="en-US" sz="2000" dirty="0">
                <a:effectLst/>
              </a:rPr>
              <a:t>=10pA (10x10</a:t>
            </a:r>
            <a:r>
              <a:rPr lang="en-US" sz="2000" baseline="30000" dirty="0">
                <a:effectLst/>
              </a:rPr>
              <a:t>−12</a:t>
            </a:r>
            <a:r>
              <a:rPr lang="en-US" sz="2000" dirty="0">
                <a:effectLst/>
              </a:rPr>
              <a:t>A). Determine V</a:t>
            </a:r>
            <a:r>
              <a:rPr lang="en-US" sz="2000" baseline="-25000" dirty="0">
                <a:effectLst/>
              </a:rPr>
              <a:t>D</a:t>
            </a:r>
            <a:r>
              <a:rPr lang="en-US" sz="2000" dirty="0">
                <a:effectLst/>
              </a:rPr>
              <a:t> and I</a:t>
            </a:r>
            <a:r>
              <a:rPr lang="en-US" sz="2000" baseline="-25000" dirty="0">
                <a:effectLst/>
              </a:rPr>
              <a:t>D</a:t>
            </a:r>
            <a:r>
              <a:rPr lang="en-US" sz="2000" dirty="0">
                <a:effectLst/>
              </a:rPr>
              <a:t>, using the ideal diode equation and the iteration method.</a:t>
            </a:r>
          </a:p>
          <a:p>
            <a:pPr marL="457200" indent="-457200" algn="l">
              <a:buFont typeface="+mj-lt"/>
              <a:buAutoNum type="arabicParenR"/>
            </a:pPr>
            <a:r>
              <a:rPr lang="en-US" sz="2000" dirty="0">
                <a:effectLst/>
              </a:rPr>
              <a:t> Using the same circuit, let V</a:t>
            </a:r>
            <a:r>
              <a:rPr lang="en-US" sz="2000" baseline="-25000" dirty="0">
                <a:effectLst/>
              </a:rPr>
              <a:t>PS </a:t>
            </a:r>
            <a:r>
              <a:rPr lang="en-US" sz="2000" dirty="0">
                <a:effectLst/>
              </a:rPr>
              <a:t>= 5V, R=3k</a:t>
            </a:r>
            <a:r>
              <a:rPr lang="el-GR" sz="2000" dirty="0">
                <a:effectLst/>
              </a:rPr>
              <a:t>Ω</a:t>
            </a:r>
            <a:r>
              <a:rPr lang="en-US" sz="2000" dirty="0">
                <a:effectLst/>
              </a:rPr>
              <a:t>, and I</a:t>
            </a:r>
            <a:r>
              <a:rPr lang="en-US" sz="2000" baseline="-25000" dirty="0">
                <a:effectLst/>
              </a:rPr>
              <a:t>S</a:t>
            </a:r>
            <a:r>
              <a:rPr lang="en-US" sz="2000" dirty="0">
                <a:effectLst/>
              </a:rPr>
              <a:t>=15pA (15x10</a:t>
            </a:r>
            <a:r>
              <a:rPr lang="en-US" sz="2000" baseline="30000" dirty="0">
                <a:effectLst/>
              </a:rPr>
              <a:t>−12</a:t>
            </a:r>
            <a:r>
              <a:rPr lang="en-US" sz="2000" dirty="0">
                <a:effectLst/>
              </a:rPr>
              <a:t>A). Determine V</a:t>
            </a:r>
            <a:r>
              <a:rPr lang="en-US" sz="2000" baseline="-25000" dirty="0">
                <a:effectLst/>
              </a:rPr>
              <a:t>D</a:t>
            </a:r>
            <a:r>
              <a:rPr lang="en-US" sz="2000" dirty="0">
                <a:effectLst/>
              </a:rPr>
              <a:t> and I</a:t>
            </a:r>
            <a:r>
              <a:rPr lang="en-US" sz="2000" baseline="-25000" dirty="0">
                <a:effectLst/>
              </a:rPr>
              <a:t>D</a:t>
            </a:r>
            <a:r>
              <a:rPr lang="en-US" sz="2000" dirty="0">
                <a:effectLst/>
              </a:rPr>
              <a:t>, using the ideal diode equation and the iteration method.</a:t>
            </a:r>
          </a:p>
          <a:p>
            <a:pPr marL="457200" indent="-457200" algn="l">
              <a:buFont typeface="+mj-lt"/>
              <a:buAutoNum type="arabicParenR"/>
            </a:pPr>
            <a:r>
              <a:rPr lang="en-US" sz="2000" dirty="0">
                <a:effectLst/>
              </a:rPr>
              <a:t>Using the same circuit, what must be the least value of V</a:t>
            </a:r>
            <a:r>
              <a:rPr lang="en-US" sz="2000" baseline="-25000" dirty="0">
                <a:effectLst/>
              </a:rPr>
              <a:t>PS </a:t>
            </a:r>
            <a:r>
              <a:rPr lang="en-US" sz="2000" dirty="0">
                <a:effectLst/>
              </a:rPr>
              <a:t> in order to have the current in forward bias, if R=5k</a:t>
            </a:r>
            <a:r>
              <a:rPr lang="el-GR" sz="2000" dirty="0">
                <a:effectLst/>
              </a:rPr>
              <a:t>Ω</a:t>
            </a:r>
            <a:r>
              <a:rPr lang="en-US" sz="2000" dirty="0">
                <a:effectLst/>
              </a:rPr>
              <a:t>, I</a:t>
            </a:r>
            <a:r>
              <a:rPr lang="en-US" sz="2000" baseline="-25000" dirty="0">
                <a:effectLst/>
              </a:rPr>
              <a:t>S</a:t>
            </a:r>
            <a:r>
              <a:rPr lang="en-US" sz="2000" dirty="0">
                <a:effectLst/>
              </a:rPr>
              <a:t>=12pA, and V</a:t>
            </a:r>
            <a:r>
              <a:rPr lang="en-US" sz="2000" baseline="-25000" dirty="0">
                <a:effectLst/>
              </a:rPr>
              <a:t>D</a:t>
            </a:r>
            <a:r>
              <a:rPr lang="en-US" sz="2000" dirty="0">
                <a:effectLst/>
              </a:rPr>
              <a:t> = 0.71v?</a:t>
            </a:r>
            <a:endParaRPr lang="en-US" sz="2000" baseline="30000" dirty="0"/>
          </a:p>
        </p:txBody>
      </p:sp>
    </p:spTree>
    <p:extLst>
      <p:ext uri="{BB962C8B-B14F-4D97-AF65-F5344CB8AC3E}">
        <p14:creationId xmlns:p14="http://schemas.microsoft.com/office/powerpoint/2010/main" val="3215475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518CC-33E4-456C-B611-8303659C39DF}"/>
              </a:ext>
            </a:extLst>
          </p:cNvPr>
          <p:cNvSpPr>
            <a:spLocks noGrp="1"/>
          </p:cNvSpPr>
          <p:nvPr>
            <p:ph type="ctrTitle"/>
          </p:nvPr>
        </p:nvSpPr>
        <p:spPr>
          <a:xfrm>
            <a:off x="231916" y="314042"/>
            <a:ext cx="1822171" cy="680280"/>
          </a:xfrm>
        </p:spPr>
        <p:txBody>
          <a:bodyPr>
            <a:normAutofit/>
          </a:bodyPr>
          <a:lstStyle/>
          <a:p>
            <a:pPr algn="l"/>
            <a:r>
              <a:rPr lang="en-US" sz="2400" dirty="0">
                <a:latin typeface="+mn-lt"/>
              </a:rPr>
              <a:t>Module 3:</a:t>
            </a:r>
          </a:p>
        </p:txBody>
      </p:sp>
      <p:sp>
        <p:nvSpPr>
          <p:cNvPr id="4" name="Title 1">
            <a:extLst>
              <a:ext uri="{FF2B5EF4-FFF2-40B4-BE49-F238E27FC236}">
                <a16:creationId xmlns:a16="http://schemas.microsoft.com/office/drawing/2014/main" id="{F26045F5-238F-494E-BE68-056031038929}"/>
              </a:ext>
            </a:extLst>
          </p:cNvPr>
          <p:cNvSpPr txBox="1">
            <a:spLocks/>
          </p:cNvSpPr>
          <p:nvPr/>
        </p:nvSpPr>
        <p:spPr>
          <a:xfrm>
            <a:off x="231916" y="1167504"/>
            <a:ext cx="3617843" cy="100495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dirty="0">
                <a:latin typeface="+mn-lt"/>
              </a:rPr>
              <a:t>Overview</a:t>
            </a:r>
          </a:p>
        </p:txBody>
      </p:sp>
      <p:sp>
        <p:nvSpPr>
          <p:cNvPr id="8" name="Title 1">
            <a:extLst>
              <a:ext uri="{FF2B5EF4-FFF2-40B4-BE49-F238E27FC236}">
                <a16:creationId xmlns:a16="http://schemas.microsoft.com/office/drawing/2014/main" id="{63339394-130A-4D94-8B4C-F1A8F2C2B67C}"/>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3</a:t>
            </a:r>
          </a:p>
        </p:txBody>
      </p:sp>
      <p:sp>
        <p:nvSpPr>
          <p:cNvPr id="7" name="Title 1">
            <a:extLst>
              <a:ext uri="{FF2B5EF4-FFF2-40B4-BE49-F238E27FC236}">
                <a16:creationId xmlns:a16="http://schemas.microsoft.com/office/drawing/2014/main" id="{7A8A3231-087F-4FEF-9271-B697A9F1B8C6}"/>
              </a:ext>
            </a:extLst>
          </p:cNvPr>
          <p:cNvSpPr txBox="1">
            <a:spLocks/>
          </p:cNvSpPr>
          <p:nvPr/>
        </p:nvSpPr>
        <p:spPr>
          <a:xfrm>
            <a:off x="1921565" y="320670"/>
            <a:ext cx="8613915"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latin typeface="+mn-lt"/>
              </a:rPr>
              <a:t>BASIC DIODE CIRCUITS</a:t>
            </a:r>
          </a:p>
        </p:txBody>
      </p:sp>
      <p:sp>
        <p:nvSpPr>
          <p:cNvPr id="5" name="Subtitle 4">
            <a:extLst>
              <a:ext uri="{FF2B5EF4-FFF2-40B4-BE49-F238E27FC236}">
                <a16:creationId xmlns:a16="http://schemas.microsoft.com/office/drawing/2014/main" id="{39E7D337-CA1D-43EE-85A0-59F42D2638CB}"/>
              </a:ext>
            </a:extLst>
          </p:cNvPr>
          <p:cNvSpPr txBox="1">
            <a:spLocks noGrp="1"/>
          </p:cNvSpPr>
          <p:nvPr>
            <p:ph type="subTitle" idx="1"/>
          </p:nvPr>
        </p:nvSpPr>
        <p:spPr>
          <a:xfrm>
            <a:off x="1524000" y="2300288"/>
            <a:ext cx="9144000" cy="2352952"/>
          </a:xfrm>
          <a:prstGeom prst="rect">
            <a:avLst/>
          </a:prstGeom>
          <a:noFill/>
        </p:spPr>
        <p:txBody>
          <a:bodyPr wrap="square">
            <a:spAutoFit/>
          </a:bodyPr>
          <a:lstStyle/>
          <a:p>
            <a:pPr algn="l">
              <a:lnSpc>
                <a:spcPct val="150000"/>
              </a:lnSpc>
            </a:pPr>
            <a:r>
              <a:rPr lang="en-US" sz="2000" dirty="0"/>
              <a:t>Since we knew in the previous modules that a pn junction diode generates current as long as it is in forward-biased( not to discount the reversed-biased connection, which sometimes can be used as protection circuits), we can see that a diode can act as a switch; and thus control current flows. Utilizing the diode in a circuit can offer various options in designing and developing electronics technologies.</a:t>
            </a:r>
          </a:p>
        </p:txBody>
      </p:sp>
    </p:spTree>
    <p:extLst>
      <p:ext uri="{BB962C8B-B14F-4D97-AF65-F5344CB8AC3E}">
        <p14:creationId xmlns:p14="http://schemas.microsoft.com/office/powerpoint/2010/main" val="402592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518CC-33E4-456C-B611-8303659C39DF}"/>
              </a:ext>
            </a:extLst>
          </p:cNvPr>
          <p:cNvSpPr>
            <a:spLocks noGrp="1"/>
          </p:cNvSpPr>
          <p:nvPr>
            <p:ph type="ctrTitle"/>
          </p:nvPr>
        </p:nvSpPr>
        <p:spPr>
          <a:xfrm>
            <a:off x="231916" y="314042"/>
            <a:ext cx="1822171" cy="680280"/>
          </a:xfrm>
        </p:spPr>
        <p:txBody>
          <a:bodyPr>
            <a:normAutofit/>
          </a:bodyPr>
          <a:lstStyle/>
          <a:p>
            <a:pPr algn="l"/>
            <a:r>
              <a:rPr lang="en-US" sz="2400" dirty="0">
                <a:latin typeface="+mn-lt"/>
              </a:rPr>
              <a:t>Module 1:</a:t>
            </a:r>
          </a:p>
        </p:txBody>
      </p:sp>
      <p:sp>
        <p:nvSpPr>
          <p:cNvPr id="3" name="Subtitle 2">
            <a:extLst>
              <a:ext uri="{FF2B5EF4-FFF2-40B4-BE49-F238E27FC236}">
                <a16:creationId xmlns:a16="http://schemas.microsoft.com/office/drawing/2014/main" id="{04A3BDA4-EC66-4F1A-BD43-4750408EECDA}"/>
              </a:ext>
            </a:extLst>
          </p:cNvPr>
          <p:cNvSpPr>
            <a:spLocks noGrp="1"/>
          </p:cNvSpPr>
          <p:nvPr>
            <p:ph type="subTitle" idx="1"/>
          </p:nvPr>
        </p:nvSpPr>
        <p:spPr>
          <a:xfrm>
            <a:off x="1524000" y="2300370"/>
            <a:ext cx="9144000" cy="4243588"/>
          </a:xfrm>
        </p:spPr>
        <p:txBody>
          <a:bodyPr>
            <a:noAutofit/>
          </a:bodyPr>
          <a:lstStyle/>
          <a:p>
            <a:pPr algn="l">
              <a:lnSpc>
                <a:spcPct val="150000"/>
              </a:lnSpc>
            </a:pPr>
            <a:r>
              <a:rPr lang="en-US" sz="2000" dirty="0">
                <a:effectLst/>
              </a:rPr>
              <a:t>In the world where electronic devices are almost around and everywhere, discovery and development of semiconductors had come a long way. Semiconductor materials are negative and positively doped materials, and combining it using different material gave birth to lots of other electronic devices. This is where a pn junction came in; which then was developed and applied into diode, a two-terminal device with vast applications were made.</a:t>
            </a:r>
            <a:endParaRPr lang="en-US" sz="2000" dirty="0"/>
          </a:p>
        </p:txBody>
      </p:sp>
      <p:sp>
        <p:nvSpPr>
          <p:cNvPr id="4" name="Title 1">
            <a:extLst>
              <a:ext uri="{FF2B5EF4-FFF2-40B4-BE49-F238E27FC236}">
                <a16:creationId xmlns:a16="http://schemas.microsoft.com/office/drawing/2014/main" id="{F26045F5-238F-494E-BE68-056031038929}"/>
              </a:ext>
            </a:extLst>
          </p:cNvPr>
          <p:cNvSpPr txBox="1">
            <a:spLocks/>
          </p:cNvSpPr>
          <p:nvPr/>
        </p:nvSpPr>
        <p:spPr>
          <a:xfrm>
            <a:off x="231916" y="1167504"/>
            <a:ext cx="3617843" cy="100495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dirty="0">
                <a:latin typeface="+mn-lt"/>
              </a:rPr>
              <a:t>Overview</a:t>
            </a:r>
          </a:p>
        </p:txBody>
      </p:sp>
      <p:sp>
        <p:nvSpPr>
          <p:cNvPr id="5" name="Title 1">
            <a:extLst>
              <a:ext uri="{FF2B5EF4-FFF2-40B4-BE49-F238E27FC236}">
                <a16:creationId xmlns:a16="http://schemas.microsoft.com/office/drawing/2014/main" id="{B334AC19-3B13-49C1-AF8B-631D09CE5894}"/>
              </a:ext>
            </a:extLst>
          </p:cNvPr>
          <p:cNvSpPr txBox="1">
            <a:spLocks/>
          </p:cNvSpPr>
          <p:nvPr/>
        </p:nvSpPr>
        <p:spPr>
          <a:xfrm>
            <a:off x="0" y="487224"/>
            <a:ext cx="12192000" cy="56286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cap="all" dirty="0">
                <a:latin typeface="+mn-lt"/>
              </a:rPr>
              <a:t>The </a:t>
            </a:r>
            <a:r>
              <a:rPr lang="en-US" sz="3200" dirty="0">
                <a:latin typeface="+mn-lt"/>
              </a:rPr>
              <a:t>pn</a:t>
            </a:r>
            <a:r>
              <a:rPr lang="en-US" sz="3200" cap="all" dirty="0">
                <a:latin typeface="+mn-lt"/>
              </a:rPr>
              <a:t> junction</a:t>
            </a:r>
          </a:p>
        </p:txBody>
      </p:sp>
      <p:sp>
        <p:nvSpPr>
          <p:cNvPr id="8" name="Title 1">
            <a:extLst>
              <a:ext uri="{FF2B5EF4-FFF2-40B4-BE49-F238E27FC236}">
                <a16:creationId xmlns:a16="http://schemas.microsoft.com/office/drawing/2014/main" id="{63339394-130A-4D94-8B4C-F1A8F2C2B67C}"/>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1</a:t>
            </a:r>
          </a:p>
        </p:txBody>
      </p:sp>
    </p:spTree>
    <p:extLst>
      <p:ext uri="{BB962C8B-B14F-4D97-AF65-F5344CB8AC3E}">
        <p14:creationId xmlns:p14="http://schemas.microsoft.com/office/powerpoint/2010/main" val="2768716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6045F5-238F-494E-BE68-056031038929}"/>
              </a:ext>
            </a:extLst>
          </p:cNvPr>
          <p:cNvSpPr txBox="1">
            <a:spLocks/>
          </p:cNvSpPr>
          <p:nvPr/>
        </p:nvSpPr>
        <p:spPr>
          <a:xfrm>
            <a:off x="231916" y="-5869"/>
            <a:ext cx="3617843" cy="100495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dirty="0">
                <a:latin typeface="+mn-lt"/>
              </a:rPr>
              <a:t>Objectives</a:t>
            </a:r>
          </a:p>
        </p:txBody>
      </p:sp>
      <p:sp>
        <p:nvSpPr>
          <p:cNvPr id="8" name="Subtitle 2">
            <a:extLst>
              <a:ext uri="{FF2B5EF4-FFF2-40B4-BE49-F238E27FC236}">
                <a16:creationId xmlns:a16="http://schemas.microsoft.com/office/drawing/2014/main" id="{6FB3B3FF-D8C6-47EC-B2AC-21FF22CF7BB7}"/>
              </a:ext>
            </a:extLst>
          </p:cNvPr>
          <p:cNvSpPr txBox="1">
            <a:spLocks/>
          </p:cNvSpPr>
          <p:nvPr/>
        </p:nvSpPr>
        <p:spPr>
          <a:xfrm>
            <a:off x="1053547" y="1250879"/>
            <a:ext cx="9144000" cy="10049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t>After successfully completing this module, the student should be able to:</a:t>
            </a:r>
          </a:p>
        </p:txBody>
      </p:sp>
      <p:sp>
        <p:nvSpPr>
          <p:cNvPr id="10" name="Subtitle 2">
            <a:extLst>
              <a:ext uri="{FF2B5EF4-FFF2-40B4-BE49-F238E27FC236}">
                <a16:creationId xmlns:a16="http://schemas.microsoft.com/office/drawing/2014/main" id="{DD89345D-9217-4FD3-8FA2-7634C3EC9C02}"/>
              </a:ext>
            </a:extLst>
          </p:cNvPr>
          <p:cNvSpPr txBox="1">
            <a:spLocks/>
          </p:cNvSpPr>
          <p:nvPr/>
        </p:nvSpPr>
        <p:spPr>
          <a:xfrm>
            <a:off x="1683025" y="2012880"/>
            <a:ext cx="9455427" cy="249285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200000"/>
              </a:lnSpc>
              <a:buFont typeface="+mj-lt"/>
              <a:buAutoNum type="arabicPeriod"/>
            </a:pPr>
            <a:r>
              <a:rPr lang="en-US" sz="2000" dirty="0"/>
              <a:t>Analyze basic diode circuits.</a:t>
            </a:r>
          </a:p>
          <a:p>
            <a:pPr marL="457200" indent="-457200" algn="l">
              <a:lnSpc>
                <a:spcPct val="200000"/>
              </a:lnSpc>
              <a:buFont typeface="+mj-lt"/>
              <a:buAutoNum type="arabicPeriod"/>
            </a:pPr>
            <a:r>
              <a:rPr lang="en-US" sz="2000" dirty="0"/>
              <a:t>Compute </a:t>
            </a:r>
            <a:r>
              <a:rPr lang="en-US" sz="2000" dirty="0">
                <a:effectLst/>
              </a:rPr>
              <a:t>V</a:t>
            </a:r>
            <a:r>
              <a:rPr lang="en-US" sz="2000" baseline="-25000" dirty="0">
                <a:effectLst/>
              </a:rPr>
              <a:t>D</a:t>
            </a:r>
            <a:r>
              <a:rPr lang="en-US" sz="2000" dirty="0">
                <a:effectLst/>
              </a:rPr>
              <a:t> and I</a:t>
            </a:r>
            <a:r>
              <a:rPr lang="en-US" sz="2000" baseline="-25000" dirty="0">
                <a:effectLst/>
              </a:rPr>
              <a:t>D </a:t>
            </a:r>
            <a:r>
              <a:rPr lang="en-US" sz="2000" dirty="0"/>
              <a:t> of a diode within a series or parallel circuit.</a:t>
            </a:r>
          </a:p>
          <a:p>
            <a:pPr marL="457200" indent="-457200" algn="l">
              <a:lnSpc>
                <a:spcPct val="200000"/>
              </a:lnSpc>
              <a:buFont typeface="+mj-lt"/>
              <a:buAutoNum type="arabicPeriod"/>
            </a:pPr>
            <a:r>
              <a:rPr lang="en-US" sz="2000" dirty="0"/>
              <a:t>Observe how diode works as a switch in a series/parallel circuit.</a:t>
            </a:r>
          </a:p>
        </p:txBody>
      </p:sp>
      <p:sp>
        <p:nvSpPr>
          <p:cNvPr id="2" name="Title 1">
            <a:extLst>
              <a:ext uri="{FF2B5EF4-FFF2-40B4-BE49-F238E27FC236}">
                <a16:creationId xmlns:a16="http://schemas.microsoft.com/office/drawing/2014/main" id="{62C8B64A-6C82-4F4E-A07B-A5860F79C560}"/>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3</a:t>
            </a:r>
          </a:p>
        </p:txBody>
      </p:sp>
    </p:spTree>
    <p:extLst>
      <p:ext uri="{BB962C8B-B14F-4D97-AF65-F5344CB8AC3E}">
        <p14:creationId xmlns:p14="http://schemas.microsoft.com/office/powerpoint/2010/main" val="1066204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6045F5-238F-494E-BE68-056031038929}"/>
              </a:ext>
            </a:extLst>
          </p:cNvPr>
          <p:cNvSpPr txBox="1">
            <a:spLocks/>
          </p:cNvSpPr>
          <p:nvPr/>
        </p:nvSpPr>
        <p:spPr>
          <a:xfrm>
            <a:off x="165655" y="215348"/>
            <a:ext cx="3617843"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Course Materials</a:t>
            </a:r>
          </a:p>
        </p:txBody>
      </p:sp>
      <p:sp>
        <p:nvSpPr>
          <p:cNvPr id="3" name="Title 1">
            <a:extLst>
              <a:ext uri="{FF2B5EF4-FFF2-40B4-BE49-F238E27FC236}">
                <a16:creationId xmlns:a16="http://schemas.microsoft.com/office/drawing/2014/main" id="{2AA7F3C1-97BB-465D-BC43-D9FEFF52A200}"/>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3</a:t>
            </a:r>
          </a:p>
        </p:txBody>
      </p:sp>
      <p:sp>
        <p:nvSpPr>
          <p:cNvPr id="13" name="Title 1">
            <a:extLst>
              <a:ext uri="{FF2B5EF4-FFF2-40B4-BE49-F238E27FC236}">
                <a16:creationId xmlns:a16="http://schemas.microsoft.com/office/drawing/2014/main" id="{5596F3AF-E716-4F89-9E0E-3D178D6C406E}"/>
              </a:ext>
            </a:extLst>
          </p:cNvPr>
          <p:cNvSpPr txBox="1">
            <a:spLocks/>
          </p:cNvSpPr>
          <p:nvPr/>
        </p:nvSpPr>
        <p:spPr>
          <a:xfrm>
            <a:off x="265042" y="618088"/>
            <a:ext cx="8401880"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A.	Solving diode </a:t>
            </a:r>
            <a:r>
              <a:rPr lang="en-US" sz="2000" b="1" dirty="0">
                <a:effectLst/>
              </a:rPr>
              <a:t>V</a:t>
            </a:r>
            <a:r>
              <a:rPr lang="en-US" sz="2000" b="1" baseline="-25000" dirty="0">
                <a:effectLst/>
              </a:rPr>
              <a:t>D</a:t>
            </a:r>
            <a:r>
              <a:rPr lang="en-US" sz="2000" b="1" dirty="0">
                <a:effectLst/>
              </a:rPr>
              <a:t> and I</a:t>
            </a:r>
            <a:r>
              <a:rPr lang="en-US" sz="2000" b="1" baseline="-25000" dirty="0">
                <a:effectLst/>
              </a:rPr>
              <a:t>D </a:t>
            </a:r>
            <a:r>
              <a:rPr lang="en-US" sz="2000" b="1" dirty="0">
                <a:effectLst/>
              </a:rPr>
              <a:t>in a series circuit.</a:t>
            </a:r>
            <a:endParaRPr lang="en-US" sz="2000" b="1" dirty="0">
              <a:latin typeface="+mn-lt"/>
            </a:endParaRPr>
          </a:p>
        </p:txBody>
      </p:sp>
      <p:sp>
        <p:nvSpPr>
          <p:cNvPr id="10" name="TextBox 9">
            <a:extLst>
              <a:ext uri="{FF2B5EF4-FFF2-40B4-BE49-F238E27FC236}">
                <a16:creationId xmlns:a16="http://schemas.microsoft.com/office/drawing/2014/main" id="{01514AA2-BE90-44E3-BF45-EE3CD8A285E7}"/>
              </a:ext>
            </a:extLst>
          </p:cNvPr>
          <p:cNvSpPr txBox="1"/>
          <p:nvPr/>
        </p:nvSpPr>
        <p:spPr>
          <a:xfrm>
            <a:off x="284922" y="1023458"/>
            <a:ext cx="9760777" cy="400110"/>
          </a:xfrm>
          <a:prstGeom prst="rect">
            <a:avLst/>
          </a:prstGeom>
          <a:noFill/>
        </p:spPr>
        <p:txBody>
          <a:bodyPr wrap="square">
            <a:spAutoFit/>
          </a:bodyPr>
          <a:lstStyle/>
          <a:p>
            <a:pPr algn="just"/>
            <a:r>
              <a:rPr lang="en-US" sz="2000" dirty="0">
                <a:effectLst/>
              </a:rPr>
              <a:t>1.) Consider a series circuit in Figure 1. Compute for V</a:t>
            </a:r>
            <a:r>
              <a:rPr lang="en-US" sz="2000" baseline="-25000" dirty="0">
                <a:effectLst/>
              </a:rPr>
              <a:t>D</a:t>
            </a:r>
            <a:r>
              <a:rPr lang="en-US" sz="2000" dirty="0">
                <a:effectLst/>
              </a:rPr>
              <a:t> and I</a:t>
            </a:r>
            <a:r>
              <a:rPr lang="en-US" sz="2000" baseline="-25000" dirty="0">
                <a:effectLst/>
              </a:rPr>
              <a:t>D </a:t>
            </a:r>
            <a:r>
              <a:rPr lang="en-US" sz="2000" dirty="0">
                <a:effectLst/>
              </a:rPr>
              <a:t>if I</a:t>
            </a:r>
            <a:r>
              <a:rPr lang="en-US" sz="2000" baseline="-25000" dirty="0">
                <a:effectLst/>
              </a:rPr>
              <a:t>S</a:t>
            </a:r>
            <a:r>
              <a:rPr lang="en-US" sz="2000" dirty="0">
                <a:effectLst/>
              </a:rPr>
              <a:t>=10</a:t>
            </a:r>
            <a:r>
              <a:rPr lang="en-US" sz="2000" baseline="30000" dirty="0">
                <a:effectLst/>
              </a:rPr>
              <a:t>−12</a:t>
            </a:r>
            <a:r>
              <a:rPr lang="en-US" sz="2000" dirty="0">
                <a:effectLst/>
              </a:rPr>
              <a:t>A.</a:t>
            </a:r>
            <a:r>
              <a:rPr lang="en-US" sz="2000" baseline="-25000" dirty="0">
                <a:effectLst/>
              </a:rPr>
              <a:t> </a:t>
            </a:r>
            <a:r>
              <a:rPr lang="en-US" sz="2000" dirty="0">
                <a:effectLst/>
              </a:rPr>
              <a:t> </a:t>
            </a:r>
            <a:endParaRPr lang="en-US" sz="2000" dirty="0"/>
          </a:p>
        </p:txBody>
      </p:sp>
      <p:pic>
        <p:nvPicPr>
          <p:cNvPr id="5" name="Picture 4">
            <a:extLst>
              <a:ext uri="{FF2B5EF4-FFF2-40B4-BE49-F238E27FC236}">
                <a16:creationId xmlns:a16="http://schemas.microsoft.com/office/drawing/2014/main" id="{D4489791-4E24-4DC3-8A60-6DBA1289C09D}"/>
              </a:ext>
            </a:extLst>
          </p:cNvPr>
          <p:cNvPicPr>
            <a:picLocks noChangeAspect="1"/>
          </p:cNvPicPr>
          <p:nvPr/>
        </p:nvPicPr>
        <p:blipFill>
          <a:blip r:embed="rId2"/>
          <a:stretch>
            <a:fillRect/>
          </a:stretch>
        </p:blipFill>
        <p:spPr>
          <a:xfrm>
            <a:off x="9730097" y="618088"/>
            <a:ext cx="2008326" cy="3585334"/>
          </a:xfrm>
          <a:prstGeom prst="rect">
            <a:avLst/>
          </a:prstGeom>
        </p:spPr>
      </p:pic>
      <p:sp>
        <p:nvSpPr>
          <p:cNvPr id="11" name="TextBox 10">
            <a:extLst>
              <a:ext uri="{FF2B5EF4-FFF2-40B4-BE49-F238E27FC236}">
                <a16:creationId xmlns:a16="http://schemas.microsoft.com/office/drawing/2014/main" id="{1C1D6E89-8EC2-4850-A113-E2BC513EAB2B}"/>
              </a:ext>
            </a:extLst>
          </p:cNvPr>
          <p:cNvSpPr txBox="1"/>
          <p:nvPr/>
        </p:nvSpPr>
        <p:spPr>
          <a:xfrm>
            <a:off x="783776" y="2027510"/>
            <a:ext cx="7699823" cy="707886"/>
          </a:xfrm>
          <a:prstGeom prst="rect">
            <a:avLst/>
          </a:prstGeom>
          <a:noFill/>
        </p:spPr>
        <p:txBody>
          <a:bodyPr wrap="square">
            <a:spAutoFit/>
          </a:bodyPr>
          <a:lstStyle/>
          <a:p>
            <a:pPr algn="just"/>
            <a:r>
              <a:rPr lang="en-US" sz="2000" dirty="0">
                <a:effectLst/>
              </a:rPr>
              <a:t>5 – 20I</a:t>
            </a:r>
            <a:r>
              <a:rPr lang="en-US" sz="2000" baseline="-25000" dirty="0">
                <a:effectLst/>
              </a:rPr>
              <a:t>R</a:t>
            </a:r>
            <a:r>
              <a:rPr lang="en-US" sz="2000" dirty="0">
                <a:effectLst/>
              </a:rPr>
              <a:t> – V</a:t>
            </a:r>
            <a:r>
              <a:rPr lang="en-US" sz="2000" baseline="-25000" dirty="0">
                <a:effectLst/>
              </a:rPr>
              <a:t>D</a:t>
            </a:r>
            <a:r>
              <a:rPr lang="en-US" sz="2000" dirty="0">
                <a:effectLst/>
              </a:rPr>
              <a:t> – (-5) = 0	;	Also since this is series, I</a:t>
            </a:r>
            <a:r>
              <a:rPr lang="en-US" sz="2000" baseline="-25000" dirty="0">
                <a:effectLst/>
              </a:rPr>
              <a:t>R</a:t>
            </a:r>
            <a:r>
              <a:rPr lang="en-US" sz="2000" dirty="0">
                <a:effectLst/>
              </a:rPr>
              <a:t> = I</a:t>
            </a:r>
            <a:r>
              <a:rPr lang="en-US" sz="2000" baseline="-25000" dirty="0">
                <a:effectLst/>
              </a:rPr>
              <a:t>D</a:t>
            </a:r>
            <a:endParaRPr lang="en-US" sz="2000" dirty="0"/>
          </a:p>
          <a:p>
            <a:pPr algn="just"/>
            <a:endParaRPr lang="en-US" sz="2000" dirty="0"/>
          </a:p>
        </p:txBody>
      </p:sp>
      <p:sp>
        <p:nvSpPr>
          <p:cNvPr id="12" name="TextBox 11">
            <a:extLst>
              <a:ext uri="{FF2B5EF4-FFF2-40B4-BE49-F238E27FC236}">
                <a16:creationId xmlns:a16="http://schemas.microsoft.com/office/drawing/2014/main" id="{9D16C2CE-683A-475B-BE59-28A3F8A2F926}"/>
              </a:ext>
            </a:extLst>
          </p:cNvPr>
          <p:cNvSpPr txBox="1"/>
          <p:nvPr/>
        </p:nvSpPr>
        <p:spPr>
          <a:xfrm>
            <a:off x="284923" y="1515736"/>
            <a:ext cx="6687377" cy="400110"/>
          </a:xfrm>
          <a:prstGeom prst="rect">
            <a:avLst/>
          </a:prstGeom>
          <a:noFill/>
        </p:spPr>
        <p:txBody>
          <a:bodyPr wrap="square">
            <a:spAutoFit/>
          </a:bodyPr>
          <a:lstStyle/>
          <a:p>
            <a:pPr algn="just"/>
            <a:r>
              <a:rPr lang="en-US" sz="2000" dirty="0">
                <a:effectLst/>
              </a:rPr>
              <a:t>Solution. Make a KVL loop form +5v to -5v.</a:t>
            </a:r>
            <a:endParaRPr lang="en-US" sz="2000" dirty="0"/>
          </a:p>
        </p:txBody>
      </p:sp>
      <p:sp>
        <p:nvSpPr>
          <p:cNvPr id="15" name="TextBox 14">
            <a:extLst>
              <a:ext uri="{FF2B5EF4-FFF2-40B4-BE49-F238E27FC236}">
                <a16:creationId xmlns:a16="http://schemas.microsoft.com/office/drawing/2014/main" id="{8593E83B-3959-45B2-80A1-CD5482FD5A2F}"/>
              </a:ext>
            </a:extLst>
          </p:cNvPr>
          <p:cNvSpPr txBox="1"/>
          <p:nvPr/>
        </p:nvSpPr>
        <p:spPr>
          <a:xfrm>
            <a:off x="265042" y="2445502"/>
            <a:ext cx="3660915" cy="400110"/>
          </a:xfrm>
          <a:prstGeom prst="rect">
            <a:avLst/>
          </a:prstGeom>
          <a:noFill/>
        </p:spPr>
        <p:txBody>
          <a:bodyPr wrap="square">
            <a:spAutoFit/>
          </a:bodyPr>
          <a:lstStyle/>
          <a:p>
            <a:pPr algn="just"/>
            <a:r>
              <a:rPr lang="en-US" sz="2000" dirty="0">
                <a:effectLst/>
              </a:rPr>
              <a:t>Rewriting,</a:t>
            </a:r>
          </a:p>
        </p:txBody>
      </p:sp>
      <p:sp>
        <p:nvSpPr>
          <p:cNvPr id="16" name="TextBox 15">
            <a:extLst>
              <a:ext uri="{FF2B5EF4-FFF2-40B4-BE49-F238E27FC236}">
                <a16:creationId xmlns:a16="http://schemas.microsoft.com/office/drawing/2014/main" id="{9431969E-5F6B-440E-93A3-DEA786CF77CE}"/>
              </a:ext>
            </a:extLst>
          </p:cNvPr>
          <p:cNvSpPr txBox="1"/>
          <p:nvPr/>
        </p:nvSpPr>
        <p:spPr>
          <a:xfrm>
            <a:off x="783776" y="2860858"/>
            <a:ext cx="9541324" cy="707886"/>
          </a:xfrm>
          <a:prstGeom prst="rect">
            <a:avLst/>
          </a:prstGeom>
          <a:noFill/>
        </p:spPr>
        <p:txBody>
          <a:bodyPr wrap="square">
            <a:spAutoFit/>
          </a:bodyPr>
          <a:lstStyle/>
          <a:p>
            <a:pPr algn="just"/>
            <a:r>
              <a:rPr lang="en-US" sz="2000" dirty="0">
                <a:effectLst/>
              </a:rPr>
              <a:t>5 – 20I</a:t>
            </a:r>
            <a:r>
              <a:rPr lang="en-US" sz="2000" baseline="-25000" dirty="0">
                <a:effectLst/>
              </a:rPr>
              <a:t>D</a:t>
            </a:r>
            <a:r>
              <a:rPr lang="en-US" sz="2000" dirty="0">
                <a:effectLst/>
              </a:rPr>
              <a:t> – V</a:t>
            </a:r>
            <a:r>
              <a:rPr lang="en-US" sz="2000" baseline="-25000" dirty="0">
                <a:effectLst/>
              </a:rPr>
              <a:t>D</a:t>
            </a:r>
            <a:r>
              <a:rPr lang="en-US" sz="2000" dirty="0">
                <a:effectLst/>
              </a:rPr>
              <a:t> + 5 = 0    </a:t>
            </a:r>
            <a:r>
              <a:rPr lang="en-US" sz="2000" b="1" dirty="0">
                <a:effectLst/>
              </a:rPr>
              <a:t>(1)</a:t>
            </a:r>
            <a:r>
              <a:rPr lang="en-US" sz="2000" dirty="0">
                <a:effectLst/>
              </a:rPr>
              <a:t>	;	 10 – 20I</a:t>
            </a:r>
            <a:r>
              <a:rPr lang="en-US" sz="2000" baseline="-25000" dirty="0">
                <a:effectLst/>
              </a:rPr>
              <a:t>D</a:t>
            </a:r>
            <a:r>
              <a:rPr lang="en-US" sz="2000" dirty="0">
                <a:effectLst/>
              </a:rPr>
              <a:t> = V</a:t>
            </a:r>
            <a:r>
              <a:rPr lang="en-US" sz="2000" baseline="-25000" dirty="0">
                <a:effectLst/>
              </a:rPr>
              <a:t>D</a:t>
            </a:r>
            <a:r>
              <a:rPr lang="en-US" sz="2000" dirty="0">
                <a:effectLst/>
              </a:rPr>
              <a:t>	</a:t>
            </a:r>
            <a:endParaRPr lang="en-US" sz="2000" dirty="0"/>
          </a:p>
          <a:p>
            <a:pPr algn="just"/>
            <a:endParaRPr lang="en-US" sz="2000" dirty="0"/>
          </a:p>
        </p:txBody>
      </p:sp>
      <p:sp>
        <p:nvSpPr>
          <p:cNvPr id="18" name="TextBox 17">
            <a:extLst>
              <a:ext uri="{FF2B5EF4-FFF2-40B4-BE49-F238E27FC236}">
                <a16:creationId xmlns:a16="http://schemas.microsoft.com/office/drawing/2014/main" id="{B22BCAE2-5F0A-4E09-907A-06A975F4968E}"/>
              </a:ext>
            </a:extLst>
          </p:cNvPr>
          <p:cNvSpPr txBox="1"/>
          <p:nvPr/>
        </p:nvSpPr>
        <p:spPr>
          <a:xfrm>
            <a:off x="309218" y="3243090"/>
            <a:ext cx="3660915" cy="400110"/>
          </a:xfrm>
          <a:prstGeom prst="rect">
            <a:avLst/>
          </a:prstGeom>
          <a:noFill/>
        </p:spPr>
        <p:txBody>
          <a:bodyPr wrap="square">
            <a:spAutoFit/>
          </a:bodyPr>
          <a:lstStyle/>
          <a:p>
            <a:pPr algn="just"/>
            <a:r>
              <a:rPr lang="en-US" sz="2000" dirty="0">
                <a:effectLst/>
              </a:rPr>
              <a:t>Also,</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D466F05-4BD5-4EFA-AFB5-29C807AFE695}"/>
                  </a:ext>
                </a:extLst>
              </p:cNvPr>
              <p:cNvSpPr txBox="1"/>
              <p:nvPr/>
            </p:nvSpPr>
            <p:spPr>
              <a:xfrm>
                <a:off x="827952" y="3658446"/>
                <a:ext cx="9541324" cy="542200"/>
              </a:xfrm>
              <a:prstGeom prst="rect">
                <a:avLst/>
              </a:prstGeom>
              <a:noFill/>
            </p:spPr>
            <p:txBody>
              <a:bodyPr wrap="square">
                <a:spAutoFit/>
              </a:bodyPr>
              <a:lstStyle/>
              <a:p>
                <a:pPr algn="just"/>
                <a:r>
                  <a:rPr lang="en-US" sz="2000" dirty="0">
                    <a:effectLst/>
                  </a:rPr>
                  <a:t>10 = 20</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𝐼</m:t>
                        </m:r>
                        <m:r>
                          <a:rPr lang="en-US" sz="2000" b="0" i="1" baseline="-25000" smtClean="0">
                            <a:latin typeface="Cambria Math" panose="02040503050406030204" pitchFamily="18" charset="0"/>
                          </a:rPr>
                          <m:t>𝑠</m:t>
                        </m:r>
                        <m:r>
                          <a:rPr lang="en-US" sz="2000" b="0" i="1" smtClean="0">
                            <a:latin typeface="Cambria Math" panose="02040503050406030204" pitchFamily="18" charset="0"/>
                          </a:rPr>
                          <m:t>(</m:t>
                        </m:r>
                        <m:r>
                          <a:rPr lang="en-US" sz="2000" b="0" i="1" smtClean="0">
                            <a:latin typeface="Cambria Math" panose="02040503050406030204" pitchFamily="18" charset="0"/>
                          </a:rPr>
                          <m:t>𝑒</m:t>
                        </m:r>
                      </m:e>
                      <m:sup>
                        <m:f>
                          <m:fPr>
                            <m:ctrlPr>
                              <a:rPr lang="en-US" sz="2000" i="1" smtClean="0">
                                <a:latin typeface="Cambria Math" panose="02040503050406030204" pitchFamily="18" charset="0"/>
                              </a:rPr>
                            </m:ctrlPr>
                          </m:fPr>
                          <m:num>
                            <m:r>
                              <m:rPr>
                                <m:nor/>
                              </m:rPr>
                              <a:rPr lang="en-US" sz="2000"/>
                              <m:t>v</m:t>
                            </m:r>
                            <m:r>
                              <m:rPr>
                                <m:nor/>
                              </m:rPr>
                              <a:rPr lang="en-US" sz="2000" baseline="-25000"/>
                              <m:t>D</m:t>
                            </m:r>
                          </m:num>
                          <m:den>
                            <m:r>
                              <a:rPr lang="en-US" sz="2000" b="0" i="1" smtClean="0">
                                <a:latin typeface="Cambria Math" panose="02040503050406030204" pitchFamily="18" charset="0"/>
                              </a:rPr>
                              <m:t>𝑉</m:t>
                            </m:r>
                            <m:r>
                              <a:rPr lang="en-US" sz="2000" b="0" i="1" baseline="-25000" smtClean="0">
                                <a:latin typeface="Cambria Math" panose="02040503050406030204" pitchFamily="18" charset="0"/>
                              </a:rPr>
                              <m:t>𝑇</m:t>
                            </m:r>
                          </m:den>
                        </m:f>
                      </m:sup>
                    </m:sSup>
                  </m:oMath>
                </a14:m>
                <a:r>
                  <a:rPr lang="en-US" sz="2000" dirty="0"/>
                  <a:t> - 1) + </a:t>
                </a:r>
                <a:r>
                  <a:rPr lang="en-US" sz="2000" dirty="0">
                    <a:effectLst/>
                  </a:rPr>
                  <a:t>V</a:t>
                </a:r>
                <a:r>
                  <a:rPr lang="en-US" sz="2000" baseline="-25000" dirty="0">
                    <a:effectLst/>
                  </a:rPr>
                  <a:t>D</a:t>
                </a:r>
                <a:r>
                  <a:rPr lang="en-US" sz="2000" dirty="0">
                    <a:effectLst/>
                  </a:rPr>
                  <a:t> 	; 	</a:t>
                </a:r>
                <a:r>
                  <a:rPr lang="en-US" sz="2000" dirty="0"/>
                  <a:t> 10 = [20(1x10</a:t>
                </a:r>
                <a:r>
                  <a:rPr lang="en-US" sz="2000" baseline="30000" dirty="0"/>
                  <a:t>−12</a:t>
                </a:r>
                <a:r>
                  <a:rPr lang="en-US" sz="2000" dirty="0"/>
                  <a:t>)</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m:t>
                        </m:r>
                        <m:r>
                          <a:rPr lang="en-US" sz="2000" i="1">
                            <a:latin typeface="Cambria Math" panose="02040503050406030204" pitchFamily="18" charset="0"/>
                          </a:rPr>
                          <m:t>𝑒</m:t>
                        </m:r>
                      </m:e>
                      <m:sup>
                        <m:f>
                          <m:fPr>
                            <m:ctrlPr>
                              <a:rPr lang="en-US" sz="2000" i="1">
                                <a:latin typeface="Cambria Math" panose="02040503050406030204" pitchFamily="18" charset="0"/>
                              </a:rPr>
                            </m:ctrlPr>
                          </m:fPr>
                          <m:num>
                            <m:r>
                              <m:rPr>
                                <m:nor/>
                              </m:rPr>
                              <a:rPr lang="en-US" sz="2000"/>
                              <m:t>v</m:t>
                            </m:r>
                            <m:r>
                              <m:rPr>
                                <m:nor/>
                              </m:rPr>
                              <a:rPr lang="en-US" sz="2000" baseline="-25000"/>
                              <m:t>D</m:t>
                            </m:r>
                          </m:num>
                          <m:den>
                            <m:r>
                              <a:rPr lang="en-US" sz="2000" b="0" i="1" smtClean="0">
                                <a:latin typeface="Cambria Math" panose="02040503050406030204" pitchFamily="18" charset="0"/>
                              </a:rPr>
                              <m:t>0.026</m:t>
                            </m:r>
                          </m:den>
                        </m:f>
                      </m:sup>
                    </m:sSup>
                  </m:oMath>
                </a14:m>
                <a:r>
                  <a:rPr lang="en-US" sz="2000" dirty="0"/>
                  <a:t> - 1)] + V</a:t>
                </a:r>
                <a:r>
                  <a:rPr lang="en-US" sz="2000" baseline="-25000" dirty="0"/>
                  <a:t>D</a:t>
                </a:r>
                <a:r>
                  <a:rPr lang="en-US" sz="2000" dirty="0"/>
                  <a:t> </a:t>
                </a:r>
                <a:r>
                  <a:rPr lang="en-US" sz="2000" dirty="0">
                    <a:effectLst/>
                  </a:rPr>
                  <a:t>	</a:t>
                </a:r>
                <a:endParaRPr lang="en-US" sz="2000" dirty="0"/>
              </a:p>
            </p:txBody>
          </p:sp>
        </mc:Choice>
        <mc:Fallback xmlns="">
          <p:sp>
            <p:nvSpPr>
              <p:cNvPr id="19" name="TextBox 18">
                <a:extLst>
                  <a:ext uri="{FF2B5EF4-FFF2-40B4-BE49-F238E27FC236}">
                    <a16:creationId xmlns:a16="http://schemas.microsoft.com/office/drawing/2014/main" id="{2D466F05-4BD5-4EFA-AFB5-29C807AFE695}"/>
                  </a:ext>
                </a:extLst>
              </p:cNvPr>
              <p:cNvSpPr txBox="1">
                <a:spLocks noRot="1" noChangeAspect="1" noMove="1" noResize="1" noEditPoints="1" noAdjustHandles="1" noChangeArrowheads="1" noChangeShapeType="1" noTextEdit="1"/>
              </p:cNvSpPr>
              <p:nvPr/>
            </p:nvSpPr>
            <p:spPr>
              <a:xfrm>
                <a:off x="827952" y="3658446"/>
                <a:ext cx="9541324" cy="542200"/>
              </a:xfrm>
              <a:prstGeom prst="rect">
                <a:avLst/>
              </a:prstGeom>
              <a:blipFill>
                <a:blip r:embed="rId3"/>
                <a:stretch>
                  <a:fillRect l="-703" b="-19101"/>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602BEA8F-F73A-40C3-BB44-C07741E828C8}"/>
              </a:ext>
            </a:extLst>
          </p:cNvPr>
          <p:cNvSpPr txBox="1"/>
          <p:nvPr/>
        </p:nvSpPr>
        <p:spPr>
          <a:xfrm>
            <a:off x="309218" y="4243958"/>
            <a:ext cx="4453282" cy="1015663"/>
          </a:xfrm>
          <a:prstGeom prst="rect">
            <a:avLst/>
          </a:prstGeom>
          <a:noFill/>
        </p:spPr>
        <p:txBody>
          <a:bodyPr wrap="square">
            <a:spAutoFit/>
          </a:bodyPr>
          <a:lstStyle/>
          <a:p>
            <a:pPr algn="just"/>
            <a:r>
              <a:rPr lang="en-US" sz="2000" dirty="0">
                <a:effectLst/>
              </a:rPr>
              <a:t>Using iteration technique, </a:t>
            </a:r>
            <a:r>
              <a:rPr lang="en-US" sz="2000" dirty="0"/>
              <a:t>we solved V</a:t>
            </a:r>
            <a:r>
              <a:rPr lang="en-US" sz="2000" baseline="-25000" dirty="0"/>
              <a:t>D</a:t>
            </a:r>
            <a:r>
              <a:rPr lang="en-US" sz="2000" dirty="0"/>
              <a:t> :</a:t>
            </a:r>
          </a:p>
          <a:p>
            <a:pPr algn="just"/>
            <a:endParaRPr lang="en-US" sz="2000" dirty="0"/>
          </a:p>
          <a:p>
            <a:pPr algn="just"/>
            <a:r>
              <a:rPr lang="en-US" sz="2000" dirty="0"/>
              <a:t>	</a:t>
            </a:r>
            <a:r>
              <a:rPr lang="en-US" sz="2000" b="1" dirty="0"/>
              <a:t>V</a:t>
            </a:r>
            <a:r>
              <a:rPr lang="en-US" sz="2000" b="1" baseline="-25000" dirty="0"/>
              <a:t>D</a:t>
            </a:r>
            <a:r>
              <a:rPr lang="en-US" sz="2000" b="1" dirty="0"/>
              <a:t> = 0.519v </a:t>
            </a:r>
            <a:r>
              <a:rPr lang="en-US" sz="2000" dirty="0">
                <a:effectLst/>
              </a:rPr>
              <a:t>	</a:t>
            </a:r>
            <a:endParaRPr lang="en-US" sz="2000" dirty="0"/>
          </a:p>
        </p:txBody>
      </p:sp>
      <p:sp>
        <p:nvSpPr>
          <p:cNvPr id="22" name="Rectangle 21">
            <a:extLst>
              <a:ext uri="{FF2B5EF4-FFF2-40B4-BE49-F238E27FC236}">
                <a16:creationId xmlns:a16="http://schemas.microsoft.com/office/drawing/2014/main" id="{708BCB45-D797-4136-A649-C5699D8C5194}"/>
              </a:ext>
            </a:extLst>
          </p:cNvPr>
          <p:cNvSpPr/>
          <p:nvPr/>
        </p:nvSpPr>
        <p:spPr>
          <a:xfrm>
            <a:off x="1260922" y="4830729"/>
            <a:ext cx="1317178" cy="452625"/>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8D70ED6C-A6CB-4D3E-8E35-E62695F7B9B0}"/>
              </a:ext>
            </a:extLst>
          </p:cNvPr>
          <p:cNvSpPr txBox="1"/>
          <p:nvPr/>
        </p:nvSpPr>
        <p:spPr>
          <a:xfrm>
            <a:off x="265042" y="5322950"/>
            <a:ext cx="3660915" cy="400110"/>
          </a:xfrm>
          <a:prstGeom prst="rect">
            <a:avLst/>
          </a:prstGeom>
          <a:noFill/>
        </p:spPr>
        <p:txBody>
          <a:bodyPr wrap="square">
            <a:spAutoFit/>
          </a:bodyPr>
          <a:lstStyle/>
          <a:p>
            <a:pPr algn="just"/>
            <a:r>
              <a:rPr lang="en-US" sz="2000" dirty="0">
                <a:effectLst/>
              </a:rPr>
              <a:t>From </a:t>
            </a:r>
            <a:r>
              <a:rPr lang="en-US" sz="2000" b="1" dirty="0">
                <a:effectLst/>
              </a:rPr>
              <a:t>(1)</a:t>
            </a:r>
            <a:r>
              <a:rPr lang="en-US" sz="2000" dirty="0">
                <a:effectLst/>
              </a:rPr>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38E57612-2B72-492C-A4F0-51E8A28EBE44}"/>
                  </a:ext>
                </a:extLst>
              </p:cNvPr>
              <p:cNvSpPr txBox="1"/>
              <p:nvPr/>
            </p:nvSpPr>
            <p:spPr>
              <a:xfrm>
                <a:off x="783776" y="5738306"/>
                <a:ext cx="10036624" cy="843693"/>
              </a:xfrm>
              <a:prstGeom prst="rect">
                <a:avLst/>
              </a:prstGeom>
              <a:noFill/>
            </p:spPr>
            <p:txBody>
              <a:bodyPr wrap="square">
                <a:spAutoFit/>
              </a:bodyPr>
              <a:lstStyle/>
              <a:p>
                <a:pPr algn="just"/>
                <a:r>
                  <a:rPr lang="en-US" sz="2000" dirty="0">
                    <a:effectLst/>
                  </a:rPr>
                  <a:t>5 – 20I</a:t>
                </a:r>
                <a:r>
                  <a:rPr lang="en-US" sz="2000" baseline="-25000" dirty="0">
                    <a:effectLst/>
                  </a:rPr>
                  <a:t>D</a:t>
                </a:r>
                <a:r>
                  <a:rPr lang="en-US" sz="2000" dirty="0">
                    <a:effectLst/>
                  </a:rPr>
                  <a:t> – V</a:t>
                </a:r>
                <a:r>
                  <a:rPr lang="en-US" sz="2000" baseline="-25000" dirty="0">
                    <a:effectLst/>
                  </a:rPr>
                  <a:t>D</a:t>
                </a:r>
                <a:r>
                  <a:rPr lang="en-US" sz="2000" dirty="0">
                    <a:effectLst/>
                  </a:rPr>
                  <a:t> + 5 = 0	;	 </a:t>
                </a:r>
                <a14:m>
                  <m:oMath xmlns:m="http://schemas.openxmlformats.org/officeDocument/2006/math">
                    <m:f>
                      <m:fPr>
                        <m:ctrlPr>
                          <a:rPr lang="en-US" sz="2000" i="1" dirty="0" smtClean="0">
                            <a:effectLst/>
                            <a:latin typeface="Cambria Math" panose="02040503050406030204" pitchFamily="18" charset="0"/>
                          </a:rPr>
                        </m:ctrlPr>
                      </m:fPr>
                      <m:num>
                        <m:r>
                          <a:rPr lang="en-US" sz="2000" i="0" dirty="0">
                            <a:latin typeface="Cambria Math" panose="02040503050406030204" pitchFamily="18" charset="0"/>
                          </a:rPr>
                          <m:t>10 – </m:t>
                        </m:r>
                        <m:r>
                          <m:rPr>
                            <m:sty m:val="p"/>
                          </m:rPr>
                          <a:rPr lang="en-US" sz="2000" i="0" dirty="0">
                            <a:latin typeface="Cambria Math" panose="02040503050406030204" pitchFamily="18" charset="0"/>
                          </a:rPr>
                          <m:t>VD</m:t>
                        </m:r>
                      </m:num>
                      <m:den>
                        <m:r>
                          <a:rPr lang="en-US" sz="2000" b="0" i="0" dirty="0" smtClean="0">
                            <a:latin typeface="Cambria Math" panose="02040503050406030204" pitchFamily="18" charset="0"/>
                          </a:rPr>
                          <m:t>20</m:t>
                        </m:r>
                      </m:den>
                    </m:f>
                    <m:r>
                      <a:rPr lang="en-US" sz="2000" b="0" i="1" dirty="0" smtClean="0">
                        <a:effectLst/>
                        <a:latin typeface="Cambria Math" panose="02040503050406030204" pitchFamily="18" charset="0"/>
                      </a:rPr>
                      <m:t>=</m:t>
                    </m:r>
                    <m:r>
                      <a:rPr lang="en-US" sz="2000" i="1" dirty="0" smtClean="0">
                        <a:effectLst/>
                        <a:latin typeface="Cambria Math" panose="02040503050406030204" pitchFamily="18" charset="0"/>
                      </a:rPr>
                      <m:t>𝐼</m:t>
                    </m:r>
                    <m:r>
                      <a:rPr lang="en-US" sz="2000" i="1" baseline="-25000" dirty="0" smtClean="0">
                        <a:effectLst/>
                        <a:latin typeface="Cambria Math" panose="02040503050406030204" pitchFamily="18" charset="0"/>
                      </a:rPr>
                      <m:t>𝐷</m:t>
                    </m:r>
                    <m:r>
                      <a:rPr lang="en-US" sz="2000" i="1" dirty="0" smtClean="0">
                        <a:effectLst/>
                        <a:latin typeface="Cambria Math" panose="02040503050406030204" pitchFamily="18" charset="0"/>
                      </a:rPr>
                      <m:t>	</m:t>
                    </m:r>
                  </m:oMath>
                </a14:m>
                <a:r>
                  <a:rPr lang="en-US" sz="2000" dirty="0"/>
                  <a:t>	</a:t>
                </a:r>
                <a:r>
                  <a:rPr lang="en-US" sz="2000" b="1" dirty="0"/>
                  <a:t>I</a:t>
                </a:r>
                <a:r>
                  <a:rPr lang="en-US" sz="2000" b="1" baseline="-25000" dirty="0"/>
                  <a:t>D</a:t>
                </a:r>
                <a:r>
                  <a:rPr lang="en-US" sz="2000" b="1" dirty="0"/>
                  <a:t> = 474.03µA</a:t>
                </a:r>
              </a:p>
              <a:p>
                <a:pPr algn="just"/>
                <a:endParaRPr lang="en-US" sz="2000" dirty="0"/>
              </a:p>
            </p:txBody>
          </p:sp>
        </mc:Choice>
        <mc:Fallback xmlns="">
          <p:sp>
            <p:nvSpPr>
              <p:cNvPr id="24" name="TextBox 23">
                <a:extLst>
                  <a:ext uri="{FF2B5EF4-FFF2-40B4-BE49-F238E27FC236}">
                    <a16:creationId xmlns:a16="http://schemas.microsoft.com/office/drawing/2014/main" id="{38E57612-2B72-492C-A4F0-51E8A28EBE44}"/>
                  </a:ext>
                </a:extLst>
              </p:cNvPr>
              <p:cNvSpPr txBox="1">
                <a:spLocks noRot="1" noChangeAspect="1" noMove="1" noResize="1" noEditPoints="1" noAdjustHandles="1" noChangeArrowheads="1" noChangeShapeType="1" noTextEdit="1"/>
              </p:cNvSpPr>
              <p:nvPr/>
            </p:nvSpPr>
            <p:spPr>
              <a:xfrm>
                <a:off x="783776" y="5738306"/>
                <a:ext cx="10036624" cy="843693"/>
              </a:xfrm>
              <a:prstGeom prst="rect">
                <a:avLst/>
              </a:prstGeom>
              <a:blipFill>
                <a:blip r:embed="rId4"/>
                <a:stretch>
                  <a:fillRect l="-668"/>
                </a:stretch>
              </a:blipFill>
            </p:spPr>
            <p:txBody>
              <a:bodyPr/>
              <a:lstStyle/>
              <a:p>
                <a:r>
                  <a:rPr lang="en-US">
                    <a:noFill/>
                  </a:rPr>
                  <a:t> </a:t>
                </a:r>
              </a:p>
            </p:txBody>
          </p:sp>
        </mc:Fallback>
      </mc:AlternateContent>
      <p:sp>
        <p:nvSpPr>
          <p:cNvPr id="25" name="Rectangle 24">
            <a:extLst>
              <a:ext uri="{FF2B5EF4-FFF2-40B4-BE49-F238E27FC236}">
                <a16:creationId xmlns:a16="http://schemas.microsoft.com/office/drawing/2014/main" id="{3333613E-EBF2-48C2-9686-B4A4BD760986}"/>
              </a:ext>
            </a:extLst>
          </p:cNvPr>
          <p:cNvSpPr/>
          <p:nvPr/>
        </p:nvSpPr>
        <p:spPr>
          <a:xfrm>
            <a:off x="6262910" y="5791059"/>
            <a:ext cx="1661889" cy="452625"/>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40323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0C0675-0DDE-4005-98F0-C83B821386EC}"/>
              </a:ext>
            </a:extLst>
          </p:cNvPr>
          <p:cNvPicPr>
            <a:picLocks noChangeAspect="1"/>
          </p:cNvPicPr>
          <p:nvPr/>
        </p:nvPicPr>
        <p:blipFill>
          <a:blip r:embed="rId2"/>
          <a:stretch>
            <a:fillRect/>
          </a:stretch>
        </p:blipFill>
        <p:spPr>
          <a:xfrm>
            <a:off x="8207142" y="110901"/>
            <a:ext cx="3019425" cy="3000375"/>
          </a:xfrm>
          <a:prstGeom prst="rect">
            <a:avLst/>
          </a:prstGeom>
        </p:spPr>
      </p:pic>
      <p:sp>
        <p:nvSpPr>
          <p:cNvPr id="4" name="Title 1">
            <a:extLst>
              <a:ext uri="{FF2B5EF4-FFF2-40B4-BE49-F238E27FC236}">
                <a16:creationId xmlns:a16="http://schemas.microsoft.com/office/drawing/2014/main" id="{F26045F5-238F-494E-BE68-056031038929}"/>
              </a:ext>
            </a:extLst>
          </p:cNvPr>
          <p:cNvSpPr txBox="1">
            <a:spLocks/>
          </p:cNvSpPr>
          <p:nvPr/>
        </p:nvSpPr>
        <p:spPr>
          <a:xfrm>
            <a:off x="165655" y="215348"/>
            <a:ext cx="3617843"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Course Materials</a:t>
            </a:r>
          </a:p>
        </p:txBody>
      </p:sp>
      <p:sp>
        <p:nvSpPr>
          <p:cNvPr id="3" name="Title 1">
            <a:extLst>
              <a:ext uri="{FF2B5EF4-FFF2-40B4-BE49-F238E27FC236}">
                <a16:creationId xmlns:a16="http://schemas.microsoft.com/office/drawing/2014/main" id="{2AA7F3C1-97BB-465D-BC43-D9FEFF52A200}"/>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3</a:t>
            </a:r>
          </a:p>
        </p:txBody>
      </p:sp>
      <p:sp>
        <p:nvSpPr>
          <p:cNvPr id="13" name="Title 1">
            <a:extLst>
              <a:ext uri="{FF2B5EF4-FFF2-40B4-BE49-F238E27FC236}">
                <a16:creationId xmlns:a16="http://schemas.microsoft.com/office/drawing/2014/main" id="{5596F3AF-E716-4F89-9E0E-3D178D6C406E}"/>
              </a:ext>
            </a:extLst>
          </p:cNvPr>
          <p:cNvSpPr txBox="1">
            <a:spLocks/>
          </p:cNvSpPr>
          <p:nvPr/>
        </p:nvSpPr>
        <p:spPr>
          <a:xfrm>
            <a:off x="265042" y="618088"/>
            <a:ext cx="8401880"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A.	Solving diode </a:t>
            </a:r>
            <a:r>
              <a:rPr lang="en-US" sz="2000" b="1" dirty="0">
                <a:effectLst/>
              </a:rPr>
              <a:t>V</a:t>
            </a:r>
            <a:r>
              <a:rPr lang="en-US" sz="2000" b="1" baseline="-25000" dirty="0">
                <a:effectLst/>
              </a:rPr>
              <a:t>D</a:t>
            </a:r>
            <a:r>
              <a:rPr lang="en-US" sz="2000" b="1" dirty="0">
                <a:effectLst/>
              </a:rPr>
              <a:t> and I</a:t>
            </a:r>
            <a:r>
              <a:rPr lang="en-US" sz="2000" b="1" baseline="-25000" dirty="0">
                <a:effectLst/>
              </a:rPr>
              <a:t>D </a:t>
            </a:r>
            <a:r>
              <a:rPr lang="en-US" sz="2000" b="1" dirty="0">
                <a:effectLst/>
              </a:rPr>
              <a:t>in a series circuit. (cont.)</a:t>
            </a:r>
            <a:endParaRPr lang="en-US" sz="2000" b="1" dirty="0">
              <a:latin typeface="+mn-lt"/>
            </a:endParaRPr>
          </a:p>
        </p:txBody>
      </p:sp>
      <p:sp>
        <p:nvSpPr>
          <p:cNvPr id="10" name="TextBox 9">
            <a:extLst>
              <a:ext uri="{FF2B5EF4-FFF2-40B4-BE49-F238E27FC236}">
                <a16:creationId xmlns:a16="http://schemas.microsoft.com/office/drawing/2014/main" id="{01514AA2-BE90-44E3-BF45-EE3CD8A285E7}"/>
              </a:ext>
            </a:extLst>
          </p:cNvPr>
          <p:cNvSpPr txBox="1"/>
          <p:nvPr/>
        </p:nvSpPr>
        <p:spPr>
          <a:xfrm>
            <a:off x="284922" y="930694"/>
            <a:ext cx="9760777" cy="1015663"/>
          </a:xfrm>
          <a:prstGeom prst="rect">
            <a:avLst/>
          </a:prstGeom>
          <a:noFill/>
        </p:spPr>
        <p:txBody>
          <a:bodyPr wrap="square">
            <a:spAutoFit/>
          </a:bodyPr>
          <a:lstStyle/>
          <a:p>
            <a:r>
              <a:rPr lang="en-US" sz="2000" dirty="0">
                <a:effectLst/>
              </a:rPr>
              <a:t>2.) For the circuit shown, determine I</a:t>
            </a:r>
            <a:r>
              <a:rPr lang="en-US" sz="2000" baseline="-25000" dirty="0">
                <a:effectLst/>
              </a:rPr>
              <a:t>D1</a:t>
            </a:r>
            <a:r>
              <a:rPr lang="en-US" sz="2000" dirty="0">
                <a:effectLst/>
              </a:rPr>
              <a:t>,I</a:t>
            </a:r>
            <a:r>
              <a:rPr lang="en-US" sz="2000" baseline="-25000" dirty="0">
                <a:effectLst/>
              </a:rPr>
              <a:t>D2</a:t>
            </a:r>
            <a:r>
              <a:rPr lang="en-US" sz="2000" dirty="0">
                <a:effectLst/>
              </a:rPr>
              <a:t>,V</a:t>
            </a:r>
            <a:r>
              <a:rPr lang="en-US" sz="2000" baseline="-25000" dirty="0">
                <a:effectLst/>
              </a:rPr>
              <a:t>D1</a:t>
            </a:r>
            <a:r>
              <a:rPr lang="en-US" sz="2000" dirty="0">
                <a:effectLst/>
              </a:rPr>
              <a:t>,and V</a:t>
            </a:r>
            <a:r>
              <a:rPr lang="en-US" sz="2000" baseline="-25000" dirty="0">
                <a:effectLst/>
              </a:rPr>
              <a:t>D2 </a:t>
            </a:r>
            <a:r>
              <a:rPr lang="en-US" sz="2000" dirty="0">
                <a:effectLst/>
              </a:rPr>
              <a:t>for</a:t>
            </a:r>
          </a:p>
          <a:p>
            <a:r>
              <a:rPr lang="en-US" sz="2000" dirty="0"/>
              <a:t>	</a:t>
            </a:r>
            <a:r>
              <a:rPr lang="en-US" sz="2000" dirty="0">
                <a:effectLst/>
              </a:rPr>
              <a:t> </a:t>
            </a:r>
            <a:r>
              <a:rPr lang="en-US" sz="2000" b="1" dirty="0">
                <a:effectLst/>
              </a:rPr>
              <a:t>(a) </a:t>
            </a:r>
            <a:r>
              <a:rPr lang="en-US" sz="2000" dirty="0">
                <a:effectLst/>
              </a:rPr>
              <a:t>I</a:t>
            </a:r>
            <a:r>
              <a:rPr lang="en-US" sz="2000" baseline="-25000" dirty="0">
                <a:effectLst/>
              </a:rPr>
              <a:t>S1</a:t>
            </a:r>
            <a:r>
              <a:rPr lang="en-US" sz="2000" dirty="0">
                <a:effectLst/>
              </a:rPr>
              <a:t>=I</a:t>
            </a:r>
            <a:r>
              <a:rPr lang="en-US" sz="2000" baseline="-25000" dirty="0">
                <a:effectLst/>
              </a:rPr>
              <a:t>S2</a:t>
            </a:r>
            <a:r>
              <a:rPr lang="en-US" sz="2000" dirty="0">
                <a:effectLst/>
              </a:rPr>
              <a:t>=10</a:t>
            </a:r>
            <a:r>
              <a:rPr lang="en-US" sz="2000" baseline="30000" dirty="0">
                <a:effectLst/>
              </a:rPr>
              <a:t>−13</a:t>
            </a:r>
            <a:r>
              <a:rPr lang="en-US" sz="2000" dirty="0">
                <a:effectLst/>
              </a:rPr>
              <a:t>A	and</a:t>
            </a:r>
          </a:p>
          <a:p>
            <a:r>
              <a:rPr lang="en-US" sz="2000" dirty="0"/>
              <a:t>	 </a:t>
            </a:r>
            <a:r>
              <a:rPr lang="en-US" sz="2000" b="1" dirty="0">
                <a:effectLst/>
              </a:rPr>
              <a:t>(b) </a:t>
            </a:r>
            <a:r>
              <a:rPr lang="en-US" sz="2000" dirty="0">
                <a:effectLst/>
              </a:rPr>
              <a:t>I</a:t>
            </a:r>
            <a:r>
              <a:rPr lang="en-US" sz="2000" baseline="-25000" dirty="0">
                <a:effectLst/>
              </a:rPr>
              <a:t>S1</a:t>
            </a:r>
            <a:r>
              <a:rPr lang="en-US" sz="2000" dirty="0">
                <a:effectLst/>
              </a:rPr>
              <a:t>=5×10</a:t>
            </a:r>
            <a:r>
              <a:rPr lang="en-US" sz="2000" baseline="30000" dirty="0">
                <a:effectLst/>
              </a:rPr>
              <a:t>−14</a:t>
            </a:r>
            <a:r>
              <a:rPr lang="en-US" sz="2000" dirty="0">
                <a:effectLst/>
              </a:rPr>
              <a:t>A, I</a:t>
            </a:r>
            <a:r>
              <a:rPr lang="en-US" sz="2000" baseline="-25000" dirty="0">
                <a:effectLst/>
              </a:rPr>
              <a:t>S2</a:t>
            </a:r>
            <a:r>
              <a:rPr lang="en-US" sz="2000" dirty="0">
                <a:effectLst/>
              </a:rPr>
              <a:t>=5×10</a:t>
            </a:r>
            <a:r>
              <a:rPr lang="en-US" sz="2000" baseline="30000" dirty="0">
                <a:effectLst/>
              </a:rPr>
              <a:t>−13</a:t>
            </a:r>
            <a:r>
              <a:rPr lang="en-US" sz="2000" dirty="0">
                <a:effectLst/>
              </a:rPr>
              <a:t>A.</a:t>
            </a:r>
            <a:endParaRPr lang="en-US" sz="2000" dirty="0"/>
          </a:p>
        </p:txBody>
      </p:sp>
      <p:sp>
        <p:nvSpPr>
          <p:cNvPr id="11" name="TextBox 10">
            <a:extLst>
              <a:ext uri="{FF2B5EF4-FFF2-40B4-BE49-F238E27FC236}">
                <a16:creationId xmlns:a16="http://schemas.microsoft.com/office/drawing/2014/main" id="{1C1D6E89-8EC2-4850-A113-E2BC513EAB2B}"/>
              </a:ext>
            </a:extLst>
          </p:cNvPr>
          <p:cNvSpPr txBox="1"/>
          <p:nvPr/>
        </p:nvSpPr>
        <p:spPr>
          <a:xfrm>
            <a:off x="703178" y="1868912"/>
            <a:ext cx="6323096" cy="1015663"/>
          </a:xfrm>
          <a:prstGeom prst="rect">
            <a:avLst/>
          </a:prstGeom>
          <a:noFill/>
        </p:spPr>
        <p:txBody>
          <a:bodyPr wrap="square">
            <a:spAutoFit/>
          </a:bodyPr>
          <a:lstStyle/>
          <a:p>
            <a:pPr algn="just"/>
            <a:r>
              <a:rPr lang="en-US" sz="2000" b="1" dirty="0">
                <a:effectLst/>
              </a:rPr>
              <a:t>(a) </a:t>
            </a:r>
            <a:r>
              <a:rPr lang="en-US" sz="2000" dirty="0">
                <a:effectLst/>
              </a:rPr>
              <a:t>Solution. Since the given circuit is purely in series, we can simply say that I</a:t>
            </a:r>
            <a:r>
              <a:rPr lang="en-US" sz="2000" baseline="-25000" dirty="0">
                <a:effectLst/>
              </a:rPr>
              <a:t>1 </a:t>
            </a:r>
            <a:r>
              <a:rPr lang="en-US" sz="2000" dirty="0">
                <a:effectLst/>
              </a:rPr>
              <a:t>= I</a:t>
            </a:r>
            <a:r>
              <a:rPr lang="en-US" sz="2000" baseline="-25000" dirty="0">
                <a:effectLst/>
              </a:rPr>
              <a:t>D1 </a:t>
            </a:r>
            <a:r>
              <a:rPr lang="en-US" sz="2000" dirty="0">
                <a:effectLst/>
              </a:rPr>
              <a:t>= I</a:t>
            </a:r>
            <a:r>
              <a:rPr lang="en-US" sz="2000" baseline="-25000" dirty="0">
                <a:effectLst/>
              </a:rPr>
              <a:t>D2 </a:t>
            </a:r>
            <a:r>
              <a:rPr lang="en-US" sz="2000" dirty="0">
                <a:effectLst/>
              </a:rPr>
              <a:t>= 1mA</a:t>
            </a:r>
            <a:endParaRPr lang="en-US" sz="2000" dirty="0"/>
          </a:p>
          <a:p>
            <a:pPr algn="just"/>
            <a:endParaRPr lang="en-US" sz="2000" dirty="0"/>
          </a:p>
        </p:txBody>
      </p:sp>
      <p:sp>
        <p:nvSpPr>
          <p:cNvPr id="18" name="TextBox 17">
            <a:extLst>
              <a:ext uri="{FF2B5EF4-FFF2-40B4-BE49-F238E27FC236}">
                <a16:creationId xmlns:a16="http://schemas.microsoft.com/office/drawing/2014/main" id="{B22BCAE2-5F0A-4E09-907A-06A975F4968E}"/>
              </a:ext>
            </a:extLst>
          </p:cNvPr>
          <p:cNvSpPr txBox="1"/>
          <p:nvPr/>
        </p:nvSpPr>
        <p:spPr>
          <a:xfrm>
            <a:off x="703178" y="2565687"/>
            <a:ext cx="941934" cy="400110"/>
          </a:xfrm>
          <a:prstGeom prst="rect">
            <a:avLst/>
          </a:prstGeom>
          <a:noFill/>
        </p:spPr>
        <p:txBody>
          <a:bodyPr wrap="square">
            <a:spAutoFit/>
          </a:bodyPr>
          <a:lstStyle/>
          <a:p>
            <a:pPr algn="just"/>
            <a:r>
              <a:rPr lang="en-US" sz="2000" dirty="0">
                <a:effectLst/>
              </a:rPr>
              <a:t>Then,</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D466F05-4BD5-4EFA-AFB5-29C807AFE695}"/>
                  </a:ext>
                </a:extLst>
              </p:cNvPr>
              <p:cNvSpPr txBox="1"/>
              <p:nvPr/>
            </p:nvSpPr>
            <p:spPr>
              <a:xfrm>
                <a:off x="709620" y="2819152"/>
                <a:ext cx="9541324" cy="849976"/>
              </a:xfrm>
              <a:prstGeom prst="rect">
                <a:avLst/>
              </a:prstGeom>
              <a:noFill/>
            </p:spPr>
            <p:txBody>
              <a:bodyPr wrap="square">
                <a:spAutoFit/>
              </a:bodyPr>
              <a:lstStyle/>
              <a:p>
                <a:pPr algn="just"/>
                <a:r>
                  <a:rPr lang="en-US" sz="2000" dirty="0">
                    <a:effectLst/>
                  </a:rPr>
                  <a:t>1mA =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𝐼</m:t>
                        </m:r>
                        <m:r>
                          <a:rPr lang="en-US" sz="2000" b="0" i="1" baseline="-25000" smtClean="0">
                            <a:latin typeface="Cambria Math" panose="02040503050406030204" pitchFamily="18" charset="0"/>
                          </a:rPr>
                          <m:t>𝑠</m:t>
                        </m:r>
                        <m:r>
                          <a:rPr lang="en-US" sz="2000" b="0" i="1" smtClean="0">
                            <a:latin typeface="Cambria Math" panose="02040503050406030204" pitchFamily="18" charset="0"/>
                          </a:rPr>
                          <m:t>(</m:t>
                        </m:r>
                        <m:r>
                          <a:rPr lang="en-US" sz="2000" b="0" i="1" smtClean="0">
                            <a:latin typeface="Cambria Math" panose="02040503050406030204" pitchFamily="18" charset="0"/>
                          </a:rPr>
                          <m:t>𝑒</m:t>
                        </m:r>
                      </m:e>
                      <m:sup>
                        <m:f>
                          <m:fPr>
                            <m:ctrlPr>
                              <a:rPr lang="en-US" sz="2000" i="1" smtClean="0">
                                <a:latin typeface="Cambria Math" panose="02040503050406030204" pitchFamily="18" charset="0"/>
                              </a:rPr>
                            </m:ctrlPr>
                          </m:fPr>
                          <m:num>
                            <m:r>
                              <m:rPr>
                                <m:nor/>
                              </m:rPr>
                              <a:rPr lang="en-US" sz="2000"/>
                              <m:t>v</m:t>
                            </m:r>
                            <m:r>
                              <m:rPr>
                                <m:nor/>
                              </m:rPr>
                              <a:rPr lang="en-US" sz="2000" baseline="-25000"/>
                              <m:t>D</m:t>
                            </m:r>
                          </m:num>
                          <m:den>
                            <m:r>
                              <a:rPr lang="en-US" sz="2000" b="0" i="1" smtClean="0">
                                <a:latin typeface="Cambria Math" panose="02040503050406030204" pitchFamily="18" charset="0"/>
                              </a:rPr>
                              <m:t>𝑉</m:t>
                            </m:r>
                            <m:r>
                              <a:rPr lang="en-US" sz="2000" b="0" i="1" baseline="-25000" smtClean="0">
                                <a:latin typeface="Cambria Math" panose="02040503050406030204" pitchFamily="18" charset="0"/>
                              </a:rPr>
                              <m:t>𝑇</m:t>
                            </m:r>
                          </m:den>
                        </m:f>
                      </m:sup>
                    </m:sSup>
                  </m:oMath>
                </a14:m>
                <a:r>
                  <a:rPr lang="en-US" sz="2000" dirty="0"/>
                  <a:t> - 1)</a:t>
                </a:r>
                <a:r>
                  <a:rPr lang="en-US" sz="2000" dirty="0">
                    <a:effectLst/>
                  </a:rPr>
                  <a:t>		; 	</a:t>
                </a:r>
                <a:r>
                  <a:rPr lang="en-US" sz="2000" dirty="0"/>
                  <a:t> 1mA = (1x10</a:t>
                </a:r>
                <a:r>
                  <a:rPr lang="en-US" sz="2000" baseline="30000" dirty="0"/>
                  <a:t>−13</a:t>
                </a:r>
                <a:r>
                  <a:rPr lang="en-US" sz="2000" dirty="0"/>
                  <a:t>)</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m:t>
                        </m:r>
                        <m:r>
                          <a:rPr lang="en-US" sz="2000" i="1">
                            <a:latin typeface="Cambria Math" panose="02040503050406030204" pitchFamily="18" charset="0"/>
                          </a:rPr>
                          <m:t>𝑒</m:t>
                        </m:r>
                      </m:e>
                      <m:sup>
                        <m:f>
                          <m:fPr>
                            <m:ctrlPr>
                              <a:rPr lang="en-US" sz="2000" i="1">
                                <a:latin typeface="Cambria Math" panose="02040503050406030204" pitchFamily="18" charset="0"/>
                              </a:rPr>
                            </m:ctrlPr>
                          </m:fPr>
                          <m:num>
                            <m:r>
                              <m:rPr>
                                <m:nor/>
                              </m:rPr>
                              <a:rPr lang="en-US" sz="2000"/>
                              <m:t>v</m:t>
                            </m:r>
                            <m:r>
                              <m:rPr>
                                <m:nor/>
                              </m:rPr>
                              <a:rPr lang="en-US" sz="2000" baseline="-25000"/>
                              <m:t>D</m:t>
                            </m:r>
                          </m:num>
                          <m:den>
                            <m:r>
                              <a:rPr lang="en-US" sz="2000" b="0" i="1" smtClean="0">
                                <a:latin typeface="Cambria Math" panose="02040503050406030204" pitchFamily="18" charset="0"/>
                              </a:rPr>
                              <m:t>0.026</m:t>
                            </m:r>
                          </m:den>
                        </m:f>
                      </m:sup>
                    </m:sSup>
                  </m:oMath>
                </a14:m>
                <a:r>
                  <a:rPr lang="en-US" sz="2000" dirty="0"/>
                  <a:t> - 1) </a:t>
                </a:r>
              </a:p>
              <a:p>
                <a:pPr algn="just"/>
                <a:r>
                  <a:rPr lang="en-US" sz="2000" dirty="0">
                    <a:effectLst/>
                  </a:rPr>
                  <a:t>	</a:t>
                </a:r>
                <a:endParaRPr lang="en-US" sz="2000" dirty="0"/>
              </a:p>
            </p:txBody>
          </p:sp>
        </mc:Choice>
        <mc:Fallback xmlns="">
          <p:sp>
            <p:nvSpPr>
              <p:cNvPr id="19" name="TextBox 18">
                <a:extLst>
                  <a:ext uri="{FF2B5EF4-FFF2-40B4-BE49-F238E27FC236}">
                    <a16:creationId xmlns:a16="http://schemas.microsoft.com/office/drawing/2014/main" id="{2D466F05-4BD5-4EFA-AFB5-29C807AFE695}"/>
                  </a:ext>
                </a:extLst>
              </p:cNvPr>
              <p:cNvSpPr txBox="1">
                <a:spLocks noRot="1" noChangeAspect="1" noMove="1" noResize="1" noEditPoints="1" noAdjustHandles="1" noChangeArrowheads="1" noChangeShapeType="1" noTextEdit="1"/>
              </p:cNvSpPr>
              <p:nvPr/>
            </p:nvSpPr>
            <p:spPr>
              <a:xfrm>
                <a:off x="709620" y="2819152"/>
                <a:ext cx="9541324" cy="849976"/>
              </a:xfrm>
              <a:prstGeom prst="rect">
                <a:avLst/>
              </a:prstGeom>
              <a:blipFill>
                <a:blip r:embed="rId3"/>
                <a:stretch>
                  <a:fillRect l="-639"/>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76B9282C-2BA0-4CC6-9865-DC9DEA968A0D}"/>
              </a:ext>
            </a:extLst>
          </p:cNvPr>
          <p:cNvGrpSpPr/>
          <p:nvPr/>
        </p:nvGrpSpPr>
        <p:grpSpPr>
          <a:xfrm>
            <a:off x="783776" y="3361771"/>
            <a:ext cx="6466305" cy="532069"/>
            <a:chOff x="783776" y="3772588"/>
            <a:chExt cx="6466305" cy="532069"/>
          </a:xfrm>
        </p:grpSpPr>
        <p:sp>
          <p:nvSpPr>
            <p:cNvPr id="22" name="Rectangle 21">
              <a:extLst>
                <a:ext uri="{FF2B5EF4-FFF2-40B4-BE49-F238E27FC236}">
                  <a16:creationId xmlns:a16="http://schemas.microsoft.com/office/drawing/2014/main" id="{708BCB45-D797-4136-A649-C5699D8C5194}"/>
                </a:ext>
              </a:extLst>
            </p:cNvPr>
            <p:cNvSpPr/>
            <p:nvPr/>
          </p:nvSpPr>
          <p:spPr>
            <a:xfrm>
              <a:off x="4191755" y="3842825"/>
              <a:ext cx="2553602" cy="452625"/>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3CB72A3-C7C9-4A93-99CD-94A8D3DBB10C}"/>
                    </a:ext>
                  </a:extLst>
                </p:cNvPr>
                <p:cNvSpPr txBox="1"/>
                <p:nvPr/>
              </p:nvSpPr>
              <p:spPr>
                <a:xfrm>
                  <a:off x="783776" y="3772588"/>
                  <a:ext cx="3531702" cy="532069"/>
                </a:xfrm>
                <a:prstGeom prst="rect">
                  <a:avLst/>
                </a:prstGeom>
                <a:noFill/>
              </p:spPr>
              <p:txBody>
                <a:bodyPr wrap="square" lIns="0" tIns="0" rIns="0" bIns="0" rtlCol="0">
                  <a:spAutoFit/>
                </a:bodyPr>
                <a:lstStyle/>
                <a:p>
                  <a:r>
                    <a:rPr lang="en-US" sz="2200" b="0" dirty="0"/>
                    <a:t>(0.026)</a:t>
                  </a:r>
                  <a14:m>
                    <m:oMath xmlns:m="http://schemas.openxmlformats.org/officeDocument/2006/math">
                      <m:r>
                        <m:rPr>
                          <m:sty m:val="p"/>
                        </m:rPr>
                        <a:rPr lang="en-US" sz="2200" b="0" i="0" smtClean="0">
                          <a:latin typeface="Cambria Math" panose="02040503050406030204" pitchFamily="18" charset="0"/>
                        </a:rPr>
                        <m:t>ln</m:t>
                      </m:r>
                      <m:r>
                        <a:rPr lang="en-US" sz="2200" b="0" i="1" smtClean="0">
                          <a:latin typeface="Cambria Math" panose="02040503050406030204" pitchFamily="18" charset="0"/>
                        </a:rPr>
                        <m:t>⁡[</m:t>
                      </m:r>
                      <m:f>
                        <m:fPr>
                          <m:ctrlPr>
                            <a:rPr lang="en-US" sz="2200" i="1" smtClean="0">
                              <a:latin typeface="Cambria Math" panose="02040503050406030204" pitchFamily="18" charset="0"/>
                            </a:rPr>
                          </m:ctrlPr>
                        </m:fPr>
                        <m:num>
                          <m:r>
                            <m:rPr>
                              <m:nor/>
                            </m:rPr>
                            <a:rPr lang="en-US" sz="2200" dirty="0"/>
                            <m:t>1</m:t>
                          </m:r>
                          <m:r>
                            <m:rPr>
                              <m:nor/>
                            </m:rPr>
                            <a:rPr lang="en-US" sz="2200" dirty="0"/>
                            <m:t>x</m:t>
                          </m:r>
                          <m:r>
                            <m:rPr>
                              <m:nor/>
                            </m:rPr>
                            <a:rPr lang="en-US" sz="2200" dirty="0"/>
                            <m:t>10−3</m:t>
                          </m:r>
                        </m:num>
                        <m:den>
                          <m:r>
                            <m:rPr>
                              <m:nor/>
                            </m:rPr>
                            <a:rPr lang="en-US" sz="2200" dirty="0"/>
                            <m:t>1</m:t>
                          </m:r>
                          <m:r>
                            <m:rPr>
                              <m:nor/>
                            </m:rPr>
                            <a:rPr lang="en-US" sz="2200" dirty="0"/>
                            <m:t>x</m:t>
                          </m:r>
                          <m:r>
                            <m:rPr>
                              <m:nor/>
                            </m:rPr>
                            <a:rPr lang="en-US" sz="2200" dirty="0"/>
                            <m:t>10−13</m:t>
                          </m:r>
                        </m:den>
                      </m:f>
                    </m:oMath>
                  </a14:m>
                  <a:r>
                    <a:rPr lang="en-US" sz="2200" dirty="0"/>
                    <a:t> + 1] = V</a:t>
                  </a:r>
                  <a:r>
                    <a:rPr lang="en-US" sz="2200" baseline="-25000" dirty="0"/>
                    <a:t>D</a:t>
                  </a:r>
                </a:p>
              </p:txBody>
            </p:sp>
          </mc:Choice>
          <mc:Fallback xmlns="">
            <p:sp>
              <p:nvSpPr>
                <p:cNvPr id="6" name="TextBox 5">
                  <a:extLst>
                    <a:ext uri="{FF2B5EF4-FFF2-40B4-BE49-F238E27FC236}">
                      <a16:creationId xmlns:a16="http://schemas.microsoft.com/office/drawing/2014/main" id="{63CB72A3-C7C9-4A93-99CD-94A8D3DBB10C}"/>
                    </a:ext>
                  </a:extLst>
                </p:cNvPr>
                <p:cNvSpPr txBox="1">
                  <a:spLocks noRot="1" noChangeAspect="1" noMove="1" noResize="1" noEditPoints="1" noAdjustHandles="1" noChangeArrowheads="1" noChangeShapeType="1" noTextEdit="1"/>
                </p:cNvSpPr>
                <p:nvPr/>
              </p:nvSpPr>
              <p:spPr>
                <a:xfrm>
                  <a:off x="783776" y="3772588"/>
                  <a:ext cx="3531702" cy="532069"/>
                </a:xfrm>
                <a:prstGeom prst="rect">
                  <a:avLst/>
                </a:prstGeom>
                <a:blipFill>
                  <a:blip r:embed="rId4"/>
                  <a:stretch>
                    <a:fillRect l="-4836" b="-17045"/>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6BA8D4E8-22F2-4A45-A88D-4CD061AF0E29}"/>
                </a:ext>
              </a:extLst>
            </p:cNvPr>
            <p:cNvSpPr txBox="1"/>
            <p:nvPr/>
          </p:nvSpPr>
          <p:spPr>
            <a:xfrm>
              <a:off x="3718379" y="3897127"/>
              <a:ext cx="3531702" cy="338554"/>
            </a:xfrm>
            <a:prstGeom prst="rect">
              <a:avLst/>
            </a:prstGeom>
            <a:noFill/>
          </p:spPr>
          <p:txBody>
            <a:bodyPr wrap="square" lIns="0" tIns="0" rIns="0" bIns="0" rtlCol="0">
              <a:spAutoFit/>
            </a:bodyPr>
            <a:lstStyle/>
            <a:p>
              <a:pPr algn="ctr"/>
              <a:r>
                <a:rPr lang="en-US" sz="2200" dirty="0"/>
                <a:t>V</a:t>
              </a:r>
              <a:r>
                <a:rPr lang="en-US" sz="2200" baseline="-25000" dirty="0"/>
                <a:t>D</a:t>
              </a:r>
              <a:r>
                <a:rPr lang="en-US" sz="2200" dirty="0"/>
                <a:t> =0.599v or 599mv </a:t>
              </a:r>
            </a:p>
          </p:txBody>
        </p:sp>
      </p:grpSp>
      <p:sp>
        <p:nvSpPr>
          <p:cNvPr id="27" name="TextBox 26">
            <a:extLst>
              <a:ext uri="{FF2B5EF4-FFF2-40B4-BE49-F238E27FC236}">
                <a16:creationId xmlns:a16="http://schemas.microsoft.com/office/drawing/2014/main" id="{BE165911-3C01-4B54-B3F1-856DA9056ECE}"/>
              </a:ext>
            </a:extLst>
          </p:cNvPr>
          <p:cNvSpPr txBox="1"/>
          <p:nvPr/>
        </p:nvSpPr>
        <p:spPr>
          <a:xfrm>
            <a:off x="6838122" y="3280710"/>
            <a:ext cx="3787434" cy="707886"/>
          </a:xfrm>
          <a:prstGeom prst="rect">
            <a:avLst/>
          </a:prstGeom>
          <a:noFill/>
        </p:spPr>
        <p:txBody>
          <a:bodyPr wrap="square">
            <a:spAutoFit/>
          </a:bodyPr>
          <a:lstStyle/>
          <a:p>
            <a:pPr algn="just"/>
            <a:r>
              <a:rPr lang="en-US" sz="2000" dirty="0">
                <a:effectLst/>
              </a:rPr>
              <a:t>Since I</a:t>
            </a:r>
            <a:r>
              <a:rPr lang="en-US" sz="2000" baseline="-25000" dirty="0">
                <a:effectLst/>
              </a:rPr>
              <a:t>D1 </a:t>
            </a:r>
            <a:r>
              <a:rPr lang="en-US" sz="2000" dirty="0">
                <a:effectLst/>
              </a:rPr>
              <a:t>= I</a:t>
            </a:r>
            <a:r>
              <a:rPr lang="en-US" sz="2000" baseline="-25000" dirty="0">
                <a:effectLst/>
              </a:rPr>
              <a:t>D2  </a:t>
            </a:r>
            <a:r>
              <a:rPr lang="en-US" sz="2000" dirty="0">
                <a:effectLst/>
              </a:rPr>
              <a:t>and I</a:t>
            </a:r>
            <a:r>
              <a:rPr lang="en-US" sz="2000" baseline="-25000" dirty="0">
                <a:effectLst/>
              </a:rPr>
              <a:t>S1</a:t>
            </a:r>
            <a:r>
              <a:rPr lang="en-US" sz="2000" dirty="0">
                <a:effectLst/>
              </a:rPr>
              <a:t>=I</a:t>
            </a:r>
            <a:r>
              <a:rPr lang="en-US" sz="2000" baseline="-25000" dirty="0">
                <a:effectLst/>
              </a:rPr>
              <a:t>S2</a:t>
            </a:r>
            <a:r>
              <a:rPr lang="en-US" sz="2000" dirty="0">
                <a:effectLst/>
              </a:rPr>
              <a:t>, it is obvious that V</a:t>
            </a:r>
            <a:r>
              <a:rPr lang="en-US" sz="2000" baseline="-25000" dirty="0">
                <a:effectLst/>
              </a:rPr>
              <a:t>D1</a:t>
            </a:r>
            <a:r>
              <a:rPr lang="en-US" sz="2000" dirty="0">
                <a:effectLst/>
              </a:rPr>
              <a:t> = V</a:t>
            </a:r>
            <a:r>
              <a:rPr lang="en-US" sz="2000" baseline="-25000" dirty="0">
                <a:effectLst/>
              </a:rPr>
              <a:t>D2</a:t>
            </a:r>
            <a:r>
              <a:rPr lang="en-US" sz="2000" dirty="0">
                <a:effectLst/>
              </a:rPr>
              <a:t> = 599mv</a:t>
            </a:r>
            <a:endParaRPr lang="en-US" sz="2000" dirty="0"/>
          </a:p>
        </p:txBody>
      </p:sp>
      <p:sp>
        <p:nvSpPr>
          <p:cNvPr id="28" name="TextBox 27">
            <a:extLst>
              <a:ext uri="{FF2B5EF4-FFF2-40B4-BE49-F238E27FC236}">
                <a16:creationId xmlns:a16="http://schemas.microsoft.com/office/drawing/2014/main" id="{3D3039F5-C3FD-49E4-8012-93BD8D40AD52}"/>
              </a:ext>
            </a:extLst>
          </p:cNvPr>
          <p:cNvSpPr txBox="1"/>
          <p:nvPr/>
        </p:nvSpPr>
        <p:spPr>
          <a:xfrm>
            <a:off x="703178" y="4146324"/>
            <a:ext cx="7102352" cy="707886"/>
          </a:xfrm>
          <a:prstGeom prst="rect">
            <a:avLst/>
          </a:prstGeom>
          <a:noFill/>
        </p:spPr>
        <p:txBody>
          <a:bodyPr wrap="square">
            <a:spAutoFit/>
          </a:bodyPr>
          <a:lstStyle/>
          <a:p>
            <a:pPr algn="just"/>
            <a:r>
              <a:rPr lang="en-US" sz="2000" b="1" dirty="0">
                <a:effectLst/>
              </a:rPr>
              <a:t>(b) </a:t>
            </a:r>
            <a:r>
              <a:rPr lang="en-US" sz="2000" dirty="0">
                <a:effectLst/>
              </a:rPr>
              <a:t>Solution. Here still the current values are I</a:t>
            </a:r>
            <a:r>
              <a:rPr lang="en-US" sz="2000" baseline="-25000" dirty="0">
                <a:effectLst/>
              </a:rPr>
              <a:t>1 </a:t>
            </a:r>
            <a:r>
              <a:rPr lang="en-US" sz="2000" dirty="0">
                <a:effectLst/>
              </a:rPr>
              <a:t>= I</a:t>
            </a:r>
            <a:r>
              <a:rPr lang="en-US" sz="2000" baseline="-25000" dirty="0">
                <a:effectLst/>
              </a:rPr>
              <a:t>D1 </a:t>
            </a:r>
            <a:r>
              <a:rPr lang="en-US" sz="2000" dirty="0">
                <a:effectLst/>
              </a:rPr>
              <a:t>= I</a:t>
            </a:r>
            <a:r>
              <a:rPr lang="en-US" sz="2000" baseline="-25000" dirty="0">
                <a:effectLst/>
              </a:rPr>
              <a:t>D2 </a:t>
            </a:r>
            <a:r>
              <a:rPr lang="en-US" sz="2000" dirty="0">
                <a:effectLst/>
              </a:rPr>
              <a:t>= 1mA</a:t>
            </a:r>
            <a:endParaRPr lang="en-US" sz="2000" dirty="0"/>
          </a:p>
          <a:p>
            <a:pPr algn="just"/>
            <a:endParaRPr lang="en-US" sz="2000" dirty="0"/>
          </a:p>
        </p:txBody>
      </p:sp>
      <p:sp>
        <p:nvSpPr>
          <p:cNvPr id="29" name="TextBox 28">
            <a:extLst>
              <a:ext uri="{FF2B5EF4-FFF2-40B4-BE49-F238E27FC236}">
                <a16:creationId xmlns:a16="http://schemas.microsoft.com/office/drawing/2014/main" id="{8C94C6B5-2E23-40EF-A3F6-53817F325690}"/>
              </a:ext>
            </a:extLst>
          </p:cNvPr>
          <p:cNvSpPr txBox="1"/>
          <p:nvPr/>
        </p:nvSpPr>
        <p:spPr>
          <a:xfrm>
            <a:off x="696736" y="4517065"/>
            <a:ext cx="941934" cy="400110"/>
          </a:xfrm>
          <a:prstGeom prst="rect">
            <a:avLst/>
          </a:prstGeom>
          <a:noFill/>
        </p:spPr>
        <p:txBody>
          <a:bodyPr wrap="square">
            <a:spAutoFit/>
          </a:bodyPr>
          <a:lstStyle/>
          <a:p>
            <a:pPr algn="just"/>
            <a:r>
              <a:rPr lang="en-US" sz="2000" dirty="0">
                <a:effectLst/>
              </a:rPr>
              <a:t>Then,</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658FCAA-F901-4485-8CA7-01B843BCE947}"/>
                  </a:ext>
                </a:extLst>
              </p:cNvPr>
              <p:cNvSpPr txBox="1"/>
              <p:nvPr/>
            </p:nvSpPr>
            <p:spPr>
              <a:xfrm>
                <a:off x="696736" y="4769553"/>
                <a:ext cx="2742387" cy="1157753"/>
              </a:xfrm>
              <a:prstGeom prst="rect">
                <a:avLst/>
              </a:prstGeom>
              <a:noFill/>
            </p:spPr>
            <p:txBody>
              <a:bodyPr wrap="square">
                <a:spAutoFit/>
              </a:bodyPr>
              <a:lstStyle/>
              <a:p>
                <a:pPr algn="just"/>
                <a:r>
                  <a:rPr lang="en-US" sz="2000" dirty="0">
                    <a:effectLst/>
                  </a:rPr>
                  <a:t>1mA =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𝐼</m:t>
                        </m:r>
                        <m:r>
                          <a:rPr lang="en-US" sz="2000" b="0" i="1" baseline="-25000" smtClean="0">
                            <a:latin typeface="Cambria Math" panose="02040503050406030204" pitchFamily="18" charset="0"/>
                          </a:rPr>
                          <m:t>𝑠</m:t>
                        </m:r>
                        <m:r>
                          <a:rPr lang="en-US" sz="2000" b="0" i="1" baseline="-25000" smtClean="0">
                            <a:latin typeface="Cambria Math" panose="02040503050406030204" pitchFamily="18" charset="0"/>
                          </a:rPr>
                          <m:t>1(</m:t>
                        </m:r>
                        <m:r>
                          <a:rPr lang="en-US" sz="2000" b="0" i="1" smtClean="0">
                            <a:latin typeface="Cambria Math" panose="02040503050406030204" pitchFamily="18" charset="0"/>
                          </a:rPr>
                          <m:t>𝑒</m:t>
                        </m:r>
                      </m:e>
                      <m:sup>
                        <m:f>
                          <m:fPr>
                            <m:ctrlPr>
                              <a:rPr lang="en-US" sz="2000" i="1" smtClean="0">
                                <a:latin typeface="Cambria Math" panose="02040503050406030204" pitchFamily="18" charset="0"/>
                              </a:rPr>
                            </m:ctrlPr>
                          </m:fPr>
                          <m:num>
                            <m:r>
                              <m:rPr>
                                <m:nor/>
                              </m:rPr>
                              <a:rPr lang="en-US" sz="2000"/>
                              <m:t>v</m:t>
                            </m:r>
                            <m:r>
                              <m:rPr>
                                <m:nor/>
                              </m:rPr>
                              <a:rPr lang="en-US" sz="2000" baseline="-25000"/>
                              <m:t>D</m:t>
                            </m:r>
                            <m:r>
                              <m:rPr>
                                <m:nor/>
                              </m:rPr>
                              <a:rPr lang="en-US" sz="2000" b="0" i="0" baseline="-25000" smtClean="0"/>
                              <m:t>1</m:t>
                            </m:r>
                          </m:num>
                          <m:den>
                            <m:r>
                              <a:rPr lang="en-US" sz="2000" b="0" i="1" smtClean="0">
                                <a:latin typeface="Cambria Math" panose="02040503050406030204" pitchFamily="18" charset="0"/>
                              </a:rPr>
                              <m:t>𝑉</m:t>
                            </m:r>
                            <m:r>
                              <a:rPr lang="en-US" sz="2000" b="0" i="1" baseline="-25000" smtClean="0">
                                <a:latin typeface="Cambria Math" panose="02040503050406030204" pitchFamily="18" charset="0"/>
                              </a:rPr>
                              <m:t>𝑇</m:t>
                            </m:r>
                          </m:den>
                        </m:f>
                      </m:sup>
                    </m:sSup>
                  </m:oMath>
                </a14:m>
                <a:r>
                  <a:rPr lang="en-US" sz="2000" dirty="0"/>
                  <a:t> - 1)</a:t>
                </a:r>
                <a:r>
                  <a:rPr lang="en-US" sz="2000" dirty="0">
                    <a:effectLst/>
                  </a:rPr>
                  <a:t>		</a:t>
                </a:r>
                <a:endParaRPr lang="en-US" sz="2000" dirty="0"/>
              </a:p>
              <a:p>
                <a:pPr algn="just"/>
                <a:r>
                  <a:rPr lang="en-US" sz="2000" dirty="0">
                    <a:effectLst/>
                  </a:rPr>
                  <a:t>	</a:t>
                </a:r>
                <a:endParaRPr lang="en-US" sz="2000" dirty="0"/>
              </a:p>
            </p:txBody>
          </p:sp>
        </mc:Choice>
        <mc:Fallback xmlns="">
          <p:sp>
            <p:nvSpPr>
              <p:cNvPr id="30" name="TextBox 29">
                <a:extLst>
                  <a:ext uri="{FF2B5EF4-FFF2-40B4-BE49-F238E27FC236}">
                    <a16:creationId xmlns:a16="http://schemas.microsoft.com/office/drawing/2014/main" id="{3658FCAA-F901-4485-8CA7-01B843BCE947}"/>
                  </a:ext>
                </a:extLst>
              </p:cNvPr>
              <p:cNvSpPr txBox="1">
                <a:spLocks noRot="1" noChangeAspect="1" noMove="1" noResize="1" noEditPoints="1" noAdjustHandles="1" noChangeArrowheads="1" noChangeShapeType="1" noTextEdit="1"/>
              </p:cNvSpPr>
              <p:nvPr/>
            </p:nvSpPr>
            <p:spPr>
              <a:xfrm>
                <a:off x="696736" y="4769553"/>
                <a:ext cx="2742387" cy="1157753"/>
              </a:xfrm>
              <a:prstGeom prst="rect">
                <a:avLst/>
              </a:prstGeom>
              <a:blipFill>
                <a:blip r:embed="rId5"/>
                <a:stretch>
                  <a:fillRect l="-2222" r="-24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600D7028-16F4-404F-A75E-EA6F12909521}"/>
                  </a:ext>
                </a:extLst>
              </p:cNvPr>
              <p:cNvSpPr txBox="1"/>
              <p:nvPr/>
            </p:nvSpPr>
            <p:spPr>
              <a:xfrm>
                <a:off x="783776" y="5456180"/>
                <a:ext cx="3531702" cy="532069"/>
              </a:xfrm>
              <a:prstGeom prst="rect">
                <a:avLst/>
              </a:prstGeom>
              <a:noFill/>
            </p:spPr>
            <p:txBody>
              <a:bodyPr wrap="square" lIns="0" tIns="0" rIns="0" bIns="0" rtlCol="0">
                <a:spAutoFit/>
              </a:bodyPr>
              <a:lstStyle/>
              <a:p>
                <a:r>
                  <a:rPr lang="en-US" sz="2200" b="0" dirty="0"/>
                  <a:t>(0.026)</a:t>
                </a:r>
                <a14:m>
                  <m:oMath xmlns:m="http://schemas.openxmlformats.org/officeDocument/2006/math">
                    <m:r>
                      <m:rPr>
                        <m:sty m:val="p"/>
                      </m:rPr>
                      <a:rPr lang="en-US" sz="2200" b="0" i="0" smtClean="0">
                        <a:latin typeface="Cambria Math" panose="02040503050406030204" pitchFamily="18" charset="0"/>
                      </a:rPr>
                      <m:t>ln</m:t>
                    </m:r>
                    <m:r>
                      <a:rPr lang="en-US" sz="2200" b="0" i="1" smtClean="0">
                        <a:latin typeface="Cambria Math" panose="02040503050406030204" pitchFamily="18" charset="0"/>
                      </a:rPr>
                      <m:t>⁡[</m:t>
                    </m:r>
                    <m:f>
                      <m:fPr>
                        <m:ctrlPr>
                          <a:rPr lang="en-US" sz="2200" i="1" smtClean="0">
                            <a:latin typeface="Cambria Math" panose="02040503050406030204" pitchFamily="18" charset="0"/>
                          </a:rPr>
                        </m:ctrlPr>
                      </m:fPr>
                      <m:num>
                        <m:r>
                          <m:rPr>
                            <m:nor/>
                          </m:rPr>
                          <a:rPr lang="en-US" sz="2200" dirty="0"/>
                          <m:t>1</m:t>
                        </m:r>
                        <m:r>
                          <m:rPr>
                            <m:nor/>
                          </m:rPr>
                          <a:rPr lang="en-US" sz="2200" dirty="0"/>
                          <m:t>x</m:t>
                        </m:r>
                        <m:r>
                          <m:rPr>
                            <m:nor/>
                          </m:rPr>
                          <a:rPr lang="en-US" sz="2200" dirty="0"/>
                          <m:t>10−3</m:t>
                        </m:r>
                      </m:num>
                      <m:den>
                        <m:r>
                          <m:rPr>
                            <m:nor/>
                          </m:rPr>
                          <a:rPr lang="en-US" sz="2200" b="0" i="0" dirty="0" smtClean="0"/>
                          <m:t>5</m:t>
                        </m:r>
                        <m:r>
                          <m:rPr>
                            <m:nor/>
                          </m:rPr>
                          <a:rPr lang="en-US" sz="2200" dirty="0"/>
                          <m:t>x</m:t>
                        </m:r>
                        <m:r>
                          <m:rPr>
                            <m:nor/>
                          </m:rPr>
                          <a:rPr lang="en-US" sz="2200" dirty="0"/>
                          <m:t>10−14</m:t>
                        </m:r>
                      </m:den>
                    </m:f>
                  </m:oMath>
                </a14:m>
                <a:r>
                  <a:rPr lang="en-US" sz="2200" dirty="0"/>
                  <a:t> + 1] = V</a:t>
                </a:r>
                <a:r>
                  <a:rPr lang="en-US" sz="2200" baseline="-25000" dirty="0"/>
                  <a:t>D1</a:t>
                </a:r>
              </a:p>
            </p:txBody>
          </p:sp>
        </mc:Choice>
        <mc:Fallback xmlns="">
          <p:sp>
            <p:nvSpPr>
              <p:cNvPr id="31" name="TextBox 30">
                <a:extLst>
                  <a:ext uri="{FF2B5EF4-FFF2-40B4-BE49-F238E27FC236}">
                    <a16:creationId xmlns:a16="http://schemas.microsoft.com/office/drawing/2014/main" id="{600D7028-16F4-404F-A75E-EA6F12909521}"/>
                  </a:ext>
                </a:extLst>
              </p:cNvPr>
              <p:cNvSpPr txBox="1">
                <a:spLocks noRot="1" noChangeAspect="1" noMove="1" noResize="1" noEditPoints="1" noAdjustHandles="1" noChangeArrowheads="1" noChangeShapeType="1" noTextEdit="1"/>
              </p:cNvSpPr>
              <p:nvPr/>
            </p:nvSpPr>
            <p:spPr>
              <a:xfrm>
                <a:off x="783776" y="5456180"/>
                <a:ext cx="3531702" cy="532069"/>
              </a:xfrm>
              <a:prstGeom prst="rect">
                <a:avLst/>
              </a:prstGeom>
              <a:blipFill>
                <a:blip r:embed="rId6"/>
                <a:stretch>
                  <a:fillRect l="-4836" b="-18391"/>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8AC9B55B-2A18-4492-AE92-4A48F338E888}"/>
              </a:ext>
            </a:extLst>
          </p:cNvPr>
          <p:cNvSpPr txBox="1"/>
          <p:nvPr/>
        </p:nvSpPr>
        <p:spPr>
          <a:xfrm>
            <a:off x="935949" y="6258514"/>
            <a:ext cx="1822171" cy="338554"/>
          </a:xfrm>
          <a:prstGeom prst="rect">
            <a:avLst/>
          </a:prstGeom>
          <a:noFill/>
        </p:spPr>
        <p:txBody>
          <a:bodyPr wrap="square" lIns="0" tIns="0" rIns="0" bIns="0" rtlCol="0">
            <a:spAutoFit/>
          </a:bodyPr>
          <a:lstStyle/>
          <a:p>
            <a:r>
              <a:rPr lang="en-US" sz="2200" dirty="0"/>
              <a:t>V</a:t>
            </a:r>
            <a:r>
              <a:rPr lang="en-US" sz="2200" baseline="-25000" dirty="0"/>
              <a:t>D1</a:t>
            </a:r>
            <a:r>
              <a:rPr lang="en-US" sz="2200" dirty="0"/>
              <a:t> = 617mv</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DE115BB-BE00-43E8-9A8F-8F73E2512A01}"/>
                  </a:ext>
                </a:extLst>
              </p:cNvPr>
              <p:cNvSpPr txBox="1"/>
              <p:nvPr/>
            </p:nvSpPr>
            <p:spPr>
              <a:xfrm>
                <a:off x="5076584" y="4762929"/>
                <a:ext cx="2742387" cy="1157753"/>
              </a:xfrm>
              <a:prstGeom prst="rect">
                <a:avLst/>
              </a:prstGeom>
              <a:noFill/>
            </p:spPr>
            <p:txBody>
              <a:bodyPr wrap="square">
                <a:spAutoFit/>
              </a:bodyPr>
              <a:lstStyle/>
              <a:p>
                <a:pPr algn="just"/>
                <a:r>
                  <a:rPr lang="en-US" sz="2000" dirty="0">
                    <a:effectLst/>
                  </a:rPr>
                  <a:t>1mA =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𝐼</m:t>
                        </m:r>
                        <m:r>
                          <a:rPr lang="en-US" sz="2000" b="0" i="1" baseline="-25000" smtClean="0">
                            <a:latin typeface="Cambria Math" panose="02040503050406030204" pitchFamily="18" charset="0"/>
                          </a:rPr>
                          <m:t>𝑠</m:t>
                        </m:r>
                        <m:r>
                          <a:rPr lang="en-US" sz="2000" b="0" i="1" baseline="-25000" smtClean="0">
                            <a:latin typeface="Cambria Math" panose="02040503050406030204" pitchFamily="18" charset="0"/>
                          </a:rPr>
                          <m:t>2(</m:t>
                        </m:r>
                        <m:r>
                          <a:rPr lang="en-US" sz="2000" b="0" i="1" smtClean="0">
                            <a:latin typeface="Cambria Math" panose="02040503050406030204" pitchFamily="18" charset="0"/>
                          </a:rPr>
                          <m:t>𝑒</m:t>
                        </m:r>
                      </m:e>
                      <m:sup>
                        <m:f>
                          <m:fPr>
                            <m:ctrlPr>
                              <a:rPr lang="en-US" sz="2000" i="1" smtClean="0">
                                <a:latin typeface="Cambria Math" panose="02040503050406030204" pitchFamily="18" charset="0"/>
                              </a:rPr>
                            </m:ctrlPr>
                          </m:fPr>
                          <m:num>
                            <m:r>
                              <m:rPr>
                                <m:nor/>
                              </m:rPr>
                              <a:rPr lang="en-US" sz="2000"/>
                              <m:t>v</m:t>
                            </m:r>
                            <m:r>
                              <m:rPr>
                                <m:nor/>
                              </m:rPr>
                              <a:rPr lang="en-US" sz="2000" baseline="-25000"/>
                              <m:t>D</m:t>
                            </m:r>
                            <m:r>
                              <m:rPr>
                                <m:nor/>
                              </m:rPr>
                              <a:rPr lang="en-US" sz="2000" b="0" i="0" baseline="-25000" smtClean="0"/>
                              <m:t>2</m:t>
                            </m:r>
                          </m:num>
                          <m:den>
                            <m:r>
                              <a:rPr lang="en-US" sz="2000" b="0" i="1" smtClean="0">
                                <a:latin typeface="Cambria Math" panose="02040503050406030204" pitchFamily="18" charset="0"/>
                              </a:rPr>
                              <m:t>𝑉</m:t>
                            </m:r>
                            <m:r>
                              <a:rPr lang="en-US" sz="2000" b="0" i="1" baseline="-25000" smtClean="0">
                                <a:latin typeface="Cambria Math" panose="02040503050406030204" pitchFamily="18" charset="0"/>
                              </a:rPr>
                              <m:t>𝑇</m:t>
                            </m:r>
                          </m:den>
                        </m:f>
                      </m:sup>
                    </m:sSup>
                  </m:oMath>
                </a14:m>
                <a:r>
                  <a:rPr lang="en-US" sz="2000" dirty="0"/>
                  <a:t> - 1)</a:t>
                </a:r>
                <a:r>
                  <a:rPr lang="en-US" sz="2000" dirty="0">
                    <a:effectLst/>
                  </a:rPr>
                  <a:t>		</a:t>
                </a:r>
                <a:endParaRPr lang="en-US" sz="2000" dirty="0"/>
              </a:p>
              <a:p>
                <a:pPr algn="just"/>
                <a:r>
                  <a:rPr lang="en-US" sz="2000" dirty="0">
                    <a:effectLst/>
                  </a:rPr>
                  <a:t>	</a:t>
                </a:r>
                <a:endParaRPr lang="en-US" sz="2000" dirty="0"/>
              </a:p>
            </p:txBody>
          </p:sp>
        </mc:Choice>
        <mc:Fallback xmlns="">
          <p:sp>
            <p:nvSpPr>
              <p:cNvPr id="33" name="TextBox 32">
                <a:extLst>
                  <a:ext uri="{FF2B5EF4-FFF2-40B4-BE49-F238E27FC236}">
                    <a16:creationId xmlns:a16="http://schemas.microsoft.com/office/drawing/2014/main" id="{BDE115BB-BE00-43E8-9A8F-8F73E2512A01}"/>
                  </a:ext>
                </a:extLst>
              </p:cNvPr>
              <p:cNvSpPr txBox="1">
                <a:spLocks noRot="1" noChangeAspect="1" noMove="1" noResize="1" noEditPoints="1" noAdjustHandles="1" noChangeArrowheads="1" noChangeShapeType="1" noTextEdit="1"/>
              </p:cNvSpPr>
              <p:nvPr/>
            </p:nvSpPr>
            <p:spPr>
              <a:xfrm>
                <a:off x="5076584" y="4762929"/>
                <a:ext cx="2742387" cy="1157753"/>
              </a:xfrm>
              <a:prstGeom prst="rect">
                <a:avLst/>
              </a:prstGeom>
              <a:blipFill>
                <a:blip r:embed="rId7"/>
                <a:stretch>
                  <a:fillRect l="-2444" r="-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399E3518-CD1D-4F08-91A4-CB1A26521E26}"/>
                  </a:ext>
                </a:extLst>
              </p:cNvPr>
              <p:cNvSpPr txBox="1"/>
              <p:nvPr/>
            </p:nvSpPr>
            <p:spPr>
              <a:xfrm>
                <a:off x="5163624" y="5449556"/>
                <a:ext cx="3531702" cy="532069"/>
              </a:xfrm>
              <a:prstGeom prst="rect">
                <a:avLst/>
              </a:prstGeom>
              <a:noFill/>
            </p:spPr>
            <p:txBody>
              <a:bodyPr wrap="square" lIns="0" tIns="0" rIns="0" bIns="0" rtlCol="0">
                <a:spAutoFit/>
              </a:bodyPr>
              <a:lstStyle/>
              <a:p>
                <a:r>
                  <a:rPr lang="en-US" sz="2200" b="0" dirty="0"/>
                  <a:t>(0.026)</a:t>
                </a:r>
                <a14:m>
                  <m:oMath xmlns:m="http://schemas.openxmlformats.org/officeDocument/2006/math">
                    <m:r>
                      <m:rPr>
                        <m:sty m:val="p"/>
                      </m:rPr>
                      <a:rPr lang="en-US" sz="2200" b="0" i="0" smtClean="0">
                        <a:latin typeface="Cambria Math" panose="02040503050406030204" pitchFamily="18" charset="0"/>
                      </a:rPr>
                      <m:t>ln</m:t>
                    </m:r>
                    <m:r>
                      <a:rPr lang="en-US" sz="2200" b="0" i="1" smtClean="0">
                        <a:latin typeface="Cambria Math" panose="02040503050406030204" pitchFamily="18" charset="0"/>
                      </a:rPr>
                      <m:t>⁡[</m:t>
                    </m:r>
                    <m:f>
                      <m:fPr>
                        <m:ctrlPr>
                          <a:rPr lang="en-US" sz="2200" i="1" smtClean="0">
                            <a:latin typeface="Cambria Math" panose="02040503050406030204" pitchFamily="18" charset="0"/>
                          </a:rPr>
                        </m:ctrlPr>
                      </m:fPr>
                      <m:num>
                        <m:r>
                          <m:rPr>
                            <m:nor/>
                          </m:rPr>
                          <a:rPr lang="en-US" sz="2200" dirty="0"/>
                          <m:t>1</m:t>
                        </m:r>
                        <m:r>
                          <m:rPr>
                            <m:nor/>
                          </m:rPr>
                          <a:rPr lang="en-US" sz="2200" dirty="0"/>
                          <m:t>x</m:t>
                        </m:r>
                        <m:r>
                          <m:rPr>
                            <m:nor/>
                          </m:rPr>
                          <a:rPr lang="en-US" sz="2200" dirty="0"/>
                          <m:t>10−3</m:t>
                        </m:r>
                      </m:num>
                      <m:den>
                        <m:r>
                          <m:rPr>
                            <m:nor/>
                          </m:rPr>
                          <a:rPr lang="en-US" sz="2200" b="0" i="0" dirty="0" smtClean="0"/>
                          <m:t>5</m:t>
                        </m:r>
                        <m:r>
                          <m:rPr>
                            <m:nor/>
                          </m:rPr>
                          <a:rPr lang="en-US" sz="2200" dirty="0"/>
                          <m:t>x</m:t>
                        </m:r>
                        <m:r>
                          <m:rPr>
                            <m:nor/>
                          </m:rPr>
                          <a:rPr lang="en-US" sz="2200" dirty="0"/>
                          <m:t>10−13</m:t>
                        </m:r>
                      </m:den>
                    </m:f>
                  </m:oMath>
                </a14:m>
                <a:r>
                  <a:rPr lang="en-US" sz="2200" dirty="0"/>
                  <a:t> + 1] = V</a:t>
                </a:r>
                <a:r>
                  <a:rPr lang="en-US" sz="2200" baseline="-25000" dirty="0"/>
                  <a:t>D1</a:t>
                </a:r>
              </a:p>
            </p:txBody>
          </p:sp>
        </mc:Choice>
        <mc:Fallback xmlns="">
          <p:sp>
            <p:nvSpPr>
              <p:cNvPr id="34" name="TextBox 33">
                <a:extLst>
                  <a:ext uri="{FF2B5EF4-FFF2-40B4-BE49-F238E27FC236}">
                    <a16:creationId xmlns:a16="http://schemas.microsoft.com/office/drawing/2014/main" id="{399E3518-CD1D-4F08-91A4-CB1A26521E26}"/>
                  </a:ext>
                </a:extLst>
              </p:cNvPr>
              <p:cNvSpPr txBox="1">
                <a:spLocks noRot="1" noChangeAspect="1" noMove="1" noResize="1" noEditPoints="1" noAdjustHandles="1" noChangeArrowheads="1" noChangeShapeType="1" noTextEdit="1"/>
              </p:cNvSpPr>
              <p:nvPr/>
            </p:nvSpPr>
            <p:spPr>
              <a:xfrm>
                <a:off x="5163624" y="5449556"/>
                <a:ext cx="3531702" cy="532069"/>
              </a:xfrm>
              <a:prstGeom prst="rect">
                <a:avLst/>
              </a:prstGeom>
              <a:blipFill>
                <a:blip r:embed="rId8"/>
                <a:stretch>
                  <a:fillRect l="-4836" b="-18391"/>
                </a:stretch>
              </a:blipFill>
            </p:spPr>
            <p:txBody>
              <a:bodyPr/>
              <a:lstStyle/>
              <a:p>
                <a:r>
                  <a:rPr lang="en-US">
                    <a:noFill/>
                  </a:rPr>
                  <a:t> </a:t>
                </a:r>
              </a:p>
            </p:txBody>
          </p:sp>
        </mc:Fallback>
      </mc:AlternateContent>
      <p:sp>
        <p:nvSpPr>
          <p:cNvPr id="35" name="TextBox 34">
            <a:extLst>
              <a:ext uri="{FF2B5EF4-FFF2-40B4-BE49-F238E27FC236}">
                <a16:creationId xmlns:a16="http://schemas.microsoft.com/office/drawing/2014/main" id="{E91536AF-7066-41A8-B8E4-5B0870A7C52E}"/>
              </a:ext>
            </a:extLst>
          </p:cNvPr>
          <p:cNvSpPr txBox="1"/>
          <p:nvPr/>
        </p:nvSpPr>
        <p:spPr>
          <a:xfrm>
            <a:off x="5301283" y="6251890"/>
            <a:ext cx="1822171" cy="338554"/>
          </a:xfrm>
          <a:prstGeom prst="rect">
            <a:avLst/>
          </a:prstGeom>
          <a:noFill/>
        </p:spPr>
        <p:txBody>
          <a:bodyPr wrap="square" lIns="0" tIns="0" rIns="0" bIns="0" rtlCol="0">
            <a:spAutoFit/>
          </a:bodyPr>
          <a:lstStyle/>
          <a:p>
            <a:r>
              <a:rPr lang="en-US" sz="2200" dirty="0"/>
              <a:t>V</a:t>
            </a:r>
            <a:r>
              <a:rPr lang="en-US" sz="2200" baseline="-25000" dirty="0"/>
              <a:t>D2</a:t>
            </a:r>
            <a:r>
              <a:rPr lang="en-US" sz="2200" dirty="0"/>
              <a:t> = 557mv</a:t>
            </a:r>
          </a:p>
        </p:txBody>
      </p:sp>
      <p:sp>
        <p:nvSpPr>
          <p:cNvPr id="36" name="Rectangle 35">
            <a:extLst>
              <a:ext uri="{FF2B5EF4-FFF2-40B4-BE49-F238E27FC236}">
                <a16:creationId xmlns:a16="http://schemas.microsoft.com/office/drawing/2014/main" id="{EEFF027D-AE5D-4C21-958B-72F687BEF247}"/>
              </a:ext>
            </a:extLst>
          </p:cNvPr>
          <p:cNvSpPr/>
          <p:nvPr/>
        </p:nvSpPr>
        <p:spPr>
          <a:xfrm>
            <a:off x="5251928" y="6215627"/>
            <a:ext cx="1493429" cy="452625"/>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5650C6FA-15D1-46C2-A402-D91ACA0F5B87}"/>
              </a:ext>
            </a:extLst>
          </p:cNvPr>
          <p:cNvSpPr/>
          <p:nvPr/>
        </p:nvSpPr>
        <p:spPr>
          <a:xfrm>
            <a:off x="899850" y="6209003"/>
            <a:ext cx="1493429" cy="452625"/>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89A3580-319E-4348-94A5-8944B4B59C99}"/>
              </a:ext>
            </a:extLst>
          </p:cNvPr>
          <p:cNvCxnSpPr/>
          <p:nvPr/>
        </p:nvCxnSpPr>
        <p:spPr>
          <a:xfrm flipV="1">
            <a:off x="4315478" y="4854210"/>
            <a:ext cx="0" cy="180741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8764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6045F5-238F-494E-BE68-056031038929}"/>
              </a:ext>
            </a:extLst>
          </p:cNvPr>
          <p:cNvSpPr txBox="1">
            <a:spLocks/>
          </p:cNvSpPr>
          <p:nvPr/>
        </p:nvSpPr>
        <p:spPr>
          <a:xfrm>
            <a:off x="165655" y="215348"/>
            <a:ext cx="3617843"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Course Materials</a:t>
            </a:r>
          </a:p>
        </p:txBody>
      </p:sp>
      <p:sp>
        <p:nvSpPr>
          <p:cNvPr id="3" name="Title 1">
            <a:extLst>
              <a:ext uri="{FF2B5EF4-FFF2-40B4-BE49-F238E27FC236}">
                <a16:creationId xmlns:a16="http://schemas.microsoft.com/office/drawing/2014/main" id="{2AA7F3C1-97BB-465D-BC43-D9FEFF52A200}"/>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3</a:t>
            </a:r>
          </a:p>
        </p:txBody>
      </p:sp>
      <p:sp>
        <p:nvSpPr>
          <p:cNvPr id="13" name="Title 1">
            <a:extLst>
              <a:ext uri="{FF2B5EF4-FFF2-40B4-BE49-F238E27FC236}">
                <a16:creationId xmlns:a16="http://schemas.microsoft.com/office/drawing/2014/main" id="{5596F3AF-E716-4F89-9E0E-3D178D6C406E}"/>
              </a:ext>
            </a:extLst>
          </p:cNvPr>
          <p:cNvSpPr txBox="1">
            <a:spLocks/>
          </p:cNvSpPr>
          <p:nvPr/>
        </p:nvSpPr>
        <p:spPr>
          <a:xfrm>
            <a:off x="265042" y="618088"/>
            <a:ext cx="8401880"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B.	Solving diode </a:t>
            </a:r>
            <a:r>
              <a:rPr lang="en-US" sz="2000" b="1" dirty="0">
                <a:effectLst/>
              </a:rPr>
              <a:t>V</a:t>
            </a:r>
            <a:r>
              <a:rPr lang="en-US" sz="2000" b="1" baseline="-25000" dirty="0">
                <a:effectLst/>
              </a:rPr>
              <a:t>D</a:t>
            </a:r>
            <a:r>
              <a:rPr lang="en-US" sz="2000" b="1" dirty="0">
                <a:effectLst/>
              </a:rPr>
              <a:t> and I</a:t>
            </a:r>
            <a:r>
              <a:rPr lang="en-US" sz="2000" b="1" baseline="-25000" dirty="0">
                <a:effectLst/>
              </a:rPr>
              <a:t>D </a:t>
            </a:r>
            <a:r>
              <a:rPr lang="en-US" sz="2000" b="1" dirty="0">
                <a:effectLst/>
              </a:rPr>
              <a:t>in a parallel circuit.</a:t>
            </a:r>
            <a:endParaRPr lang="en-US" sz="2000" b="1" dirty="0">
              <a:latin typeface="+mn-lt"/>
            </a:endParaRPr>
          </a:p>
        </p:txBody>
      </p:sp>
      <p:sp>
        <p:nvSpPr>
          <p:cNvPr id="10" name="TextBox 9">
            <a:extLst>
              <a:ext uri="{FF2B5EF4-FFF2-40B4-BE49-F238E27FC236}">
                <a16:creationId xmlns:a16="http://schemas.microsoft.com/office/drawing/2014/main" id="{01514AA2-BE90-44E3-BF45-EE3CD8A285E7}"/>
              </a:ext>
            </a:extLst>
          </p:cNvPr>
          <p:cNvSpPr txBox="1"/>
          <p:nvPr/>
        </p:nvSpPr>
        <p:spPr>
          <a:xfrm>
            <a:off x="284922" y="930694"/>
            <a:ext cx="9760777" cy="1015663"/>
          </a:xfrm>
          <a:prstGeom prst="rect">
            <a:avLst/>
          </a:prstGeom>
          <a:noFill/>
        </p:spPr>
        <p:txBody>
          <a:bodyPr wrap="square">
            <a:spAutoFit/>
          </a:bodyPr>
          <a:lstStyle/>
          <a:p>
            <a:r>
              <a:rPr lang="en-US" sz="2000" dirty="0">
                <a:effectLst/>
              </a:rPr>
              <a:t>3.) For the circuit shown, determine I</a:t>
            </a:r>
            <a:r>
              <a:rPr lang="en-US" sz="2000" baseline="-25000" dirty="0">
                <a:effectLst/>
              </a:rPr>
              <a:t>D1</a:t>
            </a:r>
            <a:r>
              <a:rPr lang="en-US" sz="2000" dirty="0">
                <a:effectLst/>
              </a:rPr>
              <a:t>,I</a:t>
            </a:r>
            <a:r>
              <a:rPr lang="en-US" sz="2000" baseline="-25000" dirty="0">
                <a:effectLst/>
              </a:rPr>
              <a:t>D2</a:t>
            </a:r>
            <a:r>
              <a:rPr lang="en-US" sz="2000" dirty="0">
                <a:effectLst/>
              </a:rPr>
              <a:t>,V</a:t>
            </a:r>
            <a:r>
              <a:rPr lang="en-US" sz="2000" baseline="-25000" dirty="0">
                <a:effectLst/>
              </a:rPr>
              <a:t>D1</a:t>
            </a:r>
            <a:r>
              <a:rPr lang="en-US" sz="2000" dirty="0">
                <a:effectLst/>
              </a:rPr>
              <a:t>,and V</a:t>
            </a:r>
            <a:r>
              <a:rPr lang="en-US" sz="2000" baseline="-25000" dirty="0">
                <a:effectLst/>
              </a:rPr>
              <a:t>D2 </a:t>
            </a:r>
            <a:r>
              <a:rPr lang="en-US" sz="2000" dirty="0">
                <a:effectLst/>
              </a:rPr>
              <a:t>for</a:t>
            </a:r>
          </a:p>
          <a:p>
            <a:r>
              <a:rPr lang="en-US" sz="2000" dirty="0"/>
              <a:t>	</a:t>
            </a:r>
            <a:r>
              <a:rPr lang="en-US" sz="2000" dirty="0">
                <a:effectLst/>
              </a:rPr>
              <a:t> </a:t>
            </a:r>
            <a:r>
              <a:rPr lang="en-US" sz="2000" b="1" dirty="0">
                <a:effectLst/>
              </a:rPr>
              <a:t>(a) </a:t>
            </a:r>
            <a:r>
              <a:rPr lang="en-US" sz="2000" dirty="0">
                <a:effectLst/>
              </a:rPr>
              <a:t>I</a:t>
            </a:r>
            <a:r>
              <a:rPr lang="en-US" sz="2000" baseline="-25000" dirty="0">
                <a:effectLst/>
              </a:rPr>
              <a:t>S1</a:t>
            </a:r>
            <a:r>
              <a:rPr lang="en-US" sz="2000" dirty="0">
                <a:effectLst/>
              </a:rPr>
              <a:t>=I</a:t>
            </a:r>
            <a:r>
              <a:rPr lang="en-US" sz="2000" baseline="-25000" dirty="0">
                <a:effectLst/>
              </a:rPr>
              <a:t>S2</a:t>
            </a:r>
            <a:r>
              <a:rPr lang="en-US" sz="2000" dirty="0">
                <a:effectLst/>
              </a:rPr>
              <a:t>=10</a:t>
            </a:r>
            <a:r>
              <a:rPr lang="en-US" sz="2000" baseline="30000" dirty="0">
                <a:effectLst/>
              </a:rPr>
              <a:t>−13</a:t>
            </a:r>
            <a:r>
              <a:rPr lang="en-US" sz="2000" dirty="0">
                <a:effectLst/>
              </a:rPr>
              <a:t>A	and</a:t>
            </a:r>
          </a:p>
          <a:p>
            <a:r>
              <a:rPr lang="en-US" sz="2000" dirty="0"/>
              <a:t>	 </a:t>
            </a:r>
            <a:r>
              <a:rPr lang="en-US" sz="2000" b="1" dirty="0">
                <a:effectLst/>
              </a:rPr>
              <a:t>(b) </a:t>
            </a:r>
            <a:r>
              <a:rPr lang="en-US" sz="2000" dirty="0">
                <a:effectLst/>
              </a:rPr>
              <a:t>I</a:t>
            </a:r>
            <a:r>
              <a:rPr lang="en-US" sz="2000" baseline="-25000" dirty="0">
                <a:effectLst/>
              </a:rPr>
              <a:t>S1</a:t>
            </a:r>
            <a:r>
              <a:rPr lang="en-US" sz="2000" dirty="0">
                <a:effectLst/>
              </a:rPr>
              <a:t>=5×10</a:t>
            </a:r>
            <a:r>
              <a:rPr lang="en-US" sz="2000" baseline="30000" dirty="0">
                <a:effectLst/>
              </a:rPr>
              <a:t>−14</a:t>
            </a:r>
            <a:r>
              <a:rPr lang="en-US" sz="2000" dirty="0">
                <a:effectLst/>
              </a:rPr>
              <a:t>A, I</a:t>
            </a:r>
            <a:r>
              <a:rPr lang="en-US" sz="2000" baseline="-25000" dirty="0">
                <a:effectLst/>
              </a:rPr>
              <a:t>S2</a:t>
            </a:r>
            <a:r>
              <a:rPr lang="en-US" sz="2000" dirty="0">
                <a:effectLst/>
              </a:rPr>
              <a:t>=5×10</a:t>
            </a:r>
            <a:r>
              <a:rPr lang="en-US" sz="2000" baseline="30000" dirty="0">
                <a:effectLst/>
              </a:rPr>
              <a:t>−13</a:t>
            </a:r>
            <a:r>
              <a:rPr lang="en-US" sz="2000" dirty="0">
                <a:effectLst/>
              </a:rPr>
              <a:t>A.</a:t>
            </a:r>
            <a:endParaRPr lang="en-US" sz="2000" dirty="0"/>
          </a:p>
        </p:txBody>
      </p:sp>
      <p:sp>
        <p:nvSpPr>
          <p:cNvPr id="11" name="TextBox 10">
            <a:extLst>
              <a:ext uri="{FF2B5EF4-FFF2-40B4-BE49-F238E27FC236}">
                <a16:creationId xmlns:a16="http://schemas.microsoft.com/office/drawing/2014/main" id="{1C1D6E89-8EC2-4850-A113-E2BC513EAB2B}"/>
              </a:ext>
            </a:extLst>
          </p:cNvPr>
          <p:cNvSpPr txBox="1"/>
          <p:nvPr/>
        </p:nvSpPr>
        <p:spPr>
          <a:xfrm>
            <a:off x="703178" y="1948424"/>
            <a:ext cx="6323096" cy="1015663"/>
          </a:xfrm>
          <a:prstGeom prst="rect">
            <a:avLst/>
          </a:prstGeom>
          <a:noFill/>
        </p:spPr>
        <p:txBody>
          <a:bodyPr wrap="square">
            <a:spAutoFit/>
          </a:bodyPr>
          <a:lstStyle/>
          <a:p>
            <a:pPr algn="just"/>
            <a:r>
              <a:rPr lang="en-US" sz="2000" b="1" dirty="0">
                <a:effectLst/>
              </a:rPr>
              <a:t>(a) </a:t>
            </a:r>
            <a:r>
              <a:rPr lang="en-US" sz="2000" dirty="0">
                <a:effectLst/>
              </a:rPr>
              <a:t>Solution. Since the given circuit is in parallel, we can see via KCL that  I</a:t>
            </a:r>
            <a:r>
              <a:rPr lang="en-US" sz="2000" baseline="-25000" dirty="0">
                <a:effectLst/>
              </a:rPr>
              <a:t>1 </a:t>
            </a:r>
            <a:r>
              <a:rPr lang="en-US" sz="2000" dirty="0">
                <a:effectLst/>
              </a:rPr>
              <a:t>= I</a:t>
            </a:r>
            <a:r>
              <a:rPr lang="en-US" sz="2000" baseline="-25000" dirty="0">
                <a:effectLst/>
              </a:rPr>
              <a:t>D1 </a:t>
            </a:r>
            <a:r>
              <a:rPr lang="en-US" sz="2000" dirty="0">
                <a:effectLst/>
              </a:rPr>
              <a:t>+ I</a:t>
            </a:r>
            <a:r>
              <a:rPr lang="en-US" sz="2000" baseline="-25000" dirty="0">
                <a:effectLst/>
              </a:rPr>
              <a:t>D2</a:t>
            </a:r>
            <a:r>
              <a:rPr lang="en-US" sz="2000" b="1" dirty="0">
                <a:effectLst/>
              </a:rPr>
              <a:t>  (1)</a:t>
            </a:r>
            <a:endParaRPr lang="en-US" sz="2000" b="1" dirty="0"/>
          </a:p>
          <a:p>
            <a:pPr algn="just"/>
            <a:endParaRPr lang="en-US" sz="2000" dirty="0"/>
          </a:p>
        </p:txBody>
      </p:sp>
      <p:sp>
        <p:nvSpPr>
          <p:cNvPr id="18" name="TextBox 17">
            <a:extLst>
              <a:ext uri="{FF2B5EF4-FFF2-40B4-BE49-F238E27FC236}">
                <a16:creationId xmlns:a16="http://schemas.microsoft.com/office/drawing/2014/main" id="{B22BCAE2-5F0A-4E09-907A-06A975F4968E}"/>
              </a:ext>
            </a:extLst>
          </p:cNvPr>
          <p:cNvSpPr txBox="1"/>
          <p:nvPr/>
        </p:nvSpPr>
        <p:spPr>
          <a:xfrm>
            <a:off x="703178" y="2565687"/>
            <a:ext cx="941934" cy="400110"/>
          </a:xfrm>
          <a:prstGeom prst="rect">
            <a:avLst/>
          </a:prstGeom>
          <a:noFill/>
        </p:spPr>
        <p:txBody>
          <a:bodyPr wrap="square">
            <a:spAutoFit/>
          </a:bodyPr>
          <a:lstStyle/>
          <a:p>
            <a:pPr algn="just"/>
            <a:r>
              <a:rPr lang="en-US" sz="2000" dirty="0">
                <a:effectLst/>
              </a:rPr>
              <a:t>And</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D466F05-4BD5-4EFA-AFB5-29C807AFE695}"/>
                  </a:ext>
                </a:extLst>
              </p:cNvPr>
              <p:cNvSpPr txBox="1"/>
              <p:nvPr/>
            </p:nvSpPr>
            <p:spPr>
              <a:xfrm>
                <a:off x="709620" y="2819152"/>
                <a:ext cx="2139597" cy="849976"/>
              </a:xfrm>
              <a:prstGeom prst="rect">
                <a:avLst/>
              </a:prstGeom>
              <a:noFill/>
            </p:spPr>
            <p:txBody>
              <a:bodyPr wrap="square">
                <a:spAutoFit/>
              </a:bodyPr>
              <a:lstStyle/>
              <a:p>
                <a:pPr algn="just"/>
                <a14:m>
                  <m:oMath xmlns:m="http://schemas.openxmlformats.org/officeDocument/2006/math">
                    <m:r>
                      <a:rPr lang="en-US" sz="2000" i="1" smtClean="0">
                        <a:latin typeface="Cambria Math" panose="02040503050406030204" pitchFamily="18" charset="0"/>
                      </a:rPr>
                      <m:t>𝐼</m:t>
                    </m:r>
                    <m:r>
                      <a:rPr lang="en-US" sz="2000" b="0" i="1" baseline="-25000" smtClean="0">
                        <a:latin typeface="Cambria Math" panose="02040503050406030204" pitchFamily="18" charset="0"/>
                      </a:rPr>
                      <m:t>𝐷</m:t>
                    </m:r>
                    <m:r>
                      <a:rPr lang="en-US" sz="2000" b="0" i="1" baseline="-25000" smtClean="0">
                        <a:latin typeface="Cambria Math" panose="02040503050406030204" pitchFamily="18" charset="0"/>
                      </a:rPr>
                      <m:t>1</m:t>
                    </m:r>
                  </m:oMath>
                </a14:m>
                <a:r>
                  <a:rPr lang="en-US" sz="2000" dirty="0">
                    <a:effectLst/>
                  </a:rPr>
                  <a:t> =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𝐼</m:t>
                        </m:r>
                        <m:r>
                          <a:rPr lang="en-US" sz="2000" b="0" i="1" baseline="-25000" smtClean="0">
                            <a:latin typeface="Cambria Math" panose="02040503050406030204" pitchFamily="18" charset="0"/>
                          </a:rPr>
                          <m:t>𝑠</m:t>
                        </m:r>
                        <m:r>
                          <a:rPr lang="en-US" sz="2000" b="0" i="1" baseline="-25000" smtClean="0">
                            <a:latin typeface="Cambria Math" panose="02040503050406030204" pitchFamily="18" charset="0"/>
                          </a:rPr>
                          <m:t>1(</m:t>
                        </m:r>
                        <m:r>
                          <a:rPr lang="en-US" sz="2000" b="0" i="1" smtClean="0">
                            <a:latin typeface="Cambria Math" panose="02040503050406030204" pitchFamily="18" charset="0"/>
                          </a:rPr>
                          <m:t>𝑒</m:t>
                        </m:r>
                      </m:e>
                      <m:sup>
                        <m:f>
                          <m:fPr>
                            <m:ctrlPr>
                              <a:rPr lang="en-US" sz="2000" i="1" smtClean="0">
                                <a:latin typeface="Cambria Math" panose="02040503050406030204" pitchFamily="18" charset="0"/>
                              </a:rPr>
                            </m:ctrlPr>
                          </m:fPr>
                          <m:num>
                            <m:r>
                              <m:rPr>
                                <m:nor/>
                              </m:rPr>
                              <a:rPr lang="en-US" sz="2000"/>
                              <m:t>v</m:t>
                            </m:r>
                            <m:r>
                              <m:rPr>
                                <m:nor/>
                              </m:rPr>
                              <a:rPr lang="en-US" sz="2000" baseline="-25000"/>
                              <m:t>D</m:t>
                            </m:r>
                            <m:r>
                              <m:rPr>
                                <m:nor/>
                              </m:rPr>
                              <a:rPr lang="en-US" sz="2000" b="0" i="0" baseline="-25000" smtClean="0"/>
                              <m:t>1</m:t>
                            </m:r>
                          </m:num>
                          <m:den>
                            <m:r>
                              <a:rPr lang="en-US" sz="2000" b="0" i="1" smtClean="0">
                                <a:latin typeface="Cambria Math" panose="02040503050406030204" pitchFamily="18" charset="0"/>
                              </a:rPr>
                              <m:t>𝑉</m:t>
                            </m:r>
                            <m:r>
                              <a:rPr lang="en-US" sz="2000" b="0" i="1" baseline="-25000" smtClean="0">
                                <a:latin typeface="Cambria Math" panose="02040503050406030204" pitchFamily="18" charset="0"/>
                              </a:rPr>
                              <m:t>𝑇</m:t>
                            </m:r>
                          </m:den>
                        </m:f>
                      </m:sup>
                    </m:sSup>
                  </m:oMath>
                </a14:m>
                <a:r>
                  <a:rPr lang="en-US" sz="2000" dirty="0"/>
                  <a:t> - 1)</a:t>
                </a:r>
                <a:r>
                  <a:rPr lang="en-US" sz="2000" dirty="0">
                    <a:effectLst/>
                  </a:rPr>
                  <a:t>		</a:t>
                </a:r>
                <a:endParaRPr lang="en-US" sz="2000" dirty="0"/>
              </a:p>
            </p:txBody>
          </p:sp>
        </mc:Choice>
        <mc:Fallback xmlns="">
          <p:sp>
            <p:nvSpPr>
              <p:cNvPr id="19" name="TextBox 18">
                <a:extLst>
                  <a:ext uri="{FF2B5EF4-FFF2-40B4-BE49-F238E27FC236}">
                    <a16:creationId xmlns:a16="http://schemas.microsoft.com/office/drawing/2014/main" id="{2D466F05-4BD5-4EFA-AFB5-29C807AFE695}"/>
                  </a:ext>
                </a:extLst>
              </p:cNvPr>
              <p:cNvSpPr txBox="1">
                <a:spLocks noRot="1" noChangeAspect="1" noMove="1" noResize="1" noEditPoints="1" noAdjustHandles="1" noChangeArrowheads="1" noChangeShapeType="1" noTextEdit="1"/>
              </p:cNvSpPr>
              <p:nvPr/>
            </p:nvSpPr>
            <p:spPr>
              <a:xfrm>
                <a:off x="709620" y="2819152"/>
                <a:ext cx="2139597" cy="849976"/>
              </a:xfrm>
              <a:prstGeom prst="rect">
                <a:avLst/>
              </a:prstGeom>
              <a:blipFill>
                <a:blip r:embed="rId2"/>
                <a:stretch>
                  <a:fillRect/>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6F9A9AC3-9559-480D-AA0B-8067AA112228}"/>
              </a:ext>
            </a:extLst>
          </p:cNvPr>
          <p:cNvPicPr>
            <a:picLocks noChangeAspect="1"/>
          </p:cNvPicPr>
          <p:nvPr/>
        </p:nvPicPr>
        <p:blipFill>
          <a:blip r:embed="rId3"/>
          <a:stretch>
            <a:fillRect/>
          </a:stretch>
        </p:blipFill>
        <p:spPr>
          <a:xfrm>
            <a:off x="6929475" y="285759"/>
            <a:ext cx="5081039" cy="2144865"/>
          </a:xfrm>
          <a:prstGeom prst="rect">
            <a:avLst/>
          </a:prstGeom>
        </p:spPr>
      </p:pic>
      <p:sp>
        <p:nvSpPr>
          <p:cNvPr id="38" name="TextBox 37">
            <a:extLst>
              <a:ext uri="{FF2B5EF4-FFF2-40B4-BE49-F238E27FC236}">
                <a16:creationId xmlns:a16="http://schemas.microsoft.com/office/drawing/2014/main" id="{AE315BDA-DB7D-47A4-9817-3913FE79DDAB}"/>
              </a:ext>
            </a:extLst>
          </p:cNvPr>
          <p:cNvSpPr txBox="1"/>
          <p:nvPr/>
        </p:nvSpPr>
        <p:spPr>
          <a:xfrm>
            <a:off x="690116" y="3895623"/>
            <a:ext cx="2477154" cy="400110"/>
          </a:xfrm>
          <a:prstGeom prst="rect">
            <a:avLst/>
          </a:prstGeom>
          <a:noFill/>
        </p:spPr>
        <p:txBody>
          <a:bodyPr wrap="square">
            <a:spAutoFit/>
          </a:bodyPr>
          <a:lstStyle/>
          <a:p>
            <a:pPr algn="just"/>
            <a:r>
              <a:rPr lang="en-US" sz="2000" dirty="0">
                <a:effectLst/>
              </a:rPr>
              <a:t>Then from </a:t>
            </a:r>
            <a:r>
              <a:rPr lang="en-US" sz="2000" b="1" dirty="0">
                <a:effectLst/>
              </a:rPr>
              <a:t>(1)</a:t>
            </a:r>
            <a:r>
              <a:rPr lang="en-US" sz="2000" dirty="0">
                <a:effectLst/>
              </a:rPr>
              <a:t>, </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B645DDE7-3236-4AE3-9DD8-BD840A63D41A}"/>
                  </a:ext>
                </a:extLst>
              </p:cNvPr>
              <p:cNvSpPr txBox="1"/>
              <p:nvPr/>
            </p:nvSpPr>
            <p:spPr>
              <a:xfrm>
                <a:off x="690116" y="4244394"/>
                <a:ext cx="3789119" cy="542200"/>
              </a:xfrm>
              <a:prstGeom prst="rect">
                <a:avLst/>
              </a:prstGeom>
              <a:noFill/>
            </p:spPr>
            <p:txBody>
              <a:bodyPr wrap="square">
                <a:spAutoFit/>
              </a:bodyPr>
              <a:lstStyle/>
              <a:p>
                <a:pPr algn="just"/>
                <a:r>
                  <a:rPr lang="en-US" sz="2000" dirty="0">
                    <a:effectLst/>
                  </a:rPr>
                  <a:t>1mA =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𝐼</m:t>
                        </m:r>
                        <m:r>
                          <a:rPr lang="en-US" sz="2000" b="0" i="1" baseline="-25000" smtClean="0">
                            <a:latin typeface="Cambria Math" panose="02040503050406030204" pitchFamily="18" charset="0"/>
                          </a:rPr>
                          <m:t>𝑠</m:t>
                        </m:r>
                        <m:r>
                          <a:rPr lang="en-US" sz="2000" b="0" i="1" smtClean="0">
                            <a:latin typeface="Cambria Math" panose="02040503050406030204" pitchFamily="18" charset="0"/>
                          </a:rPr>
                          <m:t>(</m:t>
                        </m:r>
                        <m:r>
                          <a:rPr lang="en-US" sz="2000" b="0" i="1" smtClean="0">
                            <a:latin typeface="Cambria Math" panose="02040503050406030204" pitchFamily="18" charset="0"/>
                          </a:rPr>
                          <m:t>𝑒</m:t>
                        </m:r>
                      </m:e>
                      <m:sup>
                        <m:f>
                          <m:fPr>
                            <m:ctrlPr>
                              <a:rPr lang="en-US" sz="2000" i="1" smtClean="0">
                                <a:latin typeface="Cambria Math" panose="02040503050406030204" pitchFamily="18" charset="0"/>
                              </a:rPr>
                            </m:ctrlPr>
                          </m:fPr>
                          <m:num>
                            <m:r>
                              <m:rPr>
                                <m:nor/>
                              </m:rPr>
                              <a:rPr lang="en-US" sz="2000"/>
                              <m:t>v</m:t>
                            </m:r>
                            <m:r>
                              <m:rPr>
                                <m:nor/>
                              </m:rPr>
                              <a:rPr lang="en-US" sz="2000" baseline="-25000"/>
                              <m:t>D</m:t>
                            </m:r>
                          </m:num>
                          <m:den>
                            <m:r>
                              <a:rPr lang="en-US" sz="2000" b="0" i="1" smtClean="0">
                                <a:latin typeface="Cambria Math" panose="02040503050406030204" pitchFamily="18" charset="0"/>
                              </a:rPr>
                              <m:t>𝑉</m:t>
                            </m:r>
                            <m:r>
                              <a:rPr lang="en-US" sz="2000" b="0" i="1" baseline="-25000" smtClean="0">
                                <a:latin typeface="Cambria Math" panose="02040503050406030204" pitchFamily="18" charset="0"/>
                              </a:rPr>
                              <m:t>𝑇</m:t>
                            </m:r>
                          </m:den>
                        </m:f>
                      </m:sup>
                    </m:sSup>
                  </m:oMath>
                </a14:m>
                <a:r>
                  <a:rPr lang="en-US" sz="2000" dirty="0"/>
                  <a:t> - 1) +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𝐼</m:t>
                        </m:r>
                        <m:r>
                          <a:rPr lang="en-US" sz="2000" i="1" baseline="-25000">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𝑒</m:t>
                        </m:r>
                      </m:e>
                      <m:sup>
                        <m:f>
                          <m:fPr>
                            <m:ctrlPr>
                              <a:rPr lang="en-US" sz="2000" i="1">
                                <a:latin typeface="Cambria Math" panose="02040503050406030204" pitchFamily="18" charset="0"/>
                              </a:rPr>
                            </m:ctrlPr>
                          </m:fPr>
                          <m:num>
                            <m:r>
                              <m:rPr>
                                <m:nor/>
                              </m:rPr>
                              <a:rPr lang="en-US" sz="2000"/>
                              <m:t>v</m:t>
                            </m:r>
                            <m:r>
                              <m:rPr>
                                <m:nor/>
                              </m:rPr>
                              <a:rPr lang="en-US" sz="2000" baseline="-25000"/>
                              <m:t>D</m:t>
                            </m:r>
                          </m:num>
                          <m:den>
                            <m:r>
                              <a:rPr lang="en-US" sz="2000" i="1">
                                <a:latin typeface="Cambria Math" panose="02040503050406030204" pitchFamily="18" charset="0"/>
                              </a:rPr>
                              <m:t>𝑉</m:t>
                            </m:r>
                            <m:r>
                              <a:rPr lang="en-US" sz="2000" i="1" baseline="-25000">
                                <a:latin typeface="Cambria Math" panose="02040503050406030204" pitchFamily="18" charset="0"/>
                              </a:rPr>
                              <m:t>𝑇</m:t>
                            </m:r>
                          </m:den>
                        </m:f>
                      </m:sup>
                    </m:sSup>
                  </m:oMath>
                </a14:m>
                <a:r>
                  <a:rPr lang="en-US" sz="2000" dirty="0"/>
                  <a:t> - 1)</a:t>
                </a:r>
              </a:p>
            </p:txBody>
          </p:sp>
        </mc:Choice>
        <mc:Fallback xmlns="">
          <p:sp>
            <p:nvSpPr>
              <p:cNvPr id="39" name="TextBox 38">
                <a:extLst>
                  <a:ext uri="{FF2B5EF4-FFF2-40B4-BE49-F238E27FC236}">
                    <a16:creationId xmlns:a16="http://schemas.microsoft.com/office/drawing/2014/main" id="{B645DDE7-3236-4AE3-9DD8-BD840A63D41A}"/>
                  </a:ext>
                </a:extLst>
              </p:cNvPr>
              <p:cNvSpPr txBox="1">
                <a:spLocks noRot="1" noChangeAspect="1" noMove="1" noResize="1" noEditPoints="1" noAdjustHandles="1" noChangeArrowheads="1" noChangeShapeType="1" noTextEdit="1"/>
              </p:cNvSpPr>
              <p:nvPr/>
            </p:nvSpPr>
            <p:spPr>
              <a:xfrm>
                <a:off x="690116" y="4244394"/>
                <a:ext cx="3789119" cy="542200"/>
              </a:xfrm>
              <a:prstGeom prst="rect">
                <a:avLst/>
              </a:prstGeom>
              <a:blipFill>
                <a:blip r:embed="rId4"/>
                <a:stretch>
                  <a:fillRect l="-1608" b="-191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193EE561-92F7-423D-AB74-832E0C461285}"/>
                  </a:ext>
                </a:extLst>
              </p:cNvPr>
              <p:cNvSpPr txBox="1"/>
              <p:nvPr/>
            </p:nvSpPr>
            <p:spPr>
              <a:xfrm>
                <a:off x="709620" y="4906997"/>
                <a:ext cx="3186519" cy="633891"/>
              </a:xfrm>
              <a:prstGeom prst="rect">
                <a:avLst/>
              </a:prstGeom>
              <a:noFill/>
            </p:spPr>
            <p:txBody>
              <a:bodyPr wrap="square">
                <a:spAutoFit/>
              </a:bodyPr>
              <a:lstStyle/>
              <a:p>
                <a:pPr algn="just"/>
                <a14:m>
                  <m:oMath xmlns:m="http://schemas.openxmlformats.org/officeDocument/2006/math">
                    <m:f>
                      <m:fPr>
                        <m:ctrlPr>
                          <a:rPr lang="en-US" sz="2000" i="1" smtClean="0">
                            <a:effectLst/>
                            <a:latin typeface="Cambria Math" panose="02040503050406030204" pitchFamily="18" charset="0"/>
                          </a:rPr>
                        </m:ctrlPr>
                      </m:fPr>
                      <m:num>
                        <m:r>
                          <m:rPr>
                            <m:nor/>
                          </m:rPr>
                          <a:rPr lang="en-US" sz="2000" dirty="0"/>
                          <m:t>1</m:t>
                        </m:r>
                        <m:r>
                          <m:rPr>
                            <m:nor/>
                          </m:rPr>
                          <a:rPr lang="en-US" sz="2000" b="0" i="0" dirty="0" smtClean="0"/>
                          <m:t>x</m:t>
                        </m:r>
                        <m:r>
                          <m:rPr>
                            <m:nor/>
                          </m:rPr>
                          <a:rPr lang="en-US" sz="2000" b="0" i="0" dirty="0" smtClean="0"/>
                          <m:t>10−3</m:t>
                        </m:r>
                      </m:num>
                      <m:den>
                        <m:r>
                          <m:rPr>
                            <m:nor/>
                          </m:rPr>
                          <a:rPr lang="en-US" sz="2000" b="0" i="0" smtClean="0">
                            <a:effectLst/>
                            <a:latin typeface="Cambria Math" panose="02040503050406030204" pitchFamily="18" charset="0"/>
                          </a:rPr>
                          <m:t>(2)</m:t>
                        </m:r>
                        <m:r>
                          <m:rPr>
                            <m:nor/>
                          </m:rPr>
                          <a:rPr lang="en-US" sz="2000" dirty="0"/>
                          <m:t>1</m:t>
                        </m:r>
                        <m:r>
                          <m:rPr>
                            <m:nor/>
                          </m:rPr>
                          <a:rPr lang="en-US" sz="2000" dirty="0"/>
                          <m:t>x</m:t>
                        </m:r>
                        <m:r>
                          <m:rPr>
                            <m:nor/>
                          </m:rPr>
                          <a:rPr lang="en-US" sz="2000" dirty="0"/>
                          <m:t>10−13</m:t>
                        </m:r>
                      </m:den>
                    </m:f>
                  </m:oMath>
                </a14:m>
                <a:r>
                  <a:rPr lang="en-US" sz="2000" dirty="0">
                    <a:effectLst/>
                  </a:rPr>
                  <a:t> =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m:t>
                        </m:r>
                        <m:r>
                          <a:rPr lang="en-US" sz="2000" b="0" i="1" smtClean="0">
                            <a:latin typeface="Cambria Math" panose="02040503050406030204" pitchFamily="18" charset="0"/>
                          </a:rPr>
                          <m:t>𝑒</m:t>
                        </m:r>
                      </m:e>
                      <m:sup>
                        <m:f>
                          <m:fPr>
                            <m:ctrlPr>
                              <a:rPr lang="en-US" sz="2000" i="1" smtClean="0">
                                <a:latin typeface="Cambria Math" panose="02040503050406030204" pitchFamily="18" charset="0"/>
                              </a:rPr>
                            </m:ctrlPr>
                          </m:fPr>
                          <m:num>
                            <m:r>
                              <m:rPr>
                                <m:nor/>
                              </m:rPr>
                              <a:rPr lang="en-US" sz="2000"/>
                              <m:t>v</m:t>
                            </m:r>
                            <m:r>
                              <m:rPr>
                                <m:nor/>
                              </m:rPr>
                              <a:rPr lang="en-US" sz="2000" baseline="-25000"/>
                              <m:t>D</m:t>
                            </m:r>
                          </m:num>
                          <m:den>
                            <m:r>
                              <a:rPr lang="en-US" sz="2000" b="0" i="1" smtClean="0">
                                <a:latin typeface="Cambria Math" panose="02040503050406030204" pitchFamily="18" charset="0"/>
                              </a:rPr>
                              <m:t>𝑉</m:t>
                            </m:r>
                            <m:r>
                              <a:rPr lang="en-US" sz="2000" b="0" i="1" baseline="-25000" smtClean="0">
                                <a:latin typeface="Cambria Math" panose="02040503050406030204" pitchFamily="18" charset="0"/>
                              </a:rPr>
                              <m:t>𝑇</m:t>
                            </m:r>
                          </m:den>
                        </m:f>
                      </m:sup>
                    </m:sSup>
                  </m:oMath>
                </a14:m>
                <a:r>
                  <a:rPr lang="en-US" sz="2000" dirty="0"/>
                  <a:t> - 1)</a:t>
                </a:r>
              </a:p>
            </p:txBody>
          </p:sp>
        </mc:Choice>
        <mc:Fallback xmlns="">
          <p:sp>
            <p:nvSpPr>
              <p:cNvPr id="40" name="TextBox 39">
                <a:extLst>
                  <a:ext uri="{FF2B5EF4-FFF2-40B4-BE49-F238E27FC236}">
                    <a16:creationId xmlns:a16="http://schemas.microsoft.com/office/drawing/2014/main" id="{193EE561-92F7-423D-AB74-832E0C461285}"/>
                  </a:ext>
                </a:extLst>
              </p:cNvPr>
              <p:cNvSpPr txBox="1">
                <a:spLocks noRot="1" noChangeAspect="1" noMove="1" noResize="1" noEditPoints="1" noAdjustHandles="1" noChangeArrowheads="1" noChangeShapeType="1" noTextEdit="1"/>
              </p:cNvSpPr>
              <p:nvPr/>
            </p:nvSpPr>
            <p:spPr>
              <a:xfrm>
                <a:off x="709620" y="4906997"/>
                <a:ext cx="3186519" cy="63389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9C5B989-E0BC-4136-94FA-28D4C25FBAB3}"/>
                  </a:ext>
                </a:extLst>
              </p:cNvPr>
              <p:cNvSpPr txBox="1"/>
              <p:nvPr/>
            </p:nvSpPr>
            <p:spPr>
              <a:xfrm>
                <a:off x="663421" y="5564828"/>
                <a:ext cx="3531702" cy="595804"/>
              </a:xfrm>
              <a:prstGeom prst="rect">
                <a:avLst/>
              </a:prstGeom>
              <a:noFill/>
            </p:spPr>
            <p:txBody>
              <a:bodyPr wrap="square" lIns="0" tIns="0" rIns="0" bIns="0" rtlCol="0">
                <a:spAutoFit/>
              </a:bodyPr>
              <a:lstStyle/>
              <a:p>
                <a:r>
                  <a:rPr lang="en-US" sz="2200" b="0" dirty="0"/>
                  <a:t>(0.026)</a:t>
                </a:r>
                <a14:m>
                  <m:oMath xmlns:m="http://schemas.openxmlformats.org/officeDocument/2006/math">
                    <m:r>
                      <m:rPr>
                        <m:sty m:val="p"/>
                      </m:rPr>
                      <a:rPr lang="en-US" sz="2200" b="0" i="0" smtClean="0">
                        <a:latin typeface="Cambria Math" panose="02040503050406030204" pitchFamily="18" charset="0"/>
                      </a:rPr>
                      <m:t>ln</m:t>
                    </m:r>
                    <m:r>
                      <a:rPr lang="en-US" sz="2200" b="0" i="1" smtClean="0">
                        <a:latin typeface="Cambria Math" panose="02040503050406030204" pitchFamily="18" charset="0"/>
                      </a:rPr>
                      <m:t>⁡[</m:t>
                    </m:r>
                    <m:f>
                      <m:fPr>
                        <m:ctrlPr>
                          <a:rPr lang="en-US" sz="2200" i="1" smtClean="0">
                            <a:latin typeface="Cambria Math" panose="02040503050406030204" pitchFamily="18" charset="0"/>
                          </a:rPr>
                        </m:ctrlPr>
                      </m:fPr>
                      <m:num>
                        <m:r>
                          <m:rPr>
                            <m:nor/>
                          </m:rPr>
                          <a:rPr lang="en-US" sz="2200" dirty="0"/>
                          <m:t>1</m:t>
                        </m:r>
                        <m:r>
                          <m:rPr>
                            <m:nor/>
                          </m:rPr>
                          <a:rPr lang="en-US" sz="2200" dirty="0"/>
                          <m:t>x</m:t>
                        </m:r>
                        <m:r>
                          <m:rPr>
                            <m:nor/>
                          </m:rPr>
                          <a:rPr lang="en-US" sz="2200" dirty="0"/>
                          <m:t>10−3</m:t>
                        </m:r>
                      </m:num>
                      <m:den>
                        <m:r>
                          <m:rPr>
                            <m:nor/>
                          </m:rPr>
                          <a:rPr lang="en-US" sz="2200" b="0" i="0" smtClean="0">
                            <a:latin typeface="Cambria Math" panose="02040503050406030204" pitchFamily="18" charset="0"/>
                          </a:rPr>
                          <m:t>(2)</m:t>
                        </m:r>
                        <m:r>
                          <m:rPr>
                            <m:nor/>
                          </m:rPr>
                          <a:rPr lang="en-US" sz="2200" dirty="0"/>
                          <m:t>1</m:t>
                        </m:r>
                        <m:r>
                          <m:rPr>
                            <m:nor/>
                          </m:rPr>
                          <a:rPr lang="en-US" sz="2200" dirty="0"/>
                          <m:t>x</m:t>
                        </m:r>
                        <m:r>
                          <m:rPr>
                            <m:nor/>
                          </m:rPr>
                          <a:rPr lang="en-US" sz="2200" dirty="0"/>
                          <m:t>10−13</m:t>
                        </m:r>
                      </m:den>
                    </m:f>
                  </m:oMath>
                </a14:m>
                <a:r>
                  <a:rPr lang="en-US" sz="2200" dirty="0"/>
                  <a:t> + 1] = V</a:t>
                </a:r>
                <a:r>
                  <a:rPr lang="en-US" sz="2200" baseline="-25000" dirty="0"/>
                  <a:t>D</a:t>
                </a:r>
              </a:p>
            </p:txBody>
          </p:sp>
        </mc:Choice>
        <mc:Fallback xmlns="">
          <p:sp>
            <p:nvSpPr>
              <p:cNvPr id="41" name="TextBox 40">
                <a:extLst>
                  <a:ext uri="{FF2B5EF4-FFF2-40B4-BE49-F238E27FC236}">
                    <a16:creationId xmlns:a16="http://schemas.microsoft.com/office/drawing/2014/main" id="{49C5B989-E0BC-4136-94FA-28D4C25FBAB3}"/>
                  </a:ext>
                </a:extLst>
              </p:cNvPr>
              <p:cNvSpPr txBox="1">
                <a:spLocks noRot="1" noChangeAspect="1" noMove="1" noResize="1" noEditPoints="1" noAdjustHandles="1" noChangeArrowheads="1" noChangeShapeType="1" noTextEdit="1"/>
              </p:cNvSpPr>
              <p:nvPr/>
            </p:nvSpPr>
            <p:spPr>
              <a:xfrm>
                <a:off x="663421" y="5564828"/>
                <a:ext cx="3531702" cy="595804"/>
              </a:xfrm>
              <a:prstGeom prst="rect">
                <a:avLst/>
              </a:prstGeom>
              <a:blipFill>
                <a:blip r:embed="rId6"/>
                <a:stretch>
                  <a:fillRect l="-4836" b="-5102"/>
                </a:stretch>
              </a:blipFill>
            </p:spPr>
            <p:txBody>
              <a:bodyPr/>
              <a:lstStyle/>
              <a:p>
                <a:r>
                  <a:rPr lang="en-US">
                    <a:noFill/>
                  </a:rPr>
                  <a:t> </a:t>
                </a:r>
              </a:p>
            </p:txBody>
          </p:sp>
        </mc:Fallback>
      </mc:AlternateContent>
      <p:grpSp>
        <p:nvGrpSpPr>
          <p:cNvPr id="9" name="Group 8">
            <a:extLst>
              <a:ext uri="{FF2B5EF4-FFF2-40B4-BE49-F238E27FC236}">
                <a16:creationId xmlns:a16="http://schemas.microsoft.com/office/drawing/2014/main" id="{1EDB8121-FDFC-49E9-9D12-0F417956E013}"/>
              </a:ext>
            </a:extLst>
          </p:cNvPr>
          <p:cNvGrpSpPr/>
          <p:nvPr/>
        </p:nvGrpSpPr>
        <p:grpSpPr>
          <a:xfrm>
            <a:off x="809450" y="6292920"/>
            <a:ext cx="1618259" cy="452625"/>
            <a:chOff x="809450" y="6239912"/>
            <a:chExt cx="1618259" cy="452625"/>
          </a:xfrm>
        </p:grpSpPr>
        <p:sp>
          <p:nvSpPr>
            <p:cNvPr id="36" name="Rectangle 35">
              <a:extLst>
                <a:ext uri="{FF2B5EF4-FFF2-40B4-BE49-F238E27FC236}">
                  <a16:creationId xmlns:a16="http://schemas.microsoft.com/office/drawing/2014/main" id="{EEFF027D-AE5D-4C21-958B-72F687BEF247}"/>
                </a:ext>
              </a:extLst>
            </p:cNvPr>
            <p:cNvSpPr/>
            <p:nvPr/>
          </p:nvSpPr>
          <p:spPr>
            <a:xfrm>
              <a:off x="809450" y="6239912"/>
              <a:ext cx="1493429" cy="452625"/>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65E2EC1A-405B-47FB-A006-218C3E299357}"/>
                </a:ext>
              </a:extLst>
            </p:cNvPr>
            <p:cNvSpPr txBox="1"/>
            <p:nvPr/>
          </p:nvSpPr>
          <p:spPr>
            <a:xfrm>
              <a:off x="934280" y="6267083"/>
              <a:ext cx="1493429" cy="338554"/>
            </a:xfrm>
            <a:prstGeom prst="rect">
              <a:avLst/>
            </a:prstGeom>
            <a:noFill/>
          </p:spPr>
          <p:txBody>
            <a:bodyPr wrap="square" lIns="0" tIns="0" rIns="0" bIns="0" rtlCol="0">
              <a:spAutoFit/>
            </a:bodyPr>
            <a:lstStyle/>
            <a:p>
              <a:r>
                <a:rPr lang="en-US" sz="2200" dirty="0"/>
                <a:t>V</a:t>
              </a:r>
              <a:r>
                <a:rPr lang="en-US" sz="2200" baseline="-25000" dirty="0"/>
                <a:t>D </a:t>
              </a:r>
              <a:r>
                <a:rPr lang="en-US" sz="2000" dirty="0"/>
                <a:t>= 581mv</a:t>
              </a:r>
            </a:p>
          </p:txBody>
        </p:sp>
      </p:grpSp>
      <p:sp>
        <p:nvSpPr>
          <p:cNvPr id="43" name="TextBox 42">
            <a:extLst>
              <a:ext uri="{FF2B5EF4-FFF2-40B4-BE49-F238E27FC236}">
                <a16:creationId xmlns:a16="http://schemas.microsoft.com/office/drawing/2014/main" id="{0749A1A7-3CB9-4405-9188-FE6EFED9BAF1}"/>
              </a:ext>
            </a:extLst>
          </p:cNvPr>
          <p:cNvSpPr txBox="1"/>
          <p:nvPr/>
        </p:nvSpPr>
        <p:spPr>
          <a:xfrm>
            <a:off x="663422" y="3401306"/>
            <a:ext cx="4133866" cy="400110"/>
          </a:xfrm>
          <a:prstGeom prst="rect">
            <a:avLst/>
          </a:prstGeom>
          <a:noFill/>
        </p:spPr>
        <p:txBody>
          <a:bodyPr wrap="square">
            <a:spAutoFit/>
          </a:bodyPr>
          <a:lstStyle/>
          <a:p>
            <a:pPr algn="just"/>
            <a:r>
              <a:rPr lang="en-US" sz="2000" dirty="0"/>
              <a:t>Since I</a:t>
            </a:r>
            <a:r>
              <a:rPr lang="en-US" sz="2000" baseline="-25000" dirty="0"/>
              <a:t>S1</a:t>
            </a:r>
            <a:r>
              <a:rPr lang="en-US" sz="2000" dirty="0"/>
              <a:t>=I</a:t>
            </a:r>
            <a:r>
              <a:rPr lang="en-US" sz="2000" baseline="-25000" dirty="0"/>
              <a:t>S2</a:t>
            </a:r>
            <a:r>
              <a:rPr lang="en-US" sz="2000" dirty="0"/>
              <a:t>, then I</a:t>
            </a:r>
            <a:r>
              <a:rPr lang="en-US" sz="2000" baseline="-25000" dirty="0"/>
              <a:t>D1</a:t>
            </a:r>
            <a:r>
              <a:rPr lang="en-US" sz="2000" dirty="0"/>
              <a:t>=I</a:t>
            </a:r>
            <a:r>
              <a:rPr lang="en-US" sz="2000" baseline="-25000" dirty="0"/>
              <a:t>D2 </a:t>
            </a:r>
            <a:r>
              <a:rPr lang="en-US" sz="2000" dirty="0"/>
              <a:t>and V</a:t>
            </a:r>
            <a:r>
              <a:rPr lang="en-US" sz="2000" baseline="-25000" dirty="0"/>
              <a:t>D1</a:t>
            </a:r>
            <a:r>
              <a:rPr lang="en-US" sz="2000" dirty="0"/>
              <a:t> = V</a:t>
            </a:r>
            <a:r>
              <a:rPr lang="en-US" sz="2000" baseline="-25000" dirty="0"/>
              <a:t>D2</a:t>
            </a:r>
            <a:endParaRPr lang="en-US" sz="2000" dirty="0"/>
          </a:p>
        </p:txBody>
      </p:sp>
      <p:sp>
        <p:nvSpPr>
          <p:cNvPr id="44" name="TextBox 43">
            <a:extLst>
              <a:ext uri="{FF2B5EF4-FFF2-40B4-BE49-F238E27FC236}">
                <a16:creationId xmlns:a16="http://schemas.microsoft.com/office/drawing/2014/main" id="{414758BE-E78D-4A06-9EC5-0E7E9F1DB157}"/>
              </a:ext>
            </a:extLst>
          </p:cNvPr>
          <p:cNvSpPr txBox="1"/>
          <p:nvPr/>
        </p:nvSpPr>
        <p:spPr>
          <a:xfrm>
            <a:off x="2730355" y="3010133"/>
            <a:ext cx="496336" cy="307777"/>
          </a:xfrm>
          <a:prstGeom prst="rect">
            <a:avLst/>
          </a:prstGeom>
          <a:noFill/>
        </p:spPr>
        <p:txBody>
          <a:bodyPr wrap="square" lIns="0" tIns="0" rIns="0" bIns="0" rtlCol="0">
            <a:spAutoFit/>
          </a:bodyPr>
          <a:lstStyle/>
          <a:p>
            <a:r>
              <a:rPr lang="en-US" sz="2000" b="1" dirty="0"/>
              <a:t>(2)</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B30ADE0-0816-4077-9BD9-8ED27FBC8E48}"/>
                  </a:ext>
                </a:extLst>
              </p:cNvPr>
              <p:cNvSpPr txBox="1"/>
              <p:nvPr/>
            </p:nvSpPr>
            <p:spPr>
              <a:xfrm>
                <a:off x="5816018" y="3470635"/>
                <a:ext cx="2139597" cy="849976"/>
              </a:xfrm>
              <a:prstGeom prst="rect">
                <a:avLst/>
              </a:prstGeom>
              <a:noFill/>
            </p:spPr>
            <p:txBody>
              <a:bodyPr wrap="square">
                <a:spAutoFit/>
              </a:bodyPr>
              <a:lstStyle/>
              <a:p>
                <a:pPr algn="just"/>
                <a14:m>
                  <m:oMath xmlns:m="http://schemas.openxmlformats.org/officeDocument/2006/math">
                    <m:r>
                      <a:rPr lang="en-US" sz="2000" i="1" smtClean="0">
                        <a:latin typeface="Cambria Math" panose="02040503050406030204" pitchFamily="18" charset="0"/>
                      </a:rPr>
                      <m:t>𝐼</m:t>
                    </m:r>
                    <m:r>
                      <a:rPr lang="en-US" sz="2000" b="0" i="1" baseline="-25000" smtClean="0">
                        <a:latin typeface="Cambria Math" panose="02040503050406030204" pitchFamily="18" charset="0"/>
                      </a:rPr>
                      <m:t>𝐷</m:t>
                    </m:r>
                    <m:r>
                      <a:rPr lang="en-US" sz="2000" b="0" i="1" baseline="-25000" smtClean="0">
                        <a:latin typeface="Cambria Math" panose="02040503050406030204" pitchFamily="18" charset="0"/>
                      </a:rPr>
                      <m:t>1</m:t>
                    </m:r>
                  </m:oMath>
                </a14:m>
                <a:r>
                  <a:rPr lang="en-US" sz="2000" dirty="0">
                    <a:effectLst/>
                  </a:rPr>
                  <a:t> =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𝐼</m:t>
                        </m:r>
                        <m:r>
                          <a:rPr lang="en-US" sz="2000" b="0" i="1" baseline="-25000" smtClean="0">
                            <a:latin typeface="Cambria Math" panose="02040503050406030204" pitchFamily="18" charset="0"/>
                          </a:rPr>
                          <m:t>𝑠</m:t>
                        </m:r>
                        <m:r>
                          <a:rPr lang="en-US" sz="2000" b="0" i="1" baseline="-25000" smtClean="0">
                            <a:latin typeface="Cambria Math" panose="02040503050406030204" pitchFamily="18" charset="0"/>
                          </a:rPr>
                          <m:t>1(</m:t>
                        </m:r>
                        <m:r>
                          <a:rPr lang="en-US" sz="2000" b="0" i="1" smtClean="0">
                            <a:latin typeface="Cambria Math" panose="02040503050406030204" pitchFamily="18" charset="0"/>
                          </a:rPr>
                          <m:t>𝑒</m:t>
                        </m:r>
                      </m:e>
                      <m:sup>
                        <m:f>
                          <m:fPr>
                            <m:ctrlPr>
                              <a:rPr lang="en-US" sz="2000" i="1" smtClean="0">
                                <a:latin typeface="Cambria Math" panose="02040503050406030204" pitchFamily="18" charset="0"/>
                              </a:rPr>
                            </m:ctrlPr>
                          </m:fPr>
                          <m:num>
                            <m:r>
                              <m:rPr>
                                <m:nor/>
                              </m:rPr>
                              <a:rPr lang="en-US" sz="2000"/>
                              <m:t>v</m:t>
                            </m:r>
                            <m:r>
                              <m:rPr>
                                <m:nor/>
                              </m:rPr>
                              <a:rPr lang="en-US" sz="2000" baseline="-25000"/>
                              <m:t>D</m:t>
                            </m:r>
                            <m:r>
                              <m:rPr>
                                <m:nor/>
                              </m:rPr>
                              <a:rPr lang="en-US" sz="2000" b="0" i="0" baseline="-25000" smtClean="0"/>
                              <m:t>1</m:t>
                            </m:r>
                          </m:num>
                          <m:den>
                            <m:r>
                              <a:rPr lang="en-US" sz="2000" b="0" i="1" smtClean="0">
                                <a:latin typeface="Cambria Math" panose="02040503050406030204" pitchFamily="18" charset="0"/>
                              </a:rPr>
                              <m:t>𝑉</m:t>
                            </m:r>
                            <m:r>
                              <a:rPr lang="en-US" sz="2000" b="0" i="1" baseline="-25000" smtClean="0">
                                <a:latin typeface="Cambria Math" panose="02040503050406030204" pitchFamily="18" charset="0"/>
                              </a:rPr>
                              <m:t>𝑇</m:t>
                            </m:r>
                          </m:den>
                        </m:f>
                      </m:sup>
                    </m:sSup>
                  </m:oMath>
                </a14:m>
                <a:r>
                  <a:rPr lang="en-US" sz="2000" dirty="0"/>
                  <a:t> - 1)</a:t>
                </a:r>
                <a:r>
                  <a:rPr lang="en-US" sz="2000" dirty="0">
                    <a:effectLst/>
                  </a:rPr>
                  <a:t>		</a:t>
                </a:r>
                <a:endParaRPr lang="en-US" sz="2000" dirty="0"/>
              </a:p>
            </p:txBody>
          </p:sp>
        </mc:Choice>
        <mc:Fallback xmlns="">
          <p:sp>
            <p:nvSpPr>
              <p:cNvPr id="45" name="TextBox 44">
                <a:extLst>
                  <a:ext uri="{FF2B5EF4-FFF2-40B4-BE49-F238E27FC236}">
                    <a16:creationId xmlns:a16="http://schemas.microsoft.com/office/drawing/2014/main" id="{1B30ADE0-0816-4077-9BD9-8ED27FBC8E48}"/>
                  </a:ext>
                </a:extLst>
              </p:cNvPr>
              <p:cNvSpPr txBox="1">
                <a:spLocks noRot="1" noChangeAspect="1" noMove="1" noResize="1" noEditPoints="1" noAdjustHandles="1" noChangeArrowheads="1" noChangeShapeType="1" noTextEdit="1"/>
              </p:cNvSpPr>
              <p:nvPr/>
            </p:nvSpPr>
            <p:spPr>
              <a:xfrm>
                <a:off x="5816018" y="3470635"/>
                <a:ext cx="2139597" cy="849976"/>
              </a:xfrm>
              <a:prstGeom prst="rect">
                <a:avLst/>
              </a:prstGeom>
              <a:blipFill>
                <a:blip r:embed="rId7"/>
                <a:stretch>
                  <a:fillRect/>
                </a:stretch>
              </a:blipFill>
            </p:spPr>
            <p:txBody>
              <a:bodyPr/>
              <a:lstStyle/>
              <a:p>
                <a:r>
                  <a:rPr lang="en-US">
                    <a:noFill/>
                  </a:rPr>
                  <a:t> </a:t>
                </a:r>
              </a:p>
            </p:txBody>
          </p:sp>
        </mc:Fallback>
      </mc:AlternateContent>
      <p:sp>
        <p:nvSpPr>
          <p:cNvPr id="46" name="TextBox 45">
            <a:extLst>
              <a:ext uri="{FF2B5EF4-FFF2-40B4-BE49-F238E27FC236}">
                <a16:creationId xmlns:a16="http://schemas.microsoft.com/office/drawing/2014/main" id="{2606F081-4A1B-4760-AE78-2FB6DE8849A8}"/>
              </a:ext>
            </a:extLst>
          </p:cNvPr>
          <p:cNvSpPr txBox="1"/>
          <p:nvPr/>
        </p:nvSpPr>
        <p:spPr>
          <a:xfrm>
            <a:off x="5689004" y="2921670"/>
            <a:ext cx="2480941" cy="307777"/>
          </a:xfrm>
          <a:prstGeom prst="rect">
            <a:avLst/>
          </a:prstGeom>
          <a:noFill/>
        </p:spPr>
        <p:txBody>
          <a:bodyPr wrap="square" lIns="0" tIns="0" rIns="0" bIns="0" rtlCol="0">
            <a:spAutoFit/>
          </a:bodyPr>
          <a:lstStyle/>
          <a:p>
            <a:r>
              <a:rPr lang="en-US" sz="2000" dirty="0"/>
              <a:t>From </a:t>
            </a:r>
            <a:r>
              <a:rPr lang="en-US" sz="2000" b="1" dirty="0"/>
              <a:t>(2):</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969A9DCE-C5E0-4521-8649-5D02BCFB8C58}"/>
                  </a:ext>
                </a:extLst>
              </p:cNvPr>
              <p:cNvSpPr txBox="1"/>
              <p:nvPr/>
            </p:nvSpPr>
            <p:spPr>
              <a:xfrm>
                <a:off x="5816017" y="4118685"/>
                <a:ext cx="4613444" cy="586892"/>
              </a:xfrm>
              <a:prstGeom prst="rect">
                <a:avLst/>
              </a:prstGeom>
              <a:noFill/>
            </p:spPr>
            <p:txBody>
              <a:bodyPr wrap="square">
                <a:spAutoFit/>
              </a:bodyPr>
              <a:lstStyle/>
              <a:p>
                <a:pPr algn="just"/>
                <a14:m>
                  <m:oMath xmlns:m="http://schemas.openxmlformats.org/officeDocument/2006/math">
                    <m:r>
                      <a:rPr lang="en-US" sz="2000" i="1" smtClean="0">
                        <a:latin typeface="Cambria Math" panose="02040503050406030204" pitchFamily="18" charset="0"/>
                      </a:rPr>
                      <m:t>𝐼</m:t>
                    </m:r>
                    <m:r>
                      <a:rPr lang="en-US" sz="2000" b="0" i="1" baseline="-25000" smtClean="0">
                        <a:latin typeface="Cambria Math" panose="02040503050406030204" pitchFamily="18" charset="0"/>
                      </a:rPr>
                      <m:t>𝐷</m:t>
                    </m:r>
                    <m:r>
                      <a:rPr lang="en-US" sz="2000" b="0" i="1" baseline="-25000" smtClean="0">
                        <a:latin typeface="Cambria Math" panose="02040503050406030204" pitchFamily="18" charset="0"/>
                      </a:rPr>
                      <m:t>1</m:t>
                    </m:r>
                  </m:oMath>
                </a14:m>
                <a:r>
                  <a:rPr lang="en-US" sz="2000" dirty="0">
                    <a:effectLst/>
                  </a:rPr>
                  <a:t> = </a:t>
                </a:r>
                <a14:m>
                  <m:oMath xmlns:m="http://schemas.openxmlformats.org/officeDocument/2006/math">
                    <m:sSup>
                      <m:sSupPr>
                        <m:ctrlPr>
                          <a:rPr lang="en-US" sz="2000" i="1" smtClean="0">
                            <a:latin typeface="Cambria Math" panose="02040503050406030204" pitchFamily="18" charset="0"/>
                          </a:rPr>
                        </m:ctrlPr>
                      </m:sSupPr>
                      <m:e>
                        <m:r>
                          <m:rPr>
                            <m:nor/>
                          </m:rPr>
                          <a:rPr lang="en-US" sz="2000" dirty="0"/>
                          <m:t>1</m:t>
                        </m:r>
                        <m:r>
                          <m:rPr>
                            <m:nor/>
                          </m:rPr>
                          <a:rPr lang="en-US" sz="2000" dirty="0"/>
                          <m:t>x</m:t>
                        </m:r>
                        <m:r>
                          <m:rPr>
                            <m:nor/>
                          </m:rPr>
                          <a:rPr lang="en-US" sz="2000" dirty="0"/>
                          <m:t>10−13</m:t>
                        </m:r>
                        <m:r>
                          <a:rPr lang="en-US" sz="2000" b="0" i="1" smtClean="0">
                            <a:latin typeface="Cambria Math" panose="02040503050406030204" pitchFamily="18" charset="0"/>
                          </a:rPr>
                          <m:t>(</m:t>
                        </m:r>
                        <m:r>
                          <a:rPr lang="en-US" sz="2000" b="0" i="1" smtClean="0">
                            <a:latin typeface="Cambria Math" panose="02040503050406030204" pitchFamily="18" charset="0"/>
                          </a:rPr>
                          <m:t>𝑒</m:t>
                        </m:r>
                      </m:e>
                      <m:sup>
                        <m:f>
                          <m:fPr>
                            <m:ctrlPr>
                              <a:rPr lang="en-US" sz="2000" i="1">
                                <a:latin typeface="Cambria Math" panose="02040503050406030204" pitchFamily="18" charset="0"/>
                              </a:rPr>
                            </m:ctrlPr>
                          </m:fPr>
                          <m:num>
                            <m:r>
                              <m:rPr>
                                <m:nor/>
                              </m:rPr>
                              <a:rPr lang="en-US" sz="2000"/>
                              <m:t>0.581</m:t>
                            </m:r>
                          </m:num>
                          <m:den>
                            <m:r>
                              <a:rPr lang="en-US" sz="2000">
                                <a:latin typeface="Cambria Math" panose="02040503050406030204" pitchFamily="18" charset="0"/>
                              </a:rPr>
                              <m:t>0.026</m:t>
                            </m:r>
                          </m:den>
                        </m:f>
                      </m:sup>
                    </m:sSup>
                  </m:oMath>
                </a14:m>
                <a:r>
                  <a:rPr lang="en-US" sz="2000" dirty="0"/>
                  <a:t> - 1)</a:t>
                </a:r>
                <a:r>
                  <a:rPr lang="en-US" sz="2000" dirty="0">
                    <a:effectLst/>
                  </a:rPr>
                  <a:t>		</a:t>
                </a:r>
                <a:endParaRPr lang="en-US" sz="2000" dirty="0"/>
              </a:p>
            </p:txBody>
          </p:sp>
        </mc:Choice>
        <mc:Fallback xmlns="">
          <p:sp>
            <p:nvSpPr>
              <p:cNvPr id="47" name="TextBox 46">
                <a:extLst>
                  <a:ext uri="{FF2B5EF4-FFF2-40B4-BE49-F238E27FC236}">
                    <a16:creationId xmlns:a16="http://schemas.microsoft.com/office/drawing/2014/main" id="{969A9DCE-C5E0-4521-8649-5D02BCFB8C58}"/>
                  </a:ext>
                </a:extLst>
              </p:cNvPr>
              <p:cNvSpPr txBox="1">
                <a:spLocks noRot="1" noChangeAspect="1" noMove="1" noResize="1" noEditPoints="1" noAdjustHandles="1" noChangeArrowheads="1" noChangeShapeType="1" noTextEdit="1"/>
              </p:cNvSpPr>
              <p:nvPr/>
            </p:nvSpPr>
            <p:spPr>
              <a:xfrm>
                <a:off x="5816017" y="4118685"/>
                <a:ext cx="4613444" cy="586892"/>
              </a:xfrm>
              <a:prstGeom prst="rect">
                <a:avLst/>
              </a:prstGeom>
              <a:blipFill>
                <a:blip r:embed="rId8"/>
                <a:stretch>
                  <a:fillRect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4BAEC770-8803-4A29-AE6F-9DDE08BA8BAB}"/>
                  </a:ext>
                </a:extLst>
              </p:cNvPr>
              <p:cNvSpPr txBox="1"/>
              <p:nvPr/>
            </p:nvSpPr>
            <p:spPr>
              <a:xfrm>
                <a:off x="5816017" y="4706315"/>
                <a:ext cx="4613444" cy="400110"/>
              </a:xfrm>
              <a:prstGeom prst="rect">
                <a:avLst/>
              </a:prstGeom>
              <a:noFill/>
            </p:spPr>
            <p:txBody>
              <a:bodyPr wrap="square">
                <a:spAutoFit/>
              </a:bodyPr>
              <a:lstStyle/>
              <a:p>
                <a:pPr algn="just"/>
                <a14:m>
                  <m:oMath xmlns:m="http://schemas.openxmlformats.org/officeDocument/2006/math">
                    <m:r>
                      <a:rPr lang="en-US" sz="2000" i="1" smtClean="0">
                        <a:latin typeface="Cambria Math" panose="02040503050406030204" pitchFamily="18" charset="0"/>
                      </a:rPr>
                      <m:t>𝐼</m:t>
                    </m:r>
                    <m:r>
                      <a:rPr lang="en-US" sz="2000" b="0" i="1" baseline="-25000" smtClean="0">
                        <a:latin typeface="Cambria Math" panose="02040503050406030204" pitchFamily="18" charset="0"/>
                      </a:rPr>
                      <m:t>𝐷</m:t>
                    </m:r>
                    <m:r>
                      <a:rPr lang="en-US" sz="2000" b="0" i="1" baseline="-25000" smtClean="0">
                        <a:latin typeface="Cambria Math" panose="02040503050406030204" pitchFamily="18" charset="0"/>
                      </a:rPr>
                      <m:t>1</m:t>
                    </m:r>
                  </m:oMath>
                </a14:m>
                <a:r>
                  <a:rPr lang="en-US" sz="2000" dirty="0">
                    <a:effectLst/>
                  </a:rPr>
                  <a:t> = 0.5mA = </a:t>
                </a:r>
                <a14:m>
                  <m:oMath xmlns:m="http://schemas.openxmlformats.org/officeDocument/2006/math">
                    <m:r>
                      <a:rPr lang="en-US" sz="2000" i="1">
                        <a:latin typeface="Cambria Math" panose="02040503050406030204" pitchFamily="18" charset="0"/>
                      </a:rPr>
                      <m:t>𝐼</m:t>
                    </m:r>
                    <m:r>
                      <a:rPr lang="en-US" sz="2000" i="1" baseline="-25000">
                        <a:latin typeface="Cambria Math" panose="02040503050406030204" pitchFamily="18" charset="0"/>
                      </a:rPr>
                      <m:t>𝐷</m:t>
                    </m:r>
                    <m:r>
                      <a:rPr lang="en-US" sz="2000" b="0" i="1" baseline="-25000" smtClean="0">
                        <a:latin typeface="Cambria Math" panose="02040503050406030204" pitchFamily="18" charset="0"/>
                      </a:rPr>
                      <m:t>2</m:t>
                    </m:r>
                  </m:oMath>
                </a14:m>
                <a:endParaRPr lang="en-US" sz="2000" dirty="0"/>
              </a:p>
            </p:txBody>
          </p:sp>
        </mc:Choice>
        <mc:Fallback xmlns="">
          <p:sp>
            <p:nvSpPr>
              <p:cNvPr id="48" name="TextBox 47">
                <a:extLst>
                  <a:ext uri="{FF2B5EF4-FFF2-40B4-BE49-F238E27FC236}">
                    <a16:creationId xmlns:a16="http://schemas.microsoft.com/office/drawing/2014/main" id="{4BAEC770-8803-4A29-AE6F-9DDE08BA8BAB}"/>
                  </a:ext>
                </a:extLst>
              </p:cNvPr>
              <p:cNvSpPr txBox="1">
                <a:spLocks noRot="1" noChangeAspect="1" noMove="1" noResize="1" noEditPoints="1" noAdjustHandles="1" noChangeArrowheads="1" noChangeShapeType="1" noTextEdit="1"/>
              </p:cNvSpPr>
              <p:nvPr/>
            </p:nvSpPr>
            <p:spPr>
              <a:xfrm>
                <a:off x="5816017" y="4706315"/>
                <a:ext cx="4613444" cy="400110"/>
              </a:xfrm>
              <a:prstGeom prst="rect">
                <a:avLst/>
              </a:prstGeom>
              <a:blipFill>
                <a:blip r:embed="rId9"/>
                <a:stretch>
                  <a:fillRect t="-7576" b="-25758"/>
                </a:stretch>
              </a:blipFill>
            </p:spPr>
            <p:txBody>
              <a:bodyPr/>
              <a:lstStyle/>
              <a:p>
                <a:r>
                  <a:rPr lang="en-US">
                    <a:noFill/>
                  </a:rPr>
                  <a:t> </a:t>
                </a:r>
              </a:p>
            </p:txBody>
          </p:sp>
        </mc:Fallback>
      </mc:AlternateContent>
      <p:sp>
        <p:nvSpPr>
          <p:cNvPr id="49" name="Rectangle 48">
            <a:extLst>
              <a:ext uri="{FF2B5EF4-FFF2-40B4-BE49-F238E27FC236}">
                <a16:creationId xmlns:a16="http://schemas.microsoft.com/office/drawing/2014/main" id="{80FC0B65-4F97-4224-9E36-845C56675856}"/>
              </a:ext>
            </a:extLst>
          </p:cNvPr>
          <p:cNvSpPr/>
          <p:nvPr/>
        </p:nvSpPr>
        <p:spPr>
          <a:xfrm>
            <a:off x="5826270" y="4717699"/>
            <a:ext cx="2005765" cy="452625"/>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71765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F9A9AC3-9559-480D-AA0B-8067AA112228}"/>
              </a:ext>
            </a:extLst>
          </p:cNvPr>
          <p:cNvPicPr>
            <a:picLocks noChangeAspect="1"/>
          </p:cNvPicPr>
          <p:nvPr/>
        </p:nvPicPr>
        <p:blipFill>
          <a:blip r:embed="rId2"/>
          <a:stretch>
            <a:fillRect/>
          </a:stretch>
        </p:blipFill>
        <p:spPr>
          <a:xfrm>
            <a:off x="6929475" y="100231"/>
            <a:ext cx="5081039" cy="2144865"/>
          </a:xfrm>
          <a:prstGeom prst="rect">
            <a:avLst/>
          </a:prstGeom>
        </p:spPr>
      </p:pic>
      <p:sp>
        <p:nvSpPr>
          <p:cNvPr id="4" name="Title 1">
            <a:extLst>
              <a:ext uri="{FF2B5EF4-FFF2-40B4-BE49-F238E27FC236}">
                <a16:creationId xmlns:a16="http://schemas.microsoft.com/office/drawing/2014/main" id="{F26045F5-238F-494E-BE68-056031038929}"/>
              </a:ext>
            </a:extLst>
          </p:cNvPr>
          <p:cNvSpPr txBox="1">
            <a:spLocks/>
          </p:cNvSpPr>
          <p:nvPr/>
        </p:nvSpPr>
        <p:spPr>
          <a:xfrm>
            <a:off x="165655" y="215348"/>
            <a:ext cx="3617843"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Course Materials</a:t>
            </a:r>
          </a:p>
        </p:txBody>
      </p:sp>
      <p:sp>
        <p:nvSpPr>
          <p:cNvPr id="3" name="Title 1">
            <a:extLst>
              <a:ext uri="{FF2B5EF4-FFF2-40B4-BE49-F238E27FC236}">
                <a16:creationId xmlns:a16="http://schemas.microsoft.com/office/drawing/2014/main" id="{2AA7F3C1-97BB-465D-BC43-D9FEFF52A200}"/>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3</a:t>
            </a:r>
          </a:p>
        </p:txBody>
      </p:sp>
      <p:sp>
        <p:nvSpPr>
          <p:cNvPr id="13" name="Title 1">
            <a:extLst>
              <a:ext uri="{FF2B5EF4-FFF2-40B4-BE49-F238E27FC236}">
                <a16:creationId xmlns:a16="http://schemas.microsoft.com/office/drawing/2014/main" id="{5596F3AF-E716-4F89-9E0E-3D178D6C406E}"/>
              </a:ext>
            </a:extLst>
          </p:cNvPr>
          <p:cNvSpPr txBox="1">
            <a:spLocks/>
          </p:cNvSpPr>
          <p:nvPr/>
        </p:nvSpPr>
        <p:spPr>
          <a:xfrm>
            <a:off x="265042" y="618088"/>
            <a:ext cx="8401880"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B.	Solving diode </a:t>
            </a:r>
            <a:r>
              <a:rPr lang="en-US" sz="2000" b="1" dirty="0">
                <a:effectLst/>
              </a:rPr>
              <a:t>V</a:t>
            </a:r>
            <a:r>
              <a:rPr lang="en-US" sz="2000" b="1" baseline="-25000" dirty="0">
                <a:effectLst/>
              </a:rPr>
              <a:t>D</a:t>
            </a:r>
            <a:r>
              <a:rPr lang="en-US" sz="2000" b="1" dirty="0">
                <a:effectLst/>
              </a:rPr>
              <a:t> and I</a:t>
            </a:r>
            <a:r>
              <a:rPr lang="en-US" sz="2000" b="1" baseline="-25000" dirty="0">
                <a:effectLst/>
              </a:rPr>
              <a:t>D </a:t>
            </a:r>
            <a:r>
              <a:rPr lang="en-US" sz="2000" b="1" dirty="0">
                <a:effectLst/>
              </a:rPr>
              <a:t>in a parallel circuit. (cont.)</a:t>
            </a:r>
            <a:endParaRPr lang="en-US" sz="2000" b="1" dirty="0">
              <a:latin typeface="+mn-lt"/>
            </a:endParaRPr>
          </a:p>
        </p:txBody>
      </p:sp>
      <p:sp>
        <p:nvSpPr>
          <p:cNvPr id="10" name="TextBox 9">
            <a:extLst>
              <a:ext uri="{FF2B5EF4-FFF2-40B4-BE49-F238E27FC236}">
                <a16:creationId xmlns:a16="http://schemas.microsoft.com/office/drawing/2014/main" id="{01514AA2-BE90-44E3-BF45-EE3CD8A285E7}"/>
              </a:ext>
            </a:extLst>
          </p:cNvPr>
          <p:cNvSpPr txBox="1"/>
          <p:nvPr/>
        </p:nvSpPr>
        <p:spPr>
          <a:xfrm>
            <a:off x="284923" y="930694"/>
            <a:ext cx="5404082" cy="707886"/>
          </a:xfrm>
          <a:prstGeom prst="rect">
            <a:avLst/>
          </a:prstGeom>
          <a:noFill/>
        </p:spPr>
        <p:txBody>
          <a:bodyPr wrap="square">
            <a:spAutoFit/>
          </a:bodyPr>
          <a:lstStyle/>
          <a:p>
            <a:r>
              <a:rPr lang="en-US" sz="2000" dirty="0">
                <a:effectLst/>
              </a:rPr>
              <a:t>For </a:t>
            </a:r>
            <a:r>
              <a:rPr lang="en-US" sz="2000" b="1" dirty="0">
                <a:effectLst/>
              </a:rPr>
              <a:t>(b) </a:t>
            </a:r>
            <a:r>
              <a:rPr lang="en-US" sz="2000" dirty="0">
                <a:effectLst/>
              </a:rPr>
              <a:t>the solution is almost same like (a), except that the values of I</a:t>
            </a:r>
            <a:r>
              <a:rPr lang="en-US" sz="2000" baseline="-25000" dirty="0">
                <a:effectLst/>
              </a:rPr>
              <a:t>S</a:t>
            </a:r>
            <a:r>
              <a:rPr lang="en-US" sz="2000" dirty="0">
                <a:effectLst/>
              </a:rPr>
              <a:t> are different.</a:t>
            </a:r>
            <a:r>
              <a:rPr lang="en-US" sz="2000" dirty="0"/>
              <a:t>	</a:t>
            </a:r>
          </a:p>
        </p:txBody>
      </p:sp>
      <p:sp>
        <p:nvSpPr>
          <p:cNvPr id="11" name="TextBox 10">
            <a:extLst>
              <a:ext uri="{FF2B5EF4-FFF2-40B4-BE49-F238E27FC236}">
                <a16:creationId xmlns:a16="http://schemas.microsoft.com/office/drawing/2014/main" id="{1C1D6E89-8EC2-4850-A113-E2BC513EAB2B}"/>
              </a:ext>
            </a:extLst>
          </p:cNvPr>
          <p:cNvSpPr txBox="1"/>
          <p:nvPr/>
        </p:nvSpPr>
        <p:spPr>
          <a:xfrm>
            <a:off x="284923" y="1638580"/>
            <a:ext cx="3192961" cy="400110"/>
          </a:xfrm>
          <a:prstGeom prst="rect">
            <a:avLst/>
          </a:prstGeom>
          <a:noFill/>
        </p:spPr>
        <p:txBody>
          <a:bodyPr wrap="square">
            <a:spAutoFit/>
          </a:bodyPr>
          <a:lstStyle/>
          <a:p>
            <a:pPr algn="just"/>
            <a:r>
              <a:rPr lang="en-US" sz="2000" dirty="0">
                <a:effectLst/>
              </a:rPr>
              <a:t>Recall that  I</a:t>
            </a:r>
            <a:r>
              <a:rPr lang="en-US" sz="2000" baseline="-25000" dirty="0">
                <a:effectLst/>
              </a:rPr>
              <a:t>1 </a:t>
            </a:r>
            <a:r>
              <a:rPr lang="en-US" sz="2000" dirty="0">
                <a:effectLst/>
              </a:rPr>
              <a:t>= I</a:t>
            </a:r>
            <a:r>
              <a:rPr lang="en-US" sz="2000" baseline="-25000" dirty="0">
                <a:effectLst/>
              </a:rPr>
              <a:t>D1 </a:t>
            </a:r>
            <a:r>
              <a:rPr lang="en-US" sz="2000" dirty="0">
                <a:effectLst/>
              </a:rPr>
              <a:t>+ I</a:t>
            </a:r>
            <a:r>
              <a:rPr lang="en-US" sz="2000" baseline="-25000" dirty="0">
                <a:effectLst/>
              </a:rPr>
              <a:t>D2</a:t>
            </a:r>
            <a:endParaRPr lang="en-US" sz="2000" b="1" dirty="0"/>
          </a:p>
        </p:txBody>
      </p:sp>
      <p:sp>
        <p:nvSpPr>
          <p:cNvPr id="38" name="TextBox 37">
            <a:extLst>
              <a:ext uri="{FF2B5EF4-FFF2-40B4-BE49-F238E27FC236}">
                <a16:creationId xmlns:a16="http://schemas.microsoft.com/office/drawing/2014/main" id="{AE315BDA-DB7D-47A4-9817-3913FE79DDAB}"/>
              </a:ext>
            </a:extLst>
          </p:cNvPr>
          <p:cNvSpPr txBox="1"/>
          <p:nvPr/>
        </p:nvSpPr>
        <p:spPr>
          <a:xfrm>
            <a:off x="284923" y="2017664"/>
            <a:ext cx="2477154" cy="400110"/>
          </a:xfrm>
          <a:prstGeom prst="rect">
            <a:avLst/>
          </a:prstGeom>
          <a:noFill/>
        </p:spPr>
        <p:txBody>
          <a:bodyPr wrap="square">
            <a:spAutoFit/>
          </a:bodyPr>
          <a:lstStyle/>
          <a:p>
            <a:pPr algn="just"/>
            <a:r>
              <a:rPr lang="en-US" sz="2000" dirty="0">
                <a:effectLst/>
              </a:rPr>
              <a:t>Then from </a:t>
            </a:r>
            <a:r>
              <a:rPr lang="en-US" sz="2000" b="1" dirty="0">
                <a:effectLst/>
              </a:rPr>
              <a:t>(1)</a:t>
            </a:r>
            <a:r>
              <a:rPr lang="en-US" sz="2000" dirty="0">
                <a:effectLst/>
              </a:rPr>
              <a:t>, </a:t>
            </a:r>
          </a:p>
        </p:txBody>
      </p:sp>
      <p:grpSp>
        <p:nvGrpSpPr>
          <p:cNvPr id="7" name="Group 6">
            <a:extLst>
              <a:ext uri="{FF2B5EF4-FFF2-40B4-BE49-F238E27FC236}">
                <a16:creationId xmlns:a16="http://schemas.microsoft.com/office/drawing/2014/main" id="{C369B92D-07FA-4141-9F6C-FCFB3AA16D27}"/>
              </a:ext>
            </a:extLst>
          </p:cNvPr>
          <p:cNvGrpSpPr/>
          <p:nvPr/>
        </p:nvGrpSpPr>
        <p:grpSpPr>
          <a:xfrm>
            <a:off x="408319" y="2245498"/>
            <a:ext cx="11386116" cy="1015663"/>
            <a:chOff x="408319" y="2523790"/>
            <a:chExt cx="11386116" cy="1015663"/>
          </a:xfrm>
        </p:grpSpPr>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B645DDE7-3236-4AE3-9DD8-BD840A63D41A}"/>
                    </a:ext>
                  </a:extLst>
                </p:cNvPr>
                <p:cNvSpPr txBox="1"/>
                <p:nvPr/>
              </p:nvSpPr>
              <p:spPr>
                <a:xfrm>
                  <a:off x="408319" y="2688093"/>
                  <a:ext cx="3789119" cy="542200"/>
                </a:xfrm>
                <a:prstGeom prst="rect">
                  <a:avLst/>
                </a:prstGeom>
                <a:noFill/>
              </p:spPr>
              <p:txBody>
                <a:bodyPr wrap="square">
                  <a:spAutoFit/>
                </a:bodyPr>
                <a:lstStyle/>
                <a:p>
                  <a:pPr algn="just"/>
                  <a:r>
                    <a:rPr lang="en-US" sz="2000" dirty="0">
                      <a:effectLst/>
                    </a:rPr>
                    <a:t>1mA =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𝐼</m:t>
                          </m:r>
                          <m:r>
                            <a:rPr lang="en-US" sz="2000" b="0" i="1" baseline="-25000" smtClean="0">
                              <a:latin typeface="Cambria Math" panose="02040503050406030204" pitchFamily="18" charset="0"/>
                            </a:rPr>
                            <m:t>𝑠</m:t>
                          </m:r>
                          <m:r>
                            <a:rPr lang="en-US" sz="2000" b="0" i="1" baseline="-25000" smtClean="0">
                              <a:latin typeface="Cambria Math" panose="02040503050406030204" pitchFamily="18" charset="0"/>
                            </a:rPr>
                            <m:t>1(</m:t>
                          </m:r>
                          <m:r>
                            <a:rPr lang="en-US" sz="2000" b="0" i="1" smtClean="0">
                              <a:latin typeface="Cambria Math" panose="02040503050406030204" pitchFamily="18" charset="0"/>
                            </a:rPr>
                            <m:t>𝑒</m:t>
                          </m:r>
                        </m:e>
                        <m:sup>
                          <m:f>
                            <m:fPr>
                              <m:ctrlPr>
                                <a:rPr lang="en-US" sz="2000" i="1" smtClean="0">
                                  <a:latin typeface="Cambria Math" panose="02040503050406030204" pitchFamily="18" charset="0"/>
                                </a:rPr>
                              </m:ctrlPr>
                            </m:fPr>
                            <m:num>
                              <m:r>
                                <m:rPr>
                                  <m:nor/>
                                </m:rPr>
                                <a:rPr lang="en-US" sz="2000"/>
                                <m:t>v</m:t>
                              </m:r>
                              <m:r>
                                <m:rPr>
                                  <m:nor/>
                                </m:rPr>
                                <a:rPr lang="en-US" sz="2000" baseline="-25000"/>
                                <m:t>D</m:t>
                              </m:r>
                            </m:num>
                            <m:den>
                              <m:r>
                                <a:rPr lang="en-US" sz="2000" b="0" i="1" smtClean="0">
                                  <a:latin typeface="Cambria Math" panose="02040503050406030204" pitchFamily="18" charset="0"/>
                                </a:rPr>
                                <m:t>𝑉</m:t>
                              </m:r>
                              <m:r>
                                <a:rPr lang="en-US" sz="2000" b="0" i="1" baseline="-25000" smtClean="0">
                                  <a:latin typeface="Cambria Math" panose="02040503050406030204" pitchFamily="18" charset="0"/>
                                </a:rPr>
                                <m:t>𝑇</m:t>
                              </m:r>
                            </m:den>
                          </m:f>
                        </m:sup>
                      </m:sSup>
                    </m:oMath>
                  </a14:m>
                  <a:r>
                    <a:rPr lang="en-US" sz="2000" dirty="0"/>
                    <a:t> - 1) +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𝐼</m:t>
                          </m:r>
                          <m:r>
                            <a:rPr lang="en-US" sz="2000" i="1" baseline="-25000">
                              <a:latin typeface="Cambria Math" panose="02040503050406030204" pitchFamily="18" charset="0"/>
                            </a:rPr>
                            <m:t>𝑠</m:t>
                          </m:r>
                          <m:r>
                            <a:rPr lang="en-US" sz="2000" b="0" i="1" baseline="-25000" smtClean="0">
                              <a:latin typeface="Cambria Math" panose="02040503050406030204" pitchFamily="18" charset="0"/>
                            </a:rPr>
                            <m:t>2</m:t>
                          </m:r>
                          <m:r>
                            <a:rPr lang="en-US" sz="2000" i="1">
                              <a:latin typeface="Cambria Math" panose="02040503050406030204" pitchFamily="18" charset="0"/>
                            </a:rPr>
                            <m:t>(</m:t>
                          </m:r>
                          <m:r>
                            <a:rPr lang="en-US" sz="2000" i="1">
                              <a:latin typeface="Cambria Math" panose="02040503050406030204" pitchFamily="18" charset="0"/>
                            </a:rPr>
                            <m:t>𝑒</m:t>
                          </m:r>
                        </m:e>
                        <m:sup>
                          <m:f>
                            <m:fPr>
                              <m:ctrlPr>
                                <a:rPr lang="en-US" sz="2000" i="1">
                                  <a:latin typeface="Cambria Math" panose="02040503050406030204" pitchFamily="18" charset="0"/>
                                </a:rPr>
                              </m:ctrlPr>
                            </m:fPr>
                            <m:num>
                              <m:r>
                                <m:rPr>
                                  <m:nor/>
                                </m:rPr>
                                <a:rPr lang="en-US" sz="2000"/>
                                <m:t>v</m:t>
                              </m:r>
                              <m:r>
                                <m:rPr>
                                  <m:nor/>
                                </m:rPr>
                                <a:rPr lang="en-US" sz="2000" baseline="-25000"/>
                                <m:t>D</m:t>
                              </m:r>
                            </m:num>
                            <m:den>
                              <m:r>
                                <a:rPr lang="en-US" sz="2000" i="1">
                                  <a:latin typeface="Cambria Math" panose="02040503050406030204" pitchFamily="18" charset="0"/>
                                </a:rPr>
                                <m:t>𝑉</m:t>
                              </m:r>
                              <m:r>
                                <a:rPr lang="en-US" sz="2000" i="1" baseline="-25000">
                                  <a:latin typeface="Cambria Math" panose="02040503050406030204" pitchFamily="18" charset="0"/>
                                </a:rPr>
                                <m:t>𝑇</m:t>
                              </m:r>
                            </m:den>
                          </m:f>
                        </m:sup>
                      </m:sSup>
                    </m:oMath>
                  </a14:m>
                  <a:r>
                    <a:rPr lang="en-US" sz="2000" dirty="0"/>
                    <a:t> - 1)</a:t>
                  </a:r>
                </a:p>
              </p:txBody>
            </p:sp>
          </mc:Choice>
          <mc:Fallback xmlns="">
            <p:sp>
              <p:nvSpPr>
                <p:cNvPr id="39" name="TextBox 38">
                  <a:extLst>
                    <a:ext uri="{FF2B5EF4-FFF2-40B4-BE49-F238E27FC236}">
                      <a16:creationId xmlns:a16="http://schemas.microsoft.com/office/drawing/2014/main" id="{B645DDE7-3236-4AE3-9DD8-BD840A63D41A}"/>
                    </a:ext>
                  </a:extLst>
                </p:cNvPr>
                <p:cNvSpPr txBox="1">
                  <a:spLocks noRot="1" noChangeAspect="1" noMove="1" noResize="1" noEditPoints="1" noAdjustHandles="1" noChangeArrowheads="1" noChangeShapeType="1" noTextEdit="1"/>
                </p:cNvSpPr>
                <p:nvPr/>
              </p:nvSpPr>
              <p:spPr>
                <a:xfrm>
                  <a:off x="408319" y="2688093"/>
                  <a:ext cx="3789119" cy="542200"/>
                </a:xfrm>
                <a:prstGeom prst="rect">
                  <a:avLst/>
                </a:prstGeom>
                <a:blipFill>
                  <a:blip r:embed="rId3"/>
                  <a:stretch>
                    <a:fillRect l="-1768" b="-19101"/>
                  </a:stretch>
                </a:blipFill>
              </p:spPr>
              <p:txBody>
                <a:bodyPr/>
                <a:lstStyle/>
                <a:p>
                  <a:r>
                    <a:rPr lang="en-US">
                      <a:noFill/>
                    </a:rPr>
                    <a:t> </a:t>
                  </a:r>
                </a:p>
              </p:txBody>
            </p:sp>
          </mc:Fallback>
        </mc:AlternateContent>
        <p:grpSp>
          <p:nvGrpSpPr>
            <p:cNvPr id="6" name="Group 5">
              <a:extLst>
                <a:ext uri="{FF2B5EF4-FFF2-40B4-BE49-F238E27FC236}">
                  <a16:creationId xmlns:a16="http://schemas.microsoft.com/office/drawing/2014/main" id="{D0975AF4-CD21-425C-BDCD-D88EB96A9994}"/>
                </a:ext>
              </a:extLst>
            </p:cNvPr>
            <p:cNvGrpSpPr/>
            <p:nvPr/>
          </p:nvGrpSpPr>
          <p:grpSpPr>
            <a:xfrm>
              <a:off x="4322268" y="2523790"/>
              <a:ext cx="7472167" cy="1015663"/>
              <a:chOff x="4322268" y="2523790"/>
              <a:chExt cx="7472167" cy="1015663"/>
            </a:xfrm>
          </p:grpSpPr>
          <p:sp>
            <p:nvSpPr>
              <p:cNvPr id="24" name="TextBox 23">
                <a:extLst>
                  <a:ext uri="{FF2B5EF4-FFF2-40B4-BE49-F238E27FC236}">
                    <a16:creationId xmlns:a16="http://schemas.microsoft.com/office/drawing/2014/main" id="{DE641D8B-7F01-4017-981D-D75CF75BEBB4}"/>
                  </a:ext>
                </a:extLst>
              </p:cNvPr>
              <p:cNvSpPr txBox="1"/>
              <p:nvPr/>
            </p:nvSpPr>
            <p:spPr>
              <a:xfrm>
                <a:off x="4322268" y="2523790"/>
                <a:ext cx="7472167" cy="1015663"/>
              </a:xfrm>
              <a:prstGeom prst="rect">
                <a:avLst/>
              </a:prstGeom>
              <a:noFill/>
            </p:spPr>
            <p:txBody>
              <a:bodyPr wrap="square">
                <a:spAutoFit/>
              </a:bodyPr>
              <a:lstStyle/>
              <a:p>
                <a:pPr algn="just"/>
                <a:r>
                  <a:rPr lang="en-US" sz="2000" dirty="0">
                    <a:effectLst/>
                  </a:rPr>
                  <a:t>Note: Although the values of I</a:t>
                </a:r>
                <a:r>
                  <a:rPr lang="en-US" sz="2000" baseline="-25000" dirty="0">
                    <a:effectLst/>
                  </a:rPr>
                  <a:t>S</a:t>
                </a:r>
                <a:r>
                  <a:rPr lang="en-US" sz="2000" dirty="0">
                    <a:effectLst/>
                  </a:rPr>
                  <a:t> differ, we can see that in the circuit V</a:t>
                </a:r>
                <a:r>
                  <a:rPr lang="en-US" sz="2000" baseline="-25000" dirty="0">
                    <a:effectLst/>
                  </a:rPr>
                  <a:t>D1</a:t>
                </a:r>
                <a:r>
                  <a:rPr lang="en-US" sz="2000" dirty="0">
                    <a:effectLst/>
                  </a:rPr>
                  <a:t> and V</a:t>
                </a:r>
                <a:r>
                  <a:rPr lang="en-US" sz="2000" baseline="-25000" dirty="0">
                    <a:effectLst/>
                  </a:rPr>
                  <a:t>D2</a:t>
                </a:r>
                <a:r>
                  <a:rPr lang="en-US" sz="2000" dirty="0">
                    <a:effectLst/>
                  </a:rPr>
                  <a:t> is in parallel with each other. </a:t>
                </a:r>
                <a:r>
                  <a:rPr lang="en-US" sz="2000" dirty="0"/>
                  <a:t>And as we learned in Kirchhoff’s laws, </a:t>
                </a:r>
                <a:r>
                  <a:rPr lang="en-US" sz="2000" dirty="0">
                    <a:effectLst/>
                  </a:rPr>
                  <a:t>V</a:t>
                </a:r>
                <a:r>
                  <a:rPr lang="en-US" sz="2000" baseline="-25000" dirty="0">
                    <a:effectLst/>
                  </a:rPr>
                  <a:t>D1</a:t>
                </a:r>
                <a:r>
                  <a:rPr lang="en-US" sz="2000" dirty="0">
                    <a:effectLst/>
                  </a:rPr>
                  <a:t> = V</a:t>
                </a:r>
                <a:r>
                  <a:rPr lang="en-US" sz="2000" baseline="-25000" dirty="0">
                    <a:effectLst/>
                  </a:rPr>
                  <a:t>D2</a:t>
                </a:r>
                <a:r>
                  <a:rPr lang="en-US" sz="2000" dirty="0">
                    <a:effectLst/>
                  </a:rPr>
                  <a:t> </a:t>
                </a:r>
              </a:p>
            </p:txBody>
          </p:sp>
          <p:cxnSp>
            <p:nvCxnSpPr>
              <p:cNvPr id="25" name="Straight Connector 24">
                <a:extLst>
                  <a:ext uri="{FF2B5EF4-FFF2-40B4-BE49-F238E27FC236}">
                    <a16:creationId xmlns:a16="http://schemas.microsoft.com/office/drawing/2014/main" id="{B6A8645E-6B8D-4EA6-B034-BFC230E56710}"/>
                  </a:ext>
                </a:extLst>
              </p:cNvPr>
              <p:cNvCxnSpPr>
                <a:cxnSpLocks/>
              </p:cNvCxnSpPr>
              <p:nvPr/>
            </p:nvCxnSpPr>
            <p:spPr>
              <a:xfrm flipV="1">
                <a:off x="4322268" y="2594457"/>
                <a:ext cx="0" cy="83454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AB3F8DB-EA48-4B9E-89C2-DA67E9FF4C35}"/>
                  </a:ext>
                </a:extLst>
              </p:cNvPr>
              <p:cNvSpPr txBox="1"/>
              <p:nvPr/>
            </p:nvSpPr>
            <p:spPr>
              <a:xfrm>
                <a:off x="408319" y="3220751"/>
                <a:ext cx="7472166" cy="542200"/>
              </a:xfrm>
              <a:prstGeom prst="rect">
                <a:avLst/>
              </a:prstGeom>
              <a:noFill/>
            </p:spPr>
            <p:txBody>
              <a:bodyPr wrap="square">
                <a:spAutoFit/>
              </a:bodyPr>
              <a:lstStyle/>
              <a:p>
                <a:pPr algn="just"/>
                <a:r>
                  <a:rPr lang="en-US" sz="2000" dirty="0">
                    <a:effectLst/>
                  </a:rPr>
                  <a:t>1mA = [</a:t>
                </a:r>
                <a14:m>
                  <m:oMath xmlns:m="http://schemas.openxmlformats.org/officeDocument/2006/math">
                    <m:sSup>
                      <m:sSupPr>
                        <m:ctrlPr>
                          <a:rPr lang="en-US" sz="2000" i="1" smtClean="0">
                            <a:latin typeface="Cambria Math" panose="02040503050406030204" pitchFamily="18" charset="0"/>
                          </a:rPr>
                        </m:ctrlPr>
                      </m:sSupPr>
                      <m:e>
                        <m:r>
                          <m:rPr>
                            <m:nor/>
                          </m:rPr>
                          <a:rPr lang="en-US" sz="2000" dirty="0"/>
                          <m:t>5×10</m:t>
                        </m:r>
                        <m:r>
                          <m:rPr>
                            <m:nor/>
                          </m:rPr>
                          <a:rPr lang="en-US" sz="2000" baseline="30000" dirty="0"/>
                          <m:t>−14</m:t>
                        </m:r>
                        <m:r>
                          <a:rPr lang="en-US" sz="2000" b="0" i="1" smtClean="0">
                            <a:latin typeface="Cambria Math" panose="02040503050406030204" pitchFamily="18" charset="0"/>
                          </a:rPr>
                          <m:t>(</m:t>
                        </m:r>
                        <m:r>
                          <a:rPr lang="en-US" sz="2000" b="0" i="1" smtClean="0">
                            <a:latin typeface="Cambria Math" panose="02040503050406030204" pitchFamily="18" charset="0"/>
                          </a:rPr>
                          <m:t>𝑒</m:t>
                        </m:r>
                      </m:e>
                      <m:sup>
                        <m:f>
                          <m:fPr>
                            <m:ctrlPr>
                              <a:rPr lang="en-US" sz="2000" i="1" smtClean="0">
                                <a:latin typeface="Cambria Math" panose="02040503050406030204" pitchFamily="18" charset="0"/>
                              </a:rPr>
                            </m:ctrlPr>
                          </m:fPr>
                          <m:num>
                            <m:r>
                              <m:rPr>
                                <m:nor/>
                              </m:rPr>
                              <a:rPr lang="en-US" sz="2000"/>
                              <m:t>v</m:t>
                            </m:r>
                            <m:r>
                              <m:rPr>
                                <m:nor/>
                              </m:rPr>
                              <a:rPr lang="en-US" sz="2000" baseline="-25000"/>
                              <m:t>D</m:t>
                            </m:r>
                          </m:num>
                          <m:den>
                            <m:r>
                              <a:rPr lang="en-US" sz="2000" b="0" i="1" smtClean="0">
                                <a:latin typeface="Cambria Math" panose="02040503050406030204" pitchFamily="18" charset="0"/>
                              </a:rPr>
                              <m:t>𝑉</m:t>
                            </m:r>
                            <m:r>
                              <a:rPr lang="en-US" sz="2000" b="0" i="1" baseline="-25000" smtClean="0">
                                <a:latin typeface="Cambria Math" panose="02040503050406030204" pitchFamily="18" charset="0"/>
                              </a:rPr>
                              <m:t>𝑇</m:t>
                            </m:r>
                          </m:den>
                        </m:f>
                      </m:sup>
                    </m:sSup>
                  </m:oMath>
                </a14:m>
                <a:r>
                  <a:rPr lang="en-US" sz="2000" dirty="0"/>
                  <a:t> - 1)] + </a:t>
                </a:r>
                <a14:m>
                  <m:oMath xmlns:m="http://schemas.openxmlformats.org/officeDocument/2006/math">
                    <m:sSup>
                      <m:sSupPr>
                        <m:ctrlPr>
                          <a:rPr lang="en-US" sz="2000" i="1">
                            <a:latin typeface="Cambria Math" panose="02040503050406030204" pitchFamily="18" charset="0"/>
                          </a:rPr>
                        </m:ctrlPr>
                      </m:sSupPr>
                      <m:e>
                        <m:r>
                          <m:rPr>
                            <m:nor/>
                          </m:rPr>
                          <a:rPr lang="en-US" sz="2000" b="0" i="0" smtClean="0">
                            <a:latin typeface="Cambria Math" panose="02040503050406030204" pitchFamily="18" charset="0"/>
                          </a:rPr>
                          <m:t>[</m:t>
                        </m:r>
                        <m:r>
                          <m:rPr>
                            <m:nor/>
                          </m:rPr>
                          <a:rPr lang="en-US" sz="2000" dirty="0"/>
                          <m:t>5×10</m:t>
                        </m:r>
                        <m:r>
                          <m:rPr>
                            <m:nor/>
                          </m:rPr>
                          <a:rPr lang="en-US" sz="2000" baseline="30000" dirty="0"/>
                          <m:t>−1</m:t>
                        </m:r>
                        <m:r>
                          <a:rPr lang="en-US" sz="2000" b="0" i="1" baseline="30000" dirty="0" smtClean="0">
                            <a:latin typeface="Cambria Math" panose="02040503050406030204" pitchFamily="18" charset="0"/>
                          </a:rPr>
                          <m:t>3</m:t>
                        </m:r>
                        <m:r>
                          <a:rPr lang="en-US" sz="2000" i="1">
                            <a:latin typeface="Cambria Math" panose="02040503050406030204" pitchFamily="18" charset="0"/>
                          </a:rPr>
                          <m:t>(</m:t>
                        </m:r>
                        <m:r>
                          <a:rPr lang="en-US" sz="2000" i="1">
                            <a:latin typeface="Cambria Math" panose="02040503050406030204" pitchFamily="18" charset="0"/>
                          </a:rPr>
                          <m:t>𝑒</m:t>
                        </m:r>
                      </m:e>
                      <m:sup>
                        <m:f>
                          <m:fPr>
                            <m:ctrlPr>
                              <a:rPr lang="en-US" sz="2000" i="1">
                                <a:latin typeface="Cambria Math" panose="02040503050406030204" pitchFamily="18" charset="0"/>
                              </a:rPr>
                            </m:ctrlPr>
                          </m:fPr>
                          <m:num>
                            <m:r>
                              <m:rPr>
                                <m:nor/>
                              </m:rPr>
                              <a:rPr lang="en-US" sz="2000"/>
                              <m:t>v</m:t>
                            </m:r>
                            <m:r>
                              <m:rPr>
                                <m:nor/>
                              </m:rPr>
                              <a:rPr lang="en-US" sz="2000" baseline="-25000"/>
                              <m:t>D</m:t>
                            </m:r>
                          </m:num>
                          <m:den>
                            <m:r>
                              <a:rPr lang="en-US" sz="2000" i="1">
                                <a:latin typeface="Cambria Math" panose="02040503050406030204" pitchFamily="18" charset="0"/>
                              </a:rPr>
                              <m:t>𝑉</m:t>
                            </m:r>
                            <m:r>
                              <a:rPr lang="en-US" sz="2000" i="1" baseline="-25000">
                                <a:latin typeface="Cambria Math" panose="02040503050406030204" pitchFamily="18" charset="0"/>
                              </a:rPr>
                              <m:t>𝑇</m:t>
                            </m:r>
                          </m:den>
                        </m:f>
                      </m:sup>
                    </m:sSup>
                  </m:oMath>
                </a14:m>
                <a:r>
                  <a:rPr lang="en-US" sz="2000" dirty="0"/>
                  <a:t> - 1)]</a:t>
                </a:r>
              </a:p>
            </p:txBody>
          </p:sp>
        </mc:Choice>
        <mc:Fallback xmlns="">
          <p:sp>
            <p:nvSpPr>
              <p:cNvPr id="30" name="TextBox 29">
                <a:extLst>
                  <a:ext uri="{FF2B5EF4-FFF2-40B4-BE49-F238E27FC236}">
                    <a16:creationId xmlns:a16="http://schemas.microsoft.com/office/drawing/2014/main" id="{3AB3F8DB-EA48-4B9E-89C2-DA67E9FF4C35}"/>
                  </a:ext>
                </a:extLst>
              </p:cNvPr>
              <p:cNvSpPr txBox="1">
                <a:spLocks noRot="1" noChangeAspect="1" noMove="1" noResize="1" noEditPoints="1" noAdjustHandles="1" noChangeArrowheads="1" noChangeShapeType="1" noTextEdit="1"/>
              </p:cNvSpPr>
              <p:nvPr/>
            </p:nvSpPr>
            <p:spPr>
              <a:xfrm>
                <a:off x="408319" y="3220751"/>
                <a:ext cx="7472166" cy="542200"/>
              </a:xfrm>
              <a:prstGeom prst="rect">
                <a:avLst/>
              </a:prstGeom>
              <a:blipFill>
                <a:blip r:embed="rId4"/>
                <a:stretch>
                  <a:fillRect l="-897" b="-191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96A28E0-D9F8-4BD6-A943-9082B030D194}"/>
                  </a:ext>
                </a:extLst>
              </p:cNvPr>
              <p:cNvSpPr txBox="1"/>
              <p:nvPr/>
            </p:nvSpPr>
            <p:spPr>
              <a:xfrm>
                <a:off x="408319" y="3728845"/>
                <a:ext cx="7472166" cy="542200"/>
              </a:xfrm>
              <a:prstGeom prst="rect">
                <a:avLst/>
              </a:prstGeom>
              <a:noFill/>
            </p:spPr>
            <p:txBody>
              <a:bodyPr wrap="square">
                <a:spAutoFit/>
              </a:bodyPr>
              <a:lstStyle/>
              <a:p>
                <a:pPr algn="just"/>
                <a:r>
                  <a:rPr lang="en-US" sz="2000" dirty="0">
                    <a:effectLst/>
                  </a:rPr>
                  <a:t>1mA = [</a:t>
                </a:r>
                <a14:m>
                  <m:oMath xmlns:m="http://schemas.openxmlformats.org/officeDocument/2006/math">
                    <m:sSup>
                      <m:sSupPr>
                        <m:ctrlPr>
                          <a:rPr lang="en-US" sz="2000" i="1" smtClean="0">
                            <a:latin typeface="Cambria Math" panose="02040503050406030204" pitchFamily="18" charset="0"/>
                          </a:rPr>
                        </m:ctrlPr>
                      </m:sSupPr>
                      <m:e>
                        <m:r>
                          <m:rPr>
                            <m:nor/>
                          </m:rPr>
                          <a:rPr lang="en-US" sz="2000" dirty="0"/>
                          <m:t>5×10</m:t>
                        </m:r>
                        <m:r>
                          <m:rPr>
                            <m:nor/>
                          </m:rPr>
                          <a:rPr lang="en-US" sz="2000" baseline="30000" dirty="0"/>
                          <m:t>−14</m:t>
                        </m:r>
                        <m:r>
                          <a:rPr lang="en-US" sz="2000" b="0" i="1" smtClean="0">
                            <a:latin typeface="Cambria Math" panose="02040503050406030204" pitchFamily="18" charset="0"/>
                          </a:rPr>
                          <m:t>(</m:t>
                        </m:r>
                        <m:r>
                          <a:rPr lang="en-US" sz="2000" b="0" i="1" smtClean="0">
                            <a:latin typeface="Cambria Math" panose="02040503050406030204" pitchFamily="18" charset="0"/>
                          </a:rPr>
                          <m:t>𝑒</m:t>
                        </m:r>
                      </m:e>
                      <m:sup>
                        <m:f>
                          <m:fPr>
                            <m:ctrlPr>
                              <a:rPr lang="en-US" sz="2000" i="1" smtClean="0">
                                <a:latin typeface="Cambria Math" panose="02040503050406030204" pitchFamily="18" charset="0"/>
                              </a:rPr>
                            </m:ctrlPr>
                          </m:fPr>
                          <m:num>
                            <m:r>
                              <m:rPr>
                                <m:nor/>
                              </m:rPr>
                              <a:rPr lang="en-US" sz="2000"/>
                              <m:t>v</m:t>
                            </m:r>
                            <m:r>
                              <m:rPr>
                                <m:nor/>
                              </m:rPr>
                              <a:rPr lang="en-US" sz="2000" baseline="-25000"/>
                              <m:t>D</m:t>
                            </m:r>
                          </m:num>
                          <m:den>
                            <m:r>
                              <a:rPr lang="en-US" sz="2000" b="0" i="1" smtClean="0">
                                <a:latin typeface="Cambria Math" panose="02040503050406030204" pitchFamily="18" charset="0"/>
                              </a:rPr>
                              <m:t>𝑉</m:t>
                            </m:r>
                            <m:r>
                              <a:rPr lang="en-US" sz="2000" b="0" i="1" baseline="-25000" smtClean="0">
                                <a:latin typeface="Cambria Math" panose="02040503050406030204" pitchFamily="18" charset="0"/>
                              </a:rPr>
                              <m:t>𝑇</m:t>
                            </m:r>
                          </m:den>
                        </m:f>
                      </m:sup>
                    </m:sSup>
                  </m:oMath>
                </a14:m>
                <a:r>
                  <a:rPr lang="en-US" sz="2000" dirty="0"/>
                  <a:t> - 1)] + </a:t>
                </a:r>
                <a14:m>
                  <m:oMath xmlns:m="http://schemas.openxmlformats.org/officeDocument/2006/math">
                    <m:sSup>
                      <m:sSupPr>
                        <m:ctrlPr>
                          <a:rPr lang="en-US" sz="2000" i="1">
                            <a:latin typeface="Cambria Math" panose="02040503050406030204" pitchFamily="18" charset="0"/>
                          </a:rPr>
                        </m:ctrlPr>
                      </m:sSupPr>
                      <m:e>
                        <m:r>
                          <m:rPr>
                            <m:nor/>
                          </m:rPr>
                          <a:rPr lang="en-US" sz="2000" b="0" i="0" smtClean="0">
                            <a:latin typeface="Cambria Math" panose="02040503050406030204" pitchFamily="18" charset="0"/>
                          </a:rPr>
                          <m:t>[</m:t>
                        </m:r>
                        <m:r>
                          <m:rPr>
                            <m:nor/>
                          </m:rPr>
                          <a:rPr lang="en-US" sz="2000" dirty="0"/>
                          <m:t>5</m:t>
                        </m:r>
                        <m:r>
                          <m:rPr>
                            <m:nor/>
                          </m:rPr>
                          <a:rPr lang="en-US" sz="2000" b="0" i="0" dirty="0" smtClean="0"/>
                          <m:t>0</m:t>
                        </m:r>
                        <m:r>
                          <m:rPr>
                            <m:nor/>
                          </m:rPr>
                          <a:rPr lang="en-US" sz="2000" dirty="0"/>
                          <m:t>×10</m:t>
                        </m:r>
                        <m:r>
                          <m:rPr>
                            <m:nor/>
                          </m:rPr>
                          <a:rPr lang="en-US" sz="2000" baseline="30000" dirty="0"/>
                          <m:t>−1</m:t>
                        </m:r>
                        <m:r>
                          <a:rPr lang="en-US" sz="2000" b="0" i="1" baseline="30000" dirty="0" smtClean="0">
                            <a:latin typeface="Cambria Math" panose="02040503050406030204" pitchFamily="18" charset="0"/>
                          </a:rPr>
                          <m:t>4</m:t>
                        </m:r>
                        <m:r>
                          <a:rPr lang="en-US" sz="2000" i="1">
                            <a:latin typeface="Cambria Math" panose="02040503050406030204" pitchFamily="18" charset="0"/>
                          </a:rPr>
                          <m:t>(</m:t>
                        </m:r>
                        <m:r>
                          <a:rPr lang="en-US" sz="2000" i="1">
                            <a:latin typeface="Cambria Math" panose="02040503050406030204" pitchFamily="18" charset="0"/>
                          </a:rPr>
                          <m:t>𝑒</m:t>
                        </m:r>
                      </m:e>
                      <m:sup>
                        <m:f>
                          <m:fPr>
                            <m:ctrlPr>
                              <a:rPr lang="en-US" sz="2000" i="1">
                                <a:latin typeface="Cambria Math" panose="02040503050406030204" pitchFamily="18" charset="0"/>
                              </a:rPr>
                            </m:ctrlPr>
                          </m:fPr>
                          <m:num>
                            <m:r>
                              <m:rPr>
                                <m:nor/>
                              </m:rPr>
                              <a:rPr lang="en-US" sz="2000"/>
                              <m:t>v</m:t>
                            </m:r>
                            <m:r>
                              <m:rPr>
                                <m:nor/>
                              </m:rPr>
                              <a:rPr lang="en-US" sz="2000" baseline="-25000"/>
                              <m:t>D</m:t>
                            </m:r>
                          </m:num>
                          <m:den>
                            <m:r>
                              <a:rPr lang="en-US" sz="2000" i="1">
                                <a:latin typeface="Cambria Math" panose="02040503050406030204" pitchFamily="18" charset="0"/>
                              </a:rPr>
                              <m:t>𝑉</m:t>
                            </m:r>
                            <m:r>
                              <a:rPr lang="en-US" sz="2000" i="1" baseline="-25000">
                                <a:latin typeface="Cambria Math" panose="02040503050406030204" pitchFamily="18" charset="0"/>
                              </a:rPr>
                              <m:t>𝑇</m:t>
                            </m:r>
                          </m:den>
                        </m:f>
                      </m:sup>
                    </m:sSup>
                  </m:oMath>
                </a14:m>
                <a:r>
                  <a:rPr lang="en-US" sz="2000" dirty="0"/>
                  <a:t> - 1)]</a:t>
                </a:r>
              </a:p>
            </p:txBody>
          </p:sp>
        </mc:Choice>
        <mc:Fallback xmlns="">
          <p:sp>
            <p:nvSpPr>
              <p:cNvPr id="31" name="TextBox 30">
                <a:extLst>
                  <a:ext uri="{FF2B5EF4-FFF2-40B4-BE49-F238E27FC236}">
                    <a16:creationId xmlns:a16="http://schemas.microsoft.com/office/drawing/2014/main" id="{896A28E0-D9F8-4BD6-A943-9082B030D194}"/>
                  </a:ext>
                </a:extLst>
              </p:cNvPr>
              <p:cNvSpPr txBox="1">
                <a:spLocks noRot="1" noChangeAspect="1" noMove="1" noResize="1" noEditPoints="1" noAdjustHandles="1" noChangeArrowheads="1" noChangeShapeType="1" noTextEdit="1"/>
              </p:cNvSpPr>
              <p:nvPr/>
            </p:nvSpPr>
            <p:spPr>
              <a:xfrm>
                <a:off x="408319" y="3728845"/>
                <a:ext cx="7472166" cy="542200"/>
              </a:xfrm>
              <a:prstGeom prst="rect">
                <a:avLst/>
              </a:prstGeom>
              <a:blipFill>
                <a:blip r:embed="rId5"/>
                <a:stretch>
                  <a:fillRect l="-897" b="-191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650E81F-F487-4E20-987B-98A06E79262A}"/>
                  </a:ext>
                </a:extLst>
              </p:cNvPr>
              <p:cNvSpPr txBox="1"/>
              <p:nvPr/>
            </p:nvSpPr>
            <p:spPr>
              <a:xfrm>
                <a:off x="408319" y="4293767"/>
                <a:ext cx="7472166" cy="542200"/>
              </a:xfrm>
              <a:prstGeom prst="rect">
                <a:avLst/>
              </a:prstGeom>
              <a:noFill/>
            </p:spPr>
            <p:txBody>
              <a:bodyPr wrap="square">
                <a:spAutoFit/>
              </a:bodyPr>
              <a:lstStyle/>
              <a:p>
                <a:pPr algn="just"/>
                <a:r>
                  <a:rPr lang="en-US" sz="2000" dirty="0">
                    <a:effectLst/>
                  </a:rPr>
                  <a:t>1mA = (</a:t>
                </a:r>
                <a14:m>
                  <m:oMath xmlns:m="http://schemas.openxmlformats.org/officeDocument/2006/math">
                    <m:sSup>
                      <m:sSupPr>
                        <m:ctrlPr>
                          <a:rPr lang="en-US" sz="2000" i="1" smtClean="0">
                            <a:latin typeface="Cambria Math" panose="02040503050406030204" pitchFamily="18" charset="0"/>
                          </a:rPr>
                        </m:ctrlPr>
                      </m:sSupPr>
                      <m:e>
                        <m:r>
                          <m:rPr>
                            <m:nor/>
                          </m:rPr>
                          <a:rPr lang="en-US" sz="2000" dirty="0"/>
                          <m:t>5×10</m:t>
                        </m:r>
                        <m:r>
                          <m:rPr>
                            <m:nor/>
                          </m:rPr>
                          <a:rPr lang="en-US" sz="2000" baseline="30000" dirty="0"/>
                          <m:t>−14</m:t>
                        </m:r>
                        <m:r>
                          <a:rPr lang="en-US" sz="2000" b="0" i="1" smtClean="0">
                            <a:latin typeface="Cambria Math" panose="02040503050406030204" pitchFamily="18" charset="0"/>
                          </a:rPr>
                          <m:t>)(</m:t>
                        </m:r>
                        <m:r>
                          <a:rPr lang="en-US" sz="2000" b="0" i="1" smtClean="0">
                            <a:latin typeface="Cambria Math" panose="02040503050406030204" pitchFamily="18" charset="0"/>
                          </a:rPr>
                          <m:t>𝑒</m:t>
                        </m:r>
                      </m:e>
                      <m:sup>
                        <m:f>
                          <m:fPr>
                            <m:ctrlPr>
                              <a:rPr lang="en-US" sz="2000" i="1" smtClean="0">
                                <a:latin typeface="Cambria Math" panose="02040503050406030204" pitchFamily="18" charset="0"/>
                              </a:rPr>
                            </m:ctrlPr>
                          </m:fPr>
                          <m:num>
                            <m:r>
                              <m:rPr>
                                <m:nor/>
                              </m:rPr>
                              <a:rPr lang="en-US" sz="2000"/>
                              <m:t>v</m:t>
                            </m:r>
                            <m:r>
                              <m:rPr>
                                <m:nor/>
                              </m:rPr>
                              <a:rPr lang="en-US" sz="2000" baseline="-25000"/>
                              <m:t>D</m:t>
                            </m:r>
                          </m:num>
                          <m:den>
                            <m:r>
                              <a:rPr lang="en-US" sz="2000" b="0" i="1" smtClean="0">
                                <a:latin typeface="Cambria Math" panose="02040503050406030204" pitchFamily="18" charset="0"/>
                              </a:rPr>
                              <m:t>𝑉</m:t>
                            </m:r>
                            <m:r>
                              <a:rPr lang="en-US" sz="2000" b="0" i="1" baseline="-25000" smtClean="0">
                                <a:latin typeface="Cambria Math" panose="02040503050406030204" pitchFamily="18" charset="0"/>
                              </a:rPr>
                              <m:t>𝑇</m:t>
                            </m:r>
                          </m:den>
                        </m:f>
                      </m:sup>
                    </m:sSup>
                  </m:oMath>
                </a14:m>
                <a:r>
                  <a:rPr lang="en-US" sz="2000" dirty="0"/>
                  <a:t> - 1)(1 + 10)</a:t>
                </a:r>
              </a:p>
            </p:txBody>
          </p:sp>
        </mc:Choice>
        <mc:Fallback xmlns="">
          <p:sp>
            <p:nvSpPr>
              <p:cNvPr id="32" name="TextBox 31">
                <a:extLst>
                  <a:ext uri="{FF2B5EF4-FFF2-40B4-BE49-F238E27FC236}">
                    <a16:creationId xmlns:a16="http://schemas.microsoft.com/office/drawing/2014/main" id="{E650E81F-F487-4E20-987B-98A06E79262A}"/>
                  </a:ext>
                </a:extLst>
              </p:cNvPr>
              <p:cNvSpPr txBox="1">
                <a:spLocks noRot="1" noChangeAspect="1" noMove="1" noResize="1" noEditPoints="1" noAdjustHandles="1" noChangeArrowheads="1" noChangeShapeType="1" noTextEdit="1"/>
              </p:cNvSpPr>
              <p:nvPr/>
            </p:nvSpPr>
            <p:spPr>
              <a:xfrm>
                <a:off x="408319" y="4293767"/>
                <a:ext cx="7472166" cy="542200"/>
              </a:xfrm>
              <a:prstGeom prst="rect">
                <a:avLst/>
              </a:prstGeom>
              <a:blipFill>
                <a:blip r:embed="rId6"/>
                <a:stretch>
                  <a:fillRect l="-897" b="-191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279145DB-74ED-4E72-8E81-E05A8EA6C7F0}"/>
                  </a:ext>
                </a:extLst>
              </p:cNvPr>
              <p:cNvSpPr txBox="1"/>
              <p:nvPr/>
            </p:nvSpPr>
            <p:spPr>
              <a:xfrm>
                <a:off x="408319" y="4871079"/>
                <a:ext cx="3186519" cy="633891"/>
              </a:xfrm>
              <a:prstGeom prst="rect">
                <a:avLst/>
              </a:prstGeom>
              <a:noFill/>
            </p:spPr>
            <p:txBody>
              <a:bodyPr wrap="square">
                <a:spAutoFit/>
              </a:bodyPr>
              <a:lstStyle/>
              <a:p>
                <a:pPr algn="just"/>
                <a14:m>
                  <m:oMath xmlns:m="http://schemas.openxmlformats.org/officeDocument/2006/math">
                    <m:f>
                      <m:fPr>
                        <m:ctrlPr>
                          <a:rPr lang="en-US" sz="2000" i="1" smtClean="0">
                            <a:effectLst/>
                            <a:latin typeface="Cambria Math" panose="02040503050406030204" pitchFamily="18" charset="0"/>
                          </a:rPr>
                        </m:ctrlPr>
                      </m:fPr>
                      <m:num>
                        <m:r>
                          <m:rPr>
                            <m:nor/>
                          </m:rPr>
                          <a:rPr lang="en-US" sz="2000" dirty="0"/>
                          <m:t>1</m:t>
                        </m:r>
                        <m:r>
                          <m:rPr>
                            <m:nor/>
                          </m:rPr>
                          <a:rPr lang="en-US" sz="2000" b="0" i="0" dirty="0" smtClean="0"/>
                          <m:t>x</m:t>
                        </m:r>
                        <m:r>
                          <m:rPr>
                            <m:nor/>
                          </m:rPr>
                          <a:rPr lang="en-US" sz="2000" b="0" i="0" dirty="0" smtClean="0"/>
                          <m:t>10−3</m:t>
                        </m:r>
                      </m:num>
                      <m:den>
                        <m:r>
                          <m:rPr>
                            <m:nor/>
                          </m:rPr>
                          <a:rPr lang="en-US" sz="2000" b="0" i="0" smtClean="0">
                            <a:effectLst/>
                            <a:latin typeface="Cambria Math" panose="02040503050406030204" pitchFamily="18" charset="0"/>
                          </a:rPr>
                          <m:t>(11)5</m:t>
                        </m:r>
                        <m:r>
                          <m:rPr>
                            <m:nor/>
                          </m:rPr>
                          <a:rPr lang="en-US" sz="2000" dirty="0"/>
                          <m:t>x</m:t>
                        </m:r>
                        <m:r>
                          <m:rPr>
                            <m:nor/>
                          </m:rPr>
                          <a:rPr lang="en-US" sz="2000" dirty="0"/>
                          <m:t>10−14</m:t>
                        </m:r>
                      </m:den>
                    </m:f>
                  </m:oMath>
                </a14:m>
                <a:r>
                  <a:rPr lang="en-US" sz="2000" dirty="0">
                    <a:effectLst/>
                  </a:rPr>
                  <a:t> =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m:t>
                        </m:r>
                        <m:r>
                          <a:rPr lang="en-US" sz="2000" b="0" i="1" smtClean="0">
                            <a:latin typeface="Cambria Math" panose="02040503050406030204" pitchFamily="18" charset="0"/>
                          </a:rPr>
                          <m:t>𝑒</m:t>
                        </m:r>
                      </m:e>
                      <m:sup>
                        <m:f>
                          <m:fPr>
                            <m:ctrlPr>
                              <a:rPr lang="en-US" sz="2000" i="1" smtClean="0">
                                <a:latin typeface="Cambria Math" panose="02040503050406030204" pitchFamily="18" charset="0"/>
                              </a:rPr>
                            </m:ctrlPr>
                          </m:fPr>
                          <m:num>
                            <m:r>
                              <m:rPr>
                                <m:nor/>
                              </m:rPr>
                              <a:rPr lang="en-US" sz="2000"/>
                              <m:t>v</m:t>
                            </m:r>
                            <m:r>
                              <m:rPr>
                                <m:nor/>
                              </m:rPr>
                              <a:rPr lang="en-US" sz="2000" baseline="-25000"/>
                              <m:t>D</m:t>
                            </m:r>
                          </m:num>
                          <m:den>
                            <m:r>
                              <a:rPr lang="en-US" sz="2000" b="0" i="1" smtClean="0">
                                <a:latin typeface="Cambria Math" panose="02040503050406030204" pitchFamily="18" charset="0"/>
                              </a:rPr>
                              <m:t>𝑉</m:t>
                            </m:r>
                            <m:r>
                              <a:rPr lang="en-US" sz="2000" b="0" i="1" baseline="-25000" smtClean="0">
                                <a:latin typeface="Cambria Math" panose="02040503050406030204" pitchFamily="18" charset="0"/>
                              </a:rPr>
                              <m:t>𝑇</m:t>
                            </m:r>
                          </m:den>
                        </m:f>
                      </m:sup>
                    </m:sSup>
                  </m:oMath>
                </a14:m>
                <a:r>
                  <a:rPr lang="en-US" sz="2000" dirty="0"/>
                  <a:t> - 1)</a:t>
                </a:r>
              </a:p>
            </p:txBody>
          </p:sp>
        </mc:Choice>
        <mc:Fallback xmlns="">
          <p:sp>
            <p:nvSpPr>
              <p:cNvPr id="34" name="TextBox 33">
                <a:extLst>
                  <a:ext uri="{FF2B5EF4-FFF2-40B4-BE49-F238E27FC236}">
                    <a16:creationId xmlns:a16="http://schemas.microsoft.com/office/drawing/2014/main" id="{279145DB-74ED-4E72-8E81-E05A8EA6C7F0}"/>
                  </a:ext>
                </a:extLst>
              </p:cNvPr>
              <p:cNvSpPr txBox="1">
                <a:spLocks noRot="1" noChangeAspect="1" noMove="1" noResize="1" noEditPoints="1" noAdjustHandles="1" noChangeArrowheads="1" noChangeShapeType="1" noTextEdit="1"/>
              </p:cNvSpPr>
              <p:nvPr/>
            </p:nvSpPr>
            <p:spPr>
              <a:xfrm>
                <a:off x="408319" y="4871079"/>
                <a:ext cx="3186519" cy="63389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25EC6F15-C473-4984-B96C-9B2AE25E75F7}"/>
                  </a:ext>
                </a:extLst>
              </p:cNvPr>
              <p:cNvSpPr txBox="1"/>
              <p:nvPr/>
            </p:nvSpPr>
            <p:spPr>
              <a:xfrm>
                <a:off x="537026" y="5558565"/>
                <a:ext cx="3955459" cy="595804"/>
              </a:xfrm>
              <a:prstGeom prst="rect">
                <a:avLst/>
              </a:prstGeom>
              <a:noFill/>
            </p:spPr>
            <p:txBody>
              <a:bodyPr wrap="square" lIns="0" tIns="0" rIns="0" bIns="0" rtlCol="0">
                <a:spAutoFit/>
              </a:bodyPr>
              <a:lstStyle/>
              <a:p>
                <a:r>
                  <a:rPr lang="en-US" sz="2200" b="0" dirty="0"/>
                  <a:t>(0.026)</a:t>
                </a:r>
                <a14:m>
                  <m:oMath xmlns:m="http://schemas.openxmlformats.org/officeDocument/2006/math">
                    <m:r>
                      <m:rPr>
                        <m:sty m:val="p"/>
                      </m:rPr>
                      <a:rPr lang="en-US" sz="2200" b="0" i="0" smtClean="0">
                        <a:latin typeface="Cambria Math" panose="02040503050406030204" pitchFamily="18" charset="0"/>
                      </a:rPr>
                      <m:t>ln</m:t>
                    </m:r>
                    <m:r>
                      <a:rPr lang="en-US" sz="2200" b="0" i="1" smtClean="0">
                        <a:latin typeface="Cambria Math" panose="02040503050406030204" pitchFamily="18" charset="0"/>
                      </a:rPr>
                      <m:t>⁡[</m:t>
                    </m:r>
                    <m:f>
                      <m:fPr>
                        <m:ctrlPr>
                          <a:rPr lang="en-US" sz="2200" i="1" smtClean="0">
                            <a:latin typeface="Cambria Math" panose="02040503050406030204" pitchFamily="18" charset="0"/>
                          </a:rPr>
                        </m:ctrlPr>
                      </m:fPr>
                      <m:num>
                        <m:r>
                          <m:rPr>
                            <m:nor/>
                          </m:rPr>
                          <a:rPr lang="en-US" sz="2200" dirty="0"/>
                          <m:t>1</m:t>
                        </m:r>
                        <m:r>
                          <m:rPr>
                            <m:nor/>
                          </m:rPr>
                          <a:rPr lang="en-US" sz="2200" dirty="0"/>
                          <m:t>x</m:t>
                        </m:r>
                        <m:r>
                          <m:rPr>
                            <m:nor/>
                          </m:rPr>
                          <a:rPr lang="en-US" sz="2200" dirty="0"/>
                          <m:t>10−3</m:t>
                        </m:r>
                      </m:num>
                      <m:den>
                        <m:r>
                          <m:rPr>
                            <m:nor/>
                          </m:rPr>
                          <a:rPr lang="en-US" sz="2200" b="0" i="0" smtClean="0">
                            <a:latin typeface="Cambria Math" panose="02040503050406030204" pitchFamily="18" charset="0"/>
                          </a:rPr>
                          <m:t>(11)</m:t>
                        </m:r>
                        <m:r>
                          <m:rPr>
                            <m:nor/>
                          </m:rPr>
                          <a:rPr lang="en-US" sz="2200" b="0" i="0" dirty="0" smtClean="0"/>
                          <m:t>5</m:t>
                        </m:r>
                        <m:r>
                          <m:rPr>
                            <m:nor/>
                          </m:rPr>
                          <a:rPr lang="en-US" sz="2200" dirty="0"/>
                          <m:t>x</m:t>
                        </m:r>
                        <m:r>
                          <m:rPr>
                            <m:nor/>
                          </m:rPr>
                          <a:rPr lang="en-US" sz="2200" dirty="0"/>
                          <m:t>10−14</m:t>
                        </m:r>
                      </m:den>
                    </m:f>
                  </m:oMath>
                </a14:m>
                <a:r>
                  <a:rPr lang="en-US" sz="2200" dirty="0"/>
                  <a:t> + 1] = V</a:t>
                </a:r>
                <a:r>
                  <a:rPr lang="en-US" sz="2200" baseline="-25000" dirty="0"/>
                  <a:t>D</a:t>
                </a:r>
              </a:p>
            </p:txBody>
          </p:sp>
        </mc:Choice>
        <mc:Fallback xmlns="">
          <p:sp>
            <p:nvSpPr>
              <p:cNvPr id="35" name="TextBox 34">
                <a:extLst>
                  <a:ext uri="{FF2B5EF4-FFF2-40B4-BE49-F238E27FC236}">
                    <a16:creationId xmlns:a16="http://schemas.microsoft.com/office/drawing/2014/main" id="{25EC6F15-C473-4984-B96C-9B2AE25E75F7}"/>
                  </a:ext>
                </a:extLst>
              </p:cNvPr>
              <p:cNvSpPr txBox="1">
                <a:spLocks noRot="1" noChangeAspect="1" noMove="1" noResize="1" noEditPoints="1" noAdjustHandles="1" noChangeArrowheads="1" noChangeShapeType="1" noTextEdit="1"/>
              </p:cNvSpPr>
              <p:nvPr/>
            </p:nvSpPr>
            <p:spPr>
              <a:xfrm>
                <a:off x="537026" y="5558565"/>
                <a:ext cx="3955459" cy="595804"/>
              </a:xfrm>
              <a:prstGeom prst="rect">
                <a:avLst/>
              </a:prstGeom>
              <a:blipFill>
                <a:blip r:embed="rId8"/>
                <a:stretch>
                  <a:fillRect l="-4314" b="-5102"/>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BACFA79C-C770-464E-A7BF-6C9C3DDC8DD5}"/>
              </a:ext>
            </a:extLst>
          </p:cNvPr>
          <p:cNvGrpSpPr/>
          <p:nvPr/>
        </p:nvGrpSpPr>
        <p:grpSpPr>
          <a:xfrm>
            <a:off x="594365" y="6263607"/>
            <a:ext cx="2413259" cy="452625"/>
            <a:chOff x="885336" y="6209003"/>
            <a:chExt cx="2413259" cy="452625"/>
          </a:xfrm>
        </p:grpSpPr>
        <p:sp>
          <p:nvSpPr>
            <p:cNvPr id="37" name="TextBox 36">
              <a:extLst>
                <a:ext uri="{FF2B5EF4-FFF2-40B4-BE49-F238E27FC236}">
                  <a16:creationId xmlns:a16="http://schemas.microsoft.com/office/drawing/2014/main" id="{A865C7F9-4319-4A90-BC33-CD4AEBB4CA2A}"/>
                </a:ext>
              </a:extLst>
            </p:cNvPr>
            <p:cNvSpPr txBox="1"/>
            <p:nvPr/>
          </p:nvSpPr>
          <p:spPr>
            <a:xfrm>
              <a:off x="885336" y="6249494"/>
              <a:ext cx="2413259" cy="338554"/>
            </a:xfrm>
            <a:prstGeom prst="rect">
              <a:avLst/>
            </a:prstGeom>
            <a:noFill/>
          </p:spPr>
          <p:txBody>
            <a:bodyPr wrap="square" lIns="0" tIns="0" rIns="0" bIns="0" rtlCol="0">
              <a:spAutoFit/>
            </a:bodyPr>
            <a:lstStyle/>
            <a:p>
              <a:r>
                <a:rPr lang="en-US" sz="2200" dirty="0"/>
                <a:t>V</a:t>
              </a:r>
              <a:r>
                <a:rPr lang="en-US" sz="2200" baseline="-25000" dirty="0"/>
                <a:t>D1</a:t>
              </a:r>
              <a:r>
                <a:rPr lang="en-US" sz="2200" dirty="0"/>
                <a:t> = 554.349mv</a:t>
              </a:r>
            </a:p>
          </p:txBody>
        </p:sp>
        <p:sp>
          <p:nvSpPr>
            <p:cNvPr id="50" name="Rectangle 49">
              <a:extLst>
                <a:ext uri="{FF2B5EF4-FFF2-40B4-BE49-F238E27FC236}">
                  <a16:creationId xmlns:a16="http://schemas.microsoft.com/office/drawing/2014/main" id="{A533133B-4EA1-495F-AA9A-6C062BF8F965}"/>
                </a:ext>
              </a:extLst>
            </p:cNvPr>
            <p:cNvSpPr/>
            <p:nvPr/>
          </p:nvSpPr>
          <p:spPr>
            <a:xfrm>
              <a:off x="885336" y="6209003"/>
              <a:ext cx="2167711" cy="452625"/>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51" name="Straight Connector 50">
            <a:extLst>
              <a:ext uri="{FF2B5EF4-FFF2-40B4-BE49-F238E27FC236}">
                <a16:creationId xmlns:a16="http://schemas.microsoft.com/office/drawing/2014/main" id="{37E48F38-73B3-44E0-B43E-10CCF45AC17A}"/>
              </a:ext>
            </a:extLst>
          </p:cNvPr>
          <p:cNvCxnSpPr>
            <a:cxnSpLocks/>
          </p:cNvCxnSpPr>
          <p:nvPr/>
        </p:nvCxnSpPr>
        <p:spPr>
          <a:xfrm flipV="1">
            <a:off x="5462106" y="3367336"/>
            <a:ext cx="0" cy="32843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A41EDEAA-340A-4CA5-8A45-E687DF1CF8A5}"/>
                  </a:ext>
                </a:extLst>
              </p:cNvPr>
              <p:cNvSpPr txBox="1"/>
              <p:nvPr/>
            </p:nvSpPr>
            <p:spPr>
              <a:xfrm>
                <a:off x="5624410" y="3285067"/>
                <a:ext cx="3789119" cy="542200"/>
              </a:xfrm>
              <a:prstGeom prst="rect">
                <a:avLst/>
              </a:prstGeom>
              <a:noFill/>
            </p:spPr>
            <p:txBody>
              <a:bodyPr wrap="square">
                <a:spAutoFit/>
              </a:bodyPr>
              <a:lstStyle/>
              <a:p>
                <a:pPr algn="just"/>
                <a:r>
                  <a:rPr lang="en-US" sz="2000" dirty="0">
                    <a:effectLst/>
                  </a:rPr>
                  <a:t>I</a:t>
                </a:r>
                <a:r>
                  <a:rPr lang="en-US" sz="2000" baseline="-25000" dirty="0">
                    <a:effectLst/>
                  </a:rPr>
                  <a:t>D1</a:t>
                </a:r>
                <a:r>
                  <a:rPr lang="en-US" sz="2000" dirty="0">
                    <a:effectLst/>
                  </a:rPr>
                  <a:t> =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𝐼</m:t>
                        </m:r>
                        <m:r>
                          <a:rPr lang="en-US" sz="2000" b="0" i="1" baseline="-25000" smtClean="0">
                            <a:latin typeface="Cambria Math" panose="02040503050406030204" pitchFamily="18" charset="0"/>
                          </a:rPr>
                          <m:t>𝑠</m:t>
                        </m:r>
                        <m:r>
                          <a:rPr lang="en-US" sz="2000" b="0" i="1" baseline="-25000" smtClean="0">
                            <a:latin typeface="Cambria Math" panose="02040503050406030204" pitchFamily="18" charset="0"/>
                          </a:rPr>
                          <m:t>1(</m:t>
                        </m:r>
                        <m:r>
                          <a:rPr lang="en-US" sz="2000" b="0" i="1" smtClean="0">
                            <a:latin typeface="Cambria Math" panose="02040503050406030204" pitchFamily="18" charset="0"/>
                          </a:rPr>
                          <m:t>𝑒</m:t>
                        </m:r>
                      </m:e>
                      <m:sup>
                        <m:f>
                          <m:fPr>
                            <m:ctrlPr>
                              <a:rPr lang="en-US" sz="2000" i="1" smtClean="0">
                                <a:latin typeface="Cambria Math" panose="02040503050406030204" pitchFamily="18" charset="0"/>
                              </a:rPr>
                            </m:ctrlPr>
                          </m:fPr>
                          <m:num>
                            <m:r>
                              <m:rPr>
                                <m:nor/>
                              </m:rPr>
                              <a:rPr lang="en-US" sz="2000"/>
                              <m:t>v</m:t>
                            </m:r>
                            <m:r>
                              <m:rPr>
                                <m:nor/>
                              </m:rPr>
                              <a:rPr lang="en-US" sz="2000" baseline="-25000"/>
                              <m:t>D</m:t>
                            </m:r>
                          </m:num>
                          <m:den>
                            <m:r>
                              <a:rPr lang="en-US" sz="2000" b="0" i="1" smtClean="0">
                                <a:latin typeface="Cambria Math" panose="02040503050406030204" pitchFamily="18" charset="0"/>
                              </a:rPr>
                              <m:t>𝑉</m:t>
                            </m:r>
                            <m:r>
                              <a:rPr lang="en-US" sz="2000" b="0" i="1" baseline="-25000" smtClean="0">
                                <a:latin typeface="Cambria Math" panose="02040503050406030204" pitchFamily="18" charset="0"/>
                              </a:rPr>
                              <m:t>𝑇</m:t>
                            </m:r>
                          </m:den>
                        </m:f>
                      </m:sup>
                    </m:sSup>
                  </m:oMath>
                </a14:m>
                <a:r>
                  <a:rPr lang="en-US" sz="2000" dirty="0"/>
                  <a:t> - 1)</a:t>
                </a:r>
              </a:p>
            </p:txBody>
          </p:sp>
        </mc:Choice>
        <mc:Fallback xmlns="">
          <p:sp>
            <p:nvSpPr>
              <p:cNvPr id="52" name="TextBox 51">
                <a:extLst>
                  <a:ext uri="{FF2B5EF4-FFF2-40B4-BE49-F238E27FC236}">
                    <a16:creationId xmlns:a16="http://schemas.microsoft.com/office/drawing/2014/main" id="{A41EDEAA-340A-4CA5-8A45-E687DF1CF8A5}"/>
                  </a:ext>
                </a:extLst>
              </p:cNvPr>
              <p:cNvSpPr txBox="1">
                <a:spLocks noRot="1" noChangeAspect="1" noMove="1" noResize="1" noEditPoints="1" noAdjustHandles="1" noChangeArrowheads="1" noChangeShapeType="1" noTextEdit="1"/>
              </p:cNvSpPr>
              <p:nvPr/>
            </p:nvSpPr>
            <p:spPr>
              <a:xfrm>
                <a:off x="5624410" y="3285067"/>
                <a:ext cx="3789119" cy="542200"/>
              </a:xfrm>
              <a:prstGeom prst="rect">
                <a:avLst/>
              </a:prstGeom>
              <a:blipFill>
                <a:blip r:embed="rId9"/>
                <a:stretch>
                  <a:fillRect l="-1771" b="-191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646810A6-94F4-443E-A1F9-7FC6F5123AB3}"/>
                  </a:ext>
                </a:extLst>
              </p:cNvPr>
              <p:cNvSpPr txBox="1"/>
              <p:nvPr/>
            </p:nvSpPr>
            <p:spPr>
              <a:xfrm>
                <a:off x="8919377" y="3275675"/>
                <a:ext cx="3789119" cy="542200"/>
              </a:xfrm>
              <a:prstGeom prst="rect">
                <a:avLst/>
              </a:prstGeom>
              <a:noFill/>
            </p:spPr>
            <p:txBody>
              <a:bodyPr wrap="square">
                <a:spAutoFit/>
              </a:bodyPr>
              <a:lstStyle/>
              <a:p>
                <a:pPr algn="just"/>
                <a:r>
                  <a:rPr lang="en-US" sz="2000" dirty="0">
                    <a:effectLst/>
                  </a:rPr>
                  <a:t>I</a:t>
                </a:r>
                <a:r>
                  <a:rPr lang="en-US" sz="2000" baseline="-25000" dirty="0">
                    <a:effectLst/>
                  </a:rPr>
                  <a:t>D2</a:t>
                </a:r>
                <a:r>
                  <a:rPr lang="en-US" sz="2000" dirty="0">
                    <a:effectLst/>
                  </a:rPr>
                  <a:t> =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𝐼</m:t>
                        </m:r>
                        <m:r>
                          <a:rPr lang="en-US" sz="2000" b="0" i="1" baseline="-25000" smtClean="0">
                            <a:latin typeface="Cambria Math" panose="02040503050406030204" pitchFamily="18" charset="0"/>
                          </a:rPr>
                          <m:t>𝑠</m:t>
                        </m:r>
                        <m:r>
                          <a:rPr lang="en-US" sz="2000" b="0" i="1" baseline="-25000" smtClean="0">
                            <a:latin typeface="Cambria Math" panose="02040503050406030204" pitchFamily="18" charset="0"/>
                          </a:rPr>
                          <m:t>2(</m:t>
                        </m:r>
                        <m:r>
                          <a:rPr lang="en-US" sz="2000" b="0" i="1" smtClean="0">
                            <a:latin typeface="Cambria Math" panose="02040503050406030204" pitchFamily="18" charset="0"/>
                          </a:rPr>
                          <m:t>𝑒</m:t>
                        </m:r>
                      </m:e>
                      <m:sup>
                        <m:f>
                          <m:fPr>
                            <m:ctrlPr>
                              <a:rPr lang="en-US" sz="2000" i="1" smtClean="0">
                                <a:latin typeface="Cambria Math" panose="02040503050406030204" pitchFamily="18" charset="0"/>
                              </a:rPr>
                            </m:ctrlPr>
                          </m:fPr>
                          <m:num>
                            <m:r>
                              <m:rPr>
                                <m:nor/>
                              </m:rPr>
                              <a:rPr lang="en-US" sz="2000"/>
                              <m:t>v</m:t>
                            </m:r>
                            <m:r>
                              <m:rPr>
                                <m:nor/>
                              </m:rPr>
                              <a:rPr lang="en-US" sz="2000" baseline="-25000"/>
                              <m:t>D</m:t>
                            </m:r>
                          </m:num>
                          <m:den>
                            <m:r>
                              <a:rPr lang="en-US" sz="2000" b="0" i="1" smtClean="0">
                                <a:latin typeface="Cambria Math" panose="02040503050406030204" pitchFamily="18" charset="0"/>
                              </a:rPr>
                              <m:t>𝑉</m:t>
                            </m:r>
                            <m:r>
                              <a:rPr lang="en-US" sz="2000" b="0" i="1" baseline="-25000" smtClean="0">
                                <a:latin typeface="Cambria Math" panose="02040503050406030204" pitchFamily="18" charset="0"/>
                              </a:rPr>
                              <m:t>𝑇</m:t>
                            </m:r>
                          </m:den>
                        </m:f>
                      </m:sup>
                    </m:sSup>
                  </m:oMath>
                </a14:m>
                <a:r>
                  <a:rPr lang="en-US" sz="2000" dirty="0"/>
                  <a:t> - 1)</a:t>
                </a:r>
              </a:p>
            </p:txBody>
          </p:sp>
        </mc:Choice>
        <mc:Fallback xmlns="">
          <p:sp>
            <p:nvSpPr>
              <p:cNvPr id="53" name="TextBox 52">
                <a:extLst>
                  <a:ext uri="{FF2B5EF4-FFF2-40B4-BE49-F238E27FC236}">
                    <a16:creationId xmlns:a16="http://schemas.microsoft.com/office/drawing/2014/main" id="{646810A6-94F4-443E-A1F9-7FC6F5123AB3}"/>
                  </a:ext>
                </a:extLst>
              </p:cNvPr>
              <p:cNvSpPr txBox="1">
                <a:spLocks noRot="1" noChangeAspect="1" noMove="1" noResize="1" noEditPoints="1" noAdjustHandles="1" noChangeArrowheads="1" noChangeShapeType="1" noTextEdit="1"/>
              </p:cNvSpPr>
              <p:nvPr/>
            </p:nvSpPr>
            <p:spPr>
              <a:xfrm>
                <a:off x="8919377" y="3275675"/>
                <a:ext cx="3789119" cy="542200"/>
              </a:xfrm>
              <a:prstGeom prst="rect">
                <a:avLst/>
              </a:prstGeom>
              <a:blipFill>
                <a:blip r:embed="rId10"/>
                <a:stretch>
                  <a:fillRect l="-1608" b="-191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62730E7A-2209-4FF8-8B3C-898F3006DCC5}"/>
                  </a:ext>
                </a:extLst>
              </p:cNvPr>
              <p:cNvSpPr txBox="1"/>
              <p:nvPr/>
            </p:nvSpPr>
            <p:spPr>
              <a:xfrm>
                <a:off x="5624866" y="3935629"/>
                <a:ext cx="2461236" cy="542200"/>
              </a:xfrm>
              <a:prstGeom prst="rect">
                <a:avLst/>
              </a:prstGeom>
              <a:noFill/>
            </p:spPr>
            <p:txBody>
              <a:bodyPr wrap="square">
                <a:spAutoFit/>
              </a:bodyPr>
              <a:lstStyle/>
              <a:p>
                <a:pPr algn="just"/>
                <a:r>
                  <a:rPr lang="en-US" sz="2000" dirty="0"/>
                  <a:t>I</a:t>
                </a:r>
                <a:r>
                  <a:rPr lang="en-US" sz="2000" baseline="-25000" dirty="0"/>
                  <a:t>D1</a:t>
                </a:r>
                <a:r>
                  <a:rPr lang="en-US" sz="2000" dirty="0">
                    <a:effectLst/>
                  </a:rPr>
                  <a:t> = </a:t>
                </a:r>
                <a14:m>
                  <m:oMath xmlns:m="http://schemas.openxmlformats.org/officeDocument/2006/math">
                    <m:sSup>
                      <m:sSupPr>
                        <m:ctrlPr>
                          <a:rPr lang="en-US" sz="2000" i="1" smtClean="0">
                            <a:latin typeface="Cambria Math" panose="02040503050406030204" pitchFamily="18" charset="0"/>
                          </a:rPr>
                        </m:ctrlPr>
                      </m:sSupPr>
                      <m:e>
                        <m:r>
                          <m:rPr>
                            <m:nor/>
                          </m:rPr>
                          <a:rPr lang="en-US" sz="2000" dirty="0"/>
                          <m:t>5×10</m:t>
                        </m:r>
                        <m:r>
                          <m:rPr>
                            <m:nor/>
                          </m:rPr>
                          <a:rPr lang="en-US" sz="2000" baseline="30000" dirty="0"/>
                          <m:t>−14</m:t>
                        </m:r>
                        <m:r>
                          <a:rPr lang="en-US" sz="2000" b="0" i="1" smtClean="0">
                            <a:latin typeface="Cambria Math" panose="02040503050406030204" pitchFamily="18" charset="0"/>
                          </a:rPr>
                          <m:t>(</m:t>
                        </m:r>
                        <m:r>
                          <a:rPr lang="en-US" sz="2000" b="0" i="1" smtClean="0">
                            <a:latin typeface="Cambria Math" panose="02040503050406030204" pitchFamily="18" charset="0"/>
                          </a:rPr>
                          <m:t>𝑒</m:t>
                        </m:r>
                      </m:e>
                      <m:sup>
                        <m:f>
                          <m:fPr>
                            <m:ctrlPr>
                              <a:rPr lang="en-US" sz="2000" i="1" smtClean="0">
                                <a:latin typeface="Cambria Math" panose="02040503050406030204" pitchFamily="18" charset="0"/>
                              </a:rPr>
                            </m:ctrlPr>
                          </m:fPr>
                          <m:num>
                            <m:r>
                              <m:rPr>
                                <m:nor/>
                              </m:rPr>
                              <a:rPr lang="en-US" sz="2000"/>
                              <m:t>v</m:t>
                            </m:r>
                            <m:r>
                              <m:rPr>
                                <m:nor/>
                              </m:rPr>
                              <a:rPr lang="en-US" sz="2000" baseline="-25000"/>
                              <m:t>D</m:t>
                            </m:r>
                          </m:num>
                          <m:den>
                            <m:r>
                              <a:rPr lang="en-US" sz="2000" b="0" i="1" smtClean="0">
                                <a:latin typeface="Cambria Math" panose="02040503050406030204" pitchFamily="18" charset="0"/>
                              </a:rPr>
                              <m:t>𝑉</m:t>
                            </m:r>
                            <m:r>
                              <a:rPr lang="en-US" sz="2000" b="0" i="1" baseline="-25000" smtClean="0">
                                <a:latin typeface="Cambria Math" panose="02040503050406030204" pitchFamily="18" charset="0"/>
                              </a:rPr>
                              <m:t>𝑇</m:t>
                            </m:r>
                          </m:den>
                        </m:f>
                      </m:sup>
                    </m:sSup>
                  </m:oMath>
                </a14:m>
                <a:r>
                  <a:rPr lang="en-US" sz="2000" dirty="0"/>
                  <a:t> - 1)</a:t>
                </a:r>
              </a:p>
            </p:txBody>
          </p:sp>
        </mc:Choice>
        <mc:Fallback xmlns="">
          <p:sp>
            <p:nvSpPr>
              <p:cNvPr id="54" name="TextBox 53">
                <a:extLst>
                  <a:ext uri="{FF2B5EF4-FFF2-40B4-BE49-F238E27FC236}">
                    <a16:creationId xmlns:a16="http://schemas.microsoft.com/office/drawing/2014/main" id="{62730E7A-2209-4FF8-8B3C-898F3006DCC5}"/>
                  </a:ext>
                </a:extLst>
              </p:cNvPr>
              <p:cNvSpPr txBox="1">
                <a:spLocks noRot="1" noChangeAspect="1" noMove="1" noResize="1" noEditPoints="1" noAdjustHandles="1" noChangeArrowheads="1" noChangeShapeType="1" noTextEdit="1"/>
              </p:cNvSpPr>
              <p:nvPr/>
            </p:nvSpPr>
            <p:spPr>
              <a:xfrm>
                <a:off x="5624866" y="3935629"/>
                <a:ext cx="2461236" cy="542200"/>
              </a:xfrm>
              <a:prstGeom prst="rect">
                <a:avLst/>
              </a:prstGeom>
              <a:blipFill>
                <a:blip r:embed="rId11"/>
                <a:stretch>
                  <a:fillRect l="-2730" b="-191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E8C90A11-82AE-47CD-A645-A98E8509F5F9}"/>
                  </a:ext>
                </a:extLst>
              </p:cNvPr>
              <p:cNvSpPr txBox="1"/>
              <p:nvPr/>
            </p:nvSpPr>
            <p:spPr>
              <a:xfrm>
                <a:off x="5624409" y="4517562"/>
                <a:ext cx="3294967" cy="586379"/>
              </a:xfrm>
              <a:prstGeom prst="rect">
                <a:avLst/>
              </a:prstGeom>
              <a:noFill/>
            </p:spPr>
            <p:txBody>
              <a:bodyPr wrap="square">
                <a:spAutoFit/>
              </a:bodyPr>
              <a:lstStyle/>
              <a:p>
                <a:pPr algn="just"/>
                <a:r>
                  <a:rPr lang="en-US" sz="2000" dirty="0"/>
                  <a:t>I</a:t>
                </a:r>
                <a:r>
                  <a:rPr lang="en-US" sz="2000" baseline="-25000" dirty="0"/>
                  <a:t>D1</a:t>
                </a:r>
                <a:r>
                  <a:rPr lang="en-US" sz="2000" dirty="0">
                    <a:effectLst/>
                  </a:rPr>
                  <a:t> = </a:t>
                </a:r>
                <a14:m>
                  <m:oMath xmlns:m="http://schemas.openxmlformats.org/officeDocument/2006/math">
                    <m:sSup>
                      <m:sSupPr>
                        <m:ctrlPr>
                          <a:rPr lang="en-US" sz="2000" i="1" smtClean="0">
                            <a:latin typeface="Cambria Math" panose="02040503050406030204" pitchFamily="18" charset="0"/>
                          </a:rPr>
                        </m:ctrlPr>
                      </m:sSupPr>
                      <m:e>
                        <m:r>
                          <m:rPr>
                            <m:nor/>
                          </m:rPr>
                          <a:rPr lang="en-US" sz="2000" dirty="0"/>
                          <m:t>5×10</m:t>
                        </m:r>
                        <m:r>
                          <m:rPr>
                            <m:nor/>
                          </m:rPr>
                          <a:rPr lang="en-US" sz="2000" baseline="30000" dirty="0"/>
                          <m:t>−14</m:t>
                        </m:r>
                        <m:r>
                          <a:rPr lang="en-US" sz="2000" b="0" i="1" smtClean="0">
                            <a:latin typeface="Cambria Math" panose="02040503050406030204" pitchFamily="18" charset="0"/>
                          </a:rPr>
                          <m:t>(</m:t>
                        </m:r>
                        <m:r>
                          <a:rPr lang="en-US" sz="2000" b="0" i="1" smtClean="0">
                            <a:latin typeface="Cambria Math" panose="02040503050406030204" pitchFamily="18" charset="0"/>
                          </a:rPr>
                          <m:t>𝑒</m:t>
                        </m:r>
                      </m:e>
                      <m:sup>
                        <m:f>
                          <m:fPr>
                            <m:ctrlPr>
                              <a:rPr lang="en-US" sz="2000" i="1" smtClean="0">
                                <a:latin typeface="Cambria Math" panose="02040503050406030204" pitchFamily="18" charset="0"/>
                              </a:rPr>
                            </m:ctrlPr>
                          </m:fPr>
                          <m:num>
                            <m:r>
                              <m:rPr>
                                <m:nor/>
                              </m:rPr>
                              <a:rPr lang="en-US" sz="2000" b="0" i="0" smtClean="0"/>
                              <m:t>0.554349</m:t>
                            </m:r>
                          </m:num>
                          <m:den>
                            <m:r>
                              <a:rPr lang="en-US" sz="2000" b="0" i="0" smtClean="0">
                                <a:latin typeface="Cambria Math" panose="02040503050406030204" pitchFamily="18" charset="0"/>
                              </a:rPr>
                              <m:t>0.026</m:t>
                            </m:r>
                          </m:den>
                        </m:f>
                      </m:sup>
                    </m:sSup>
                  </m:oMath>
                </a14:m>
                <a:r>
                  <a:rPr lang="en-US" sz="2000" dirty="0"/>
                  <a:t> - 1)</a:t>
                </a:r>
              </a:p>
            </p:txBody>
          </p:sp>
        </mc:Choice>
        <mc:Fallback xmlns="">
          <p:sp>
            <p:nvSpPr>
              <p:cNvPr id="55" name="TextBox 54">
                <a:extLst>
                  <a:ext uri="{FF2B5EF4-FFF2-40B4-BE49-F238E27FC236}">
                    <a16:creationId xmlns:a16="http://schemas.microsoft.com/office/drawing/2014/main" id="{E8C90A11-82AE-47CD-A645-A98E8509F5F9}"/>
                  </a:ext>
                </a:extLst>
              </p:cNvPr>
              <p:cNvSpPr txBox="1">
                <a:spLocks noRot="1" noChangeAspect="1" noMove="1" noResize="1" noEditPoints="1" noAdjustHandles="1" noChangeArrowheads="1" noChangeShapeType="1" noTextEdit="1"/>
              </p:cNvSpPr>
              <p:nvPr/>
            </p:nvSpPr>
            <p:spPr>
              <a:xfrm>
                <a:off x="5624409" y="4517562"/>
                <a:ext cx="3294967" cy="586379"/>
              </a:xfrm>
              <a:prstGeom prst="rect">
                <a:avLst/>
              </a:prstGeom>
              <a:blipFill>
                <a:blip r:embed="rId12"/>
                <a:stretch>
                  <a:fillRect l="-2037" b="-17708"/>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4AA8D646-D732-497A-B5E4-DD29522C2CF1}"/>
              </a:ext>
            </a:extLst>
          </p:cNvPr>
          <p:cNvGrpSpPr/>
          <p:nvPr/>
        </p:nvGrpSpPr>
        <p:grpSpPr>
          <a:xfrm>
            <a:off x="5689005" y="5232140"/>
            <a:ext cx="2248521" cy="708449"/>
            <a:chOff x="6630106" y="5389328"/>
            <a:chExt cx="2248521" cy="708449"/>
          </a:xfrm>
        </p:grpSpPr>
        <p:sp>
          <p:nvSpPr>
            <p:cNvPr id="56" name="TextBox 55">
              <a:extLst>
                <a:ext uri="{FF2B5EF4-FFF2-40B4-BE49-F238E27FC236}">
                  <a16:creationId xmlns:a16="http://schemas.microsoft.com/office/drawing/2014/main" id="{42CBA4EB-C261-4F0F-A371-F805A2460A37}"/>
                </a:ext>
              </a:extLst>
            </p:cNvPr>
            <p:cNvSpPr txBox="1"/>
            <p:nvPr/>
          </p:nvSpPr>
          <p:spPr>
            <a:xfrm>
              <a:off x="6636347" y="5389891"/>
              <a:ext cx="2242280" cy="707886"/>
            </a:xfrm>
            <a:prstGeom prst="rect">
              <a:avLst/>
            </a:prstGeom>
            <a:noFill/>
          </p:spPr>
          <p:txBody>
            <a:bodyPr wrap="square">
              <a:spAutoFit/>
            </a:bodyPr>
            <a:lstStyle/>
            <a:p>
              <a:pPr algn="just"/>
              <a:r>
                <a:rPr lang="en-US" sz="2000" dirty="0"/>
                <a:t>I</a:t>
              </a:r>
              <a:r>
                <a:rPr lang="en-US" sz="2000" baseline="-25000" dirty="0"/>
                <a:t>D1</a:t>
              </a:r>
              <a:r>
                <a:rPr lang="en-US" sz="2000" dirty="0"/>
                <a:t> = 90.9µA</a:t>
              </a:r>
            </a:p>
            <a:p>
              <a:pPr algn="just"/>
              <a:endParaRPr lang="en-US" sz="2000" dirty="0"/>
            </a:p>
          </p:txBody>
        </p:sp>
        <p:sp>
          <p:nvSpPr>
            <p:cNvPr id="57" name="Rectangle 56">
              <a:extLst>
                <a:ext uri="{FF2B5EF4-FFF2-40B4-BE49-F238E27FC236}">
                  <a16:creationId xmlns:a16="http://schemas.microsoft.com/office/drawing/2014/main" id="{1B5EF642-3141-410A-96DB-21ED40104FBF}"/>
                </a:ext>
              </a:extLst>
            </p:cNvPr>
            <p:cNvSpPr/>
            <p:nvPr/>
          </p:nvSpPr>
          <p:spPr>
            <a:xfrm>
              <a:off x="6630106" y="5389328"/>
              <a:ext cx="1455996" cy="452625"/>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F42BFA57-912D-4795-B71D-814725F82AFC}"/>
                  </a:ext>
                </a:extLst>
              </p:cNvPr>
              <p:cNvSpPr txBox="1"/>
              <p:nvPr/>
            </p:nvSpPr>
            <p:spPr>
              <a:xfrm>
                <a:off x="8941379" y="3928375"/>
                <a:ext cx="2461236" cy="542200"/>
              </a:xfrm>
              <a:prstGeom prst="rect">
                <a:avLst/>
              </a:prstGeom>
              <a:noFill/>
            </p:spPr>
            <p:txBody>
              <a:bodyPr wrap="square">
                <a:spAutoFit/>
              </a:bodyPr>
              <a:lstStyle/>
              <a:p>
                <a:pPr algn="just"/>
                <a:r>
                  <a:rPr lang="en-US" sz="2000" dirty="0"/>
                  <a:t>I</a:t>
                </a:r>
                <a:r>
                  <a:rPr lang="en-US" sz="2000" baseline="-25000" dirty="0"/>
                  <a:t>D2</a:t>
                </a:r>
                <a:r>
                  <a:rPr lang="en-US" sz="2000" dirty="0">
                    <a:effectLst/>
                  </a:rPr>
                  <a:t> = </a:t>
                </a:r>
                <a14:m>
                  <m:oMath xmlns:m="http://schemas.openxmlformats.org/officeDocument/2006/math">
                    <m:sSup>
                      <m:sSupPr>
                        <m:ctrlPr>
                          <a:rPr lang="en-US" sz="2000" i="1" smtClean="0">
                            <a:latin typeface="Cambria Math" panose="02040503050406030204" pitchFamily="18" charset="0"/>
                          </a:rPr>
                        </m:ctrlPr>
                      </m:sSupPr>
                      <m:e>
                        <m:r>
                          <m:rPr>
                            <m:nor/>
                          </m:rPr>
                          <a:rPr lang="en-US" sz="2000" dirty="0"/>
                          <m:t>5×10</m:t>
                        </m:r>
                        <m:r>
                          <m:rPr>
                            <m:nor/>
                          </m:rPr>
                          <a:rPr lang="en-US" sz="2000" baseline="30000" dirty="0"/>
                          <m:t>−1</m:t>
                        </m:r>
                        <m:r>
                          <m:rPr>
                            <m:nor/>
                          </m:rPr>
                          <a:rPr lang="en-US" sz="2000" b="0" i="0" baseline="30000" dirty="0" smtClean="0"/>
                          <m:t>3</m:t>
                        </m:r>
                        <m:r>
                          <a:rPr lang="en-US" sz="2000" b="0" i="1" smtClean="0">
                            <a:latin typeface="Cambria Math" panose="02040503050406030204" pitchFamily="18" charset="0"/>
                          </a:rPr>
                          <m:t>(</m:t>
                        </m:r>
                        <m:r>
                          <a:rPr lang="en-US" sz="2000" b="0" i="1" smtClean="0">
                            <a:latin typeface="Cambria Math" panose="02040503050406030204" pitchFamily="18" charset="0"/>
                          </a:rPr>
                          <m:t>𝑒</m:t>
                        </m:r>
                      </m:e>
                      <m:sup>
                        <m:f>
                          <m:fPr>
                            <m:ctrlPr>
                              <a:rPr lang="en-US" sz="2000" i="1" smtClean="0">
                                <a:latin typeface="Cambria Math" panose="02040503050406030204" pitchFamily="18" charset="0"/>
                              </a:rPr>
                            </m:ctrlPr>
                          </m:fPr>
                          <m:num>
                            <m:r>
                              <m:rPr>
                                <m:nor/>
                              </m:rPr>
                              <a:rPr lang="en-US" sz="2000"/>
                              <m:t>v</m:t>
                            </m:r>
                            <m:r>
                              <m:rPr>
                                <m:nor/>
                              </m:rPr>
                              <a:rPr lang="en-US" sz="2000" baseline="-25000"/>
                              <m:t>D</m:t>
                            </m:r>
                          </m:num>
                          <m:den>
                            <m:r>
                              <a:rPr lang="en-US" sz="2000" b="0" i="1" smtClean="0">
                                <a:latin typeface="Cambria Math" panose="02040503050406030204" pitchFamily="18" charset="0"/>
                              </a:rPr>
                              <m:t>𝑉</m:t>
                            </m:r>
                            <m:r>
                              <a:rPr lang="en-US" sz="2000" b="0" i="1" baseline="-25000" smtClean="0">
                                <a:latin typeface="Cambria Math" panose="02040503050406030204" pitchFamily="18" charset="0"/>
                              </a:rPr>
                              <m:t>𝑇</m:t>
                            </m:r>
                          </m:den>
                        </m:f>
                      </m:sup>
                    </m:sSup>
                  </m:oMath>
                </a14:m>
                <a:r>
                  <a:rPr lang="en-US" sz="2000" dirty="0"/>
                  <a:t> - 1)</a:t>
                </a:r>
              </a:p>
            </p:txBody>
          </p:sp>
        </mc:Choice>
        <mc:Fallback xmlns="">
          <p:sp>
            <p:nvSpPr>
              <p:cNvPr id="58" name="TextBox 57">
                <a:extLst>
                  <a:ext uri="{FF2B5EF4-FFF2-40B4-BE49-F238E27FC236}">
                    <a16:creationId xmlns:a16="http://schemas.microsoft.com/office/drawing/2014/main" id="{F42BFA57-912D-4795-B71D-814725F82AFC}"/>
                  </a:ext>
                </a:extLst>
              </p:cNvPr>
              <p:cNvSpPr txBox="1">
                <a:spLocks noRot="1" noChangeAspect="1" noMove="1" noResize="1" noEditPoints="1" noAdjustHandles="1" noChangeArrowheads="1" noChangeShapeType="1" noTextEdit="1"/>
              </p:cNvSpPr>
              <p:nvPr/>
            </p:nvSpPr>
            <p:spPr>
              <a:xfrm>
                <a:off x="8941379" y="3928375"/>
                <a:ext cx="2461236" cy="542200"/>
              </a:xfrm>
              <a:prstGeom prst="rect">
                <a:avLst/>
              </a:prstGeom>
              <a:blipFill>
                <a:blip r:embed="rId13"/>
                <a:stretch>
                  <a:fillRect l="-2723" b="-191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652BB503-D6A2-4598-8427-B40D0908D18F}"/>
                  </a:ext>
                </a:extLst>
              </p:cNvPr>
              <p:cNvSpPr txBox="1"/>
              <p:nvPr/>
            </p:nvSpPr>
            <p:spPr>
              <a:xfrm>
                <a:off x="8940922" y="4510308"/>
                <a:ext cx="3294967" cy="586379"/>
              </a:xfrm>
              <a:prstGeom prst="rect">
                <a:avLst/>
              </a:prstGeom>
              <a:noFill/>
            </p:spPr>
            <p:txBody>
              <a:bodyPr wrap="square">
                <a:spAutoFit/>
              </a:bodyPr>
              <a:lstStyle/>
              <a:p>
                <a:pPr algn="just"/>
                <a:r>
                  <a:rPr lang="en-US" sz="2000" dirty="0"/>
                  <a:t>I</a:t>
                </a:r>
                <a:r>
                  <a:rPr lang="en-US" sz="2000" baseline="-25000" dirty="0"/>
                  <a:t>D2</a:t>
                </a:r>
                <a:r>
                  <a:rPr lang="en-US" sz="2000" dirty="0">
                    <a:effectLst/>
                  </a:rPr>
                  <a:t> = </a:t>
                </a:r>
                <a14:m>
                  <m:oMath xmlns:m="http://schemas.openxmlformats.org/officeDocument/2006/math">
                    <m:sSup>
                      <m:sSupPr>
                        <m:ctrlPr>
                          <a:rPr lang="en-US" sz="2000" i="1" smtClean="0">
                            <a:latin typeface="Cambria Math" panose="02040503050406030204" pitchFamily="18" charset="0"/>
                          </a:rPr>
                        </m:ctrlPr>
                      </m:sSupPr>
                      <m:e>
                        <m:r>
                          <m:rPr>
                            <m:nor/>
                          </m:rPr>
                          <a:rPr lang="en-US" sz="2000" dirty="0"/>
                          <m:t>5×10</m:t>
                        </m:r>
                        <m:r>
                          <m:rPr>
                            <m:nor/>
                          </m:rPr>
                          <a:rPr lang="en-US" sz="2000" baseline="30000" dirty="0"/>
                          <m:t>−1</m:t>
                        </m:r>
                        <m:r>
                          <m:rPr>
                            <m:nor/>
                          </m:rPr>
                          <a:rPr lang="en-US" sz="2000" b="0" i="0" baseline="30000" dirty="0" smtClean="0"/>
                          <m:t>3</m:t>
                        </m:r>
                        <m:r>
                          <a:rPr lang="en-US" sz="2000" b="0" i="1" smtClean="0">
                            <a:latin typeface="Cambria Math" panose="02040503050406030204" pitchFamily="18" charset="0"/>
                          </a:rPr>
                          <m:t>(</m:t>
                        </m:r>
                        <m:r>
                          <a:rPr lang="en-US" sz="2000" b="0" i="1" smtClean="0">
                            <a:latin typeface="Cambria Math" panose="02040503050406030204" pitchFamily="18" charset="0"/>
                          </a:rPr>
                          <m:t>𝑒</m:t>
                        </m:r>
                      </m:e>
                      <m:sup>
                        <m:f>
                          <m:fPr>
                            <m:ctrlPr>
                              <a:rPr lang="en-US" sz="2000" i="1" smtClean="0">
                                <a:latin typeface="Cambria Math" panose="02040503050406030204" pitchFamily="18" charset="0"/>
                              </a:rPr>
                            </m:ctrlPr>
                          </m:fPr>
                          <m:num>
                            <m:r>
                              <m:rPr>
                                <m:nor/>
                              </m:rPr>
                              <a:rPr lang="en-US" sz="2000" b="0" i="0" smtClean="0"/>
                              <m:t>0.554349</m:t>
                            </m:r>
                          </m:num>
                          <m:den>
                            <m:r>
                              <a:rPr lang="en-US" sz="2000" b="0" i="0" smtClean="0">
                                <a:latin typeface="Cambria Math" panose="02040503050406030204" pitchFamily="18" charset="0"/>
                              </a:rPr>
                              <m:t>0.026</m:t>
                            </m:r>
                          </m:den>
                        </m:f>
                      </m:sup>
                    </m:sSup>
                  </m:oMath>
                </a14:m>
                <a:r>
                  <a:rPr lang="en-US" sz="2000" dirty="0"/>
                  <a:t> - 1)</a:t>
                </a:r>
              </a:p>
            </p:txBody>
          </p:sp>
        </mc:Choice>
        <mc:Fallback xmlns="">
          <p:sp>
            <p:nvSpPr>
              <p:cNvPr id="59" name="TextBox 58">
                <a:extLst>
                  <a:ext uri="{FF2B5EF4-FFF2-40B4-BE49-F238E27FC236}">
                    <a16:creationId xmlns:a16="http://schemas.microsoft.com/office/drawing/2014/main" id="{652BB503-D6A2-4598-8427-B40D0908D18F}"/>
                  </a:ext>
                </a:extLst>
              </p:cNvPr>
              <p:cNvSpPr txBox="1">
                <a:spLocks noRot="1" noChangeAspect="1" noMove="1" noResize="1" noEditPoints="1" noAdjustHandles="1" noChangeArrowheads="1" noChangeShapeType="1" noTextEdit="1"/>
              </p:cNvSpPr>
              <p:nvPr/>
            </p:nvSpPr>
            <p:spPr>
              <a:xfrm>
                <a:off x="8940922" y="4510308"/>
                <a:ext cx="3294967" cy="586379"/>
              </a:xfrm>
              <a:prstGeom prst="rect">
                <a:avLst/>
              </a:prstGeom>
              <a:blipFill>
                <a:blip r:embed="rId14"/>
                <a:stretch>
                  <a:fillRect l="-2037" b="-17708"/>
                </a:stretch>
              </a:blipFill>
            </p:spPr>
            <p:txBody>
              <a:bodyPr/>
              <a:lstStyle/>
              <a:p>
                <a:r>
                  <a:rPr lang="en-US">
                    <a:noFill/>
                  </a:rPr>
                  <a:t> </a:t>
                </a:r>
              </a:p>
            </p:txBody>
          </p:sp>
        </mc:Fallback>
      </mc:AlternateContent>
      <p:grpSp>
        <p:nvGrpSpPr>
          <p:cNvPr id="60" name="Group 59">
            <a:extLst>
              <a:ext uri="{FF2B5EF4-FFF2-40B4-BE49-F238E27FC236}">
                <a16:creationId xmlns:a16="http://schemas.microsoft.com/office/drawing/2014/main" id="{ACF80F40-107F-481B-A183-C9F7BE00A308}"/>
              </a:ext>
            </a:extLst>
          </p:cNvPr>
          <p:cNvGrpSpPr/>
          <p:nvPr/>
        </p:nvGrpSpPr>
        <p:grpSpPr>
          <a:xfrm>
            <a:off x="9005517" y="5224886"/>
            <a:ext cx="2248522" cy="708449"/>
            <a:chOff x="6630105" y="5389328"/>
            <a:chExt cx="2248522" cy="708449"/>
          </a:xfrm>
        </p:grpSpPr>
        <p:sp>
          <p:nvSpPr>
            <p:cNvPr id="61" name="TextBox 60">
              <a:extLst>
                <a:ext uri="{FF2B5EF4-FFF2-40B4-BE49-F238E27FC236}">
                  <a16:creationId xmlns:a16="http://schemas.microsoft.com/office/drawing/2014/main" id="{32979FC5-3B25-4C5E-9686-7F2DFE97F643}"/>
                </a:ext>
              </a:extLst>
            </p:cNvPr>
            <p:cNvSpPr txBox="1"/>
            <p:nvPr/>
          </p:nvSpPr>
          <p:spPr>
            <a:xfrm>
              <a:off x="6636347" y="5389891"/>
              <a:ext cx="2242280" cy="707886"/>
            </a:xfrm>
            <a:prstGeom prst="rect">
              <a:avLst/>
            </a:prstGeom>
            <a:noFill/>
          </p:spPr>
          <p:txBody>
            <a:bodyPr wrap="square">
              <a:spAutoFit/>
            </a:bodyPr>
            <a:lstStyle/>
            <a:p>
              <a:pPr algn="just"/>
              <a:r>
                <a:rPr lang="en-US" sz="2000" dirty="0"/>
                <a:t>I</a:t>
              </a:r>
              <a:r>
                <a:rPr lang="en-US" sz="2000" baseline="-25000" dirty="0"/>
                <a:t>D2</a:t>
              </a:r>
              <a:r>
                <a:rPr lang="en-US" sz="2000" dirty="0"/>
                <a:t> = 909.1µA</a:t>
              </a:r>
            </a:p>
            <a:p>
              <a:pPr algn="just"/>
              <a:endParaRPr lang="en-US" sz="2000" dirty="0"/>
            </a:p>
          </p:txBody>
        </p:sp>
        <p:sp>
          <p:nvSpPr>
            <p:cNvPr id="62" name="Rectangle 61">
              <a:extLst>
                <a:ext uri="{FF2B5EF4-FFF2-40B4-BE49-F238E27FC236}">
                  <a16:creationId xmlns:a16="http://schemas.microsoft.com/office/drawing/2014/main" id="{5B04E9CB-2315-431A-83D4-3841010E8D07}"/>
                </a:ext>
              </a:extLst>
            </p:cNvPr>
            <p:cNvSpPr/>
            <p:nvPr/>
          </p:nvSpPr>
          <p:spPr>
            <a:xfrm>
              <a:off x="6630105" y="5389328"/>
              <a:ext cx="1689133" cy="452625"/>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411988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B06CFA-4A47-42A1-AEEA-D6099CD180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7" y="1638300"/>
            <a:ext cx="1952625" cy="3581400"/>
          </a:xfrm>
          <a:prstGeom prst="rect">
            <a:avLst/>
          </a:prstGeom>
        </p:spPr>
      </p:pic>
      <p:sp>
        <p:nvSpPr>
          <p:cNvPr id="4" name="Title 1">
            <a:extLst>
              <a:ext uri="{FF2B5EF4-FFF2-40B4-BE49-F238E27FC236}">
                <a16:creationId xmlns:a16="http://schemas.microsoft.com/office/drawing/2014/main" id="{F26045F5-238F-494E-BE68-056031038929}"/>
              </a:ext>
            </a:extLst>
          </p:cNvPr>
          <p:cNvSpPr txBox="1">
            <a:spLocks/>
          </p:cNvSpPr>
          <p:nvPr/>
        </p:nvSpPr>
        <p:spPr>
          <a:xfrm>
            <a:off x="165655" y="215348"/>
            <a:ext cx="3617843"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Exercise no. 3 </a:t>
            </a:r>
          </a:p>
        </p:txBody>
      </p:sp>
      <p:sp>
        <p:nvSpPr>
          <p:cNvPr id="13" name="Subtitle 2">
            <a:extLst>
              <a:ext uri="{FF2B5EF4-FFF2-40B4-BE49-F238E27FC236}">
                <a16:creationId xmlns:a16="http://schemas.microsoft.com/office/drawing/2014/main" id="{24DD0EAD-8EDC-46FF-9FA0-7C0B6C1912E5}"/>
              </a:ext>
            </a:extLst>
          </p:cNvPr>
          <p:cNvSpPr txBox="1">
            <a:spLocks/>
          </p:cNvSpPr>
          <p:nvPr/>
        </p:nvSpPr>
        <p:spPr>
          <a:xfrm>
            <a:off x="165655" y="796897"/>
            <a:ext cx="10759733" cy="10049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t>Direction. </a:t>
            </a:r>
            <a:r>
              <a:rPr lang="en-US" sz="2000" dirty="0"/>
              <a:t>Solve for the following. You may use a scientific calculator and round-off your final answer up to two decimal places. Use proper SI values if possible, and box your final answer.</a:t>
            </a:r>
          </a:p>
        </p:txBody>
      </p:sp>
      <p:sp>
        <p:nvSpPr>
          <p:cNvPr id="2" name="Title 1">
            <a:extLst>
              <a:ext uri="{FF2B5EF4-FFF2-40B4-BE49-F238E27FC236}">
                <a16:creationId xmlns:a16="http://schemas.microsoft.com/office/drawing/2014/main" id="{88BBC300-8C46-4551-A575-122F1549AA51}"/>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3</a:t>
            </a:r>
          </a:p>
        </p:txBody>
      </p:sp>
      <p:sp>
        <p:nvSpPr>
          <p:cNvPr id="3" name="Subtitle 2">
            <a:extLst>
              <a:ext uri="{FF2B5EF4-FFF2-40B4-BE49-F238E27FC236}">
                <a16:creationId xmlns:a16="http://schemas.microsoft.com/office/drawing/2014/main" id="{959C3B3D-27F9-4F89-AC88-7247379631D8}"/>
              </a:ext>
            </a:extLst>
          </p:cNvPr>
          <p:cNvSpPr txBox="1">
            <a:spLocks/>
          </p:cNvSpPr>
          <p:nvPr/>
        </p:nvSpPr>
        <p:spPr>
          <a:xfrm>
            <a:off x="2518948" y="1706070"/>
            <a:ext cx="6837088" cy="109902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mj-lt"/>
              <a:buAutoNum type="arabicParenR"/>
            </a:pPr>
            <a:r>
              <a:rPr lang="en-US" sz="2000" dirty="0">
                <a:effectLst/>
              </a:rPr>
              <a:t>Consider the circuit in figure A. Find V</a:t>
            </a:r>
            <a:r>
              <a:rPr lang="en-US" sz="2000" baseline="-25000" dirty="0">
                <a:effectLst/>
              </a:rPr>
              <a:t>D</a:t>
            </a:r>
            <a:r>
              <a:rPr lang="en-US" sz="2000" dirty="0">
                <a:effectLst/>
              </a:rPr>
              <a:t> and I</a:t>
            </a:r>
            <a:r>
              <a:rPr lang="en-US" sz="2000" baseline="-25000" dirty="0">
                <a:effectLst/>
              </a:rPr>
              <a:t>D</a:t>
            </a:r>
            <a:r>
              <a:rPr lang="en-US" sz="2000" dirty="0">
                <a:effectLst/>
              </a:rPr>
              <a:t>, if I</a:t>
            </a:r>
            <a:r>
              <a:rPr lang="en-US" sz="2000" baseline="-25000" dirty="0">
                <a:effectLst/>
              </a:rPr>
              <a:t>S</a:t>
            </a:r>
            <a:r>
              <a:rPr lang="en-US" sz="2000" dirty="0">
                <a:effectLst/>
              </a:rPr>
              <a:t>=25pA.</a:t>
            </a:r>
            <a:endParaRPr lang="en-US" sz="2000" baseline="-25000" dirty="0"/>
          </a:p>
          <a:p>
            <a:pPr marL="457200" indent="-457200" algn="l">
              <a:buFont typeface="+mj-lt"/>
              <a:buAutoNum type="arabicParenR"/>
            </a:pPr>
            <a:r>
              <a:rPr lang="en-US" sz="2000" dirty="0">
                <a:effectLst/>
              </a:rPr>
              <a:t>Referring to figure B, what are the values of V</a:t>
            </a:r>
            <a:r>
              <a:rPr lang="en-US" sz="2000" baseline="-25000" dirty="0">
                <a:effectLst/>
              </a:rPr>
              <a:t>D1</a:t>
            </a:r>
            <a:r>
              <a:rPr lang="en-US" sz="2000" dirty="0">
                <a:effectLst/>
              </a:rPr>
              <a:t> and V</a:t>
            </a:r>
            <a:r>
              <a:rPr lang="en-US" sz="2000" baseline="-25000" dirty="0">
                <a:effectLst/>
              </a:rPr>
              <a:t>D2 </a:t>
            </a:r>
            <a:r>
              <a:rPr lang="en-US" sz="2000" dirty="0">
                <a:effectLst/>
              </a:rPr>
              <a:t>if I</a:t>
            </a:r>
            <a:r>
              <a:rPr lang="en-US" sz="2000" baseline="-25000" dirty="0">
                <a:effectLst/>
                <a:latin typeface="Lucida Calligraphy" panose="03010101010101010101" pitchFamily="66" charset="0"/>
              </a:rPr>
              <a:t>i</a:t>
            </a:r>
            <a:r>
              <a:rPr lang="en-US" sz="2000" dirty="0">
                <a:effectLst/>
              </a:rPr>
              <a:t> = 2mA, I</a:t>
            </a:r>
            <a:r>
              <a:rPr lang="en-US" sz="2000" baseline="-25000" dirty="0">
                <a:effectLst/>
              </a:rPr>
              <a:t>S1</a:t>
            </a:r>
            <a:r>
              <a:rPr lang="en-US" sz="2000" dirty="0">
                <a:effectLst/>
              </a:rPr>
              <a:t>=4×10</a:t>
            </a:r>
            <a:r>
              <a:rPr lang="en-US" sz="2000" baseline="30000" dirty="0">
                <a:effectLst/>
              </a:rPr>
              <a:t>−12</a:t>
            </a:r>
            <a:r>
              <a:rPr lang="en-US" sz="2000" dirty="0">
                <a:effectLst/>
              </a:rPr>
              <a:t>A, and I</a:t>
            </a:r>
            <a:r>
              <a:rPr lang="en-US" sz="2000" baseline="-25000" dirty="0">
                <a:effectLst/>
              </a:rPr>
              <a:t>S2</a:t>
            </a:r>
            <a:r>
              <a:rPr lang="en-US" sz="2000" dirty="0">
                <a:effectLst/>
              </a:rPr>
              <a:t>=25×10</a:t>
            </a:r>
            <a:r>
              <a:rPr lang="en-US" sz="2000" baseline="30000" dirty="0">
                <a:effectLst/>
              </a:rPr>
              <a:t>−12</a:t>
            </a:r>
            <a:r>
              <a:rPr lang="en-US" sz="2000" dirty="0">
                <a:effectLst/>
              </a:rPr>
              <a:t>A.</a:t>
            </a:r>
          </a:p>
          <a:p>
            <a:pPr marL="457200" indent="-457200" algn="l">
              <a:buFont typeface="+mj-lt"/>
              <a:buAutoNum type="arabicParenR"/>
            </a:pPr>
            <a:r>
              <a:rPr lang="en-US" sz="2000" dirty="0"/>
              <a:t>See figure C. Find </a:t>
            </a:r>
            <a:r>
              <a:rPr lang="en-US" sz="2000" dirty="0">
                <a:effectLst/>
              </a:rPr>
              <a:t>I</a:t>
            </a:r>
            <a:r>
              <a:rPr lang="en-US" sz="2000" baseline="-25000" dirty="0">
                <a:effectLst/>
              </a:rPr>
              <a:t>D1</a:t>
            </a:r>
            <a:r>
              <a:rPr lang="en-US" sz="2000" dirty="0">
                <a:effectLst/>
              </a:rPr>
              <a:t>, I</a:t>
            </a:r>
            <a:r>
              <a:rPr lang="en-US" sz="2000" baseline="-25000" dirty="0">
                <a:effectLst/>
              </a:rPr>
              <a:t>D2</a:t>
            </a:r>
            <a:r>
              <a:rPr lang="en-US" sz="2000" dirty="0">
                <a:effectLst/>
              </a:rPr>
              <a:t>, V</a:t>
            </a:r>
            <a:r>
              <a:rPr lang="en-US" sz="2000" baseline="-25000" dirty="0">
                <a:effectLst/>
              </a:rPr>
              <a:t>D1</a:t>
            </a:r>
            <a:r>
              <a:rPr lang="en-US" sz="2000" dirty="0">
                <a:effectLst/>
              </a:rPr>
              <a:t>, and V</a:t>
            </a:r>
            <a:r>
              <a:rPr lang="en-US" sz="2000" baseline="-25000" dirty="0">
                <a:effectLst/>
              </a:rPr>
              <a:t>D2 </a:t>
            </a:r>
            <a:r>
              <a:rPr lang="en-US" sz="2000" dirty="0">
                <a:effectLst/>
              </a:rPr>
              <a:t> if I</a:t>
            </a:r>
            <a:r>
              <a:rPr lang="en-US" sz="2000" baseline="-25000" dirty="0">
                <a:effectLst/>
                <a:latin typeface="Lucida Calligraphy" panose="03010101010101010101" pitchFamily="66" charset="0"/>
              </a:rPr>
              <a:t>i</a:t>
            </a:r>
            <a:r>
              <a:rPr lang="en-US" sz="2000" dirty="0">
                <a:effectLst/>
              </a:rPr>
              <a:t> = 3mA, I</a:t>
            </a:r>
            <a:r>
              <a:rPr lang="en-US" sz="2000" baseline="-25000" dirty="0">
                <a:effectLst/>
              </a:rPr>
              <a:t>S1</a:t>
            </a:r>
            <a:r>
              <a:rPr lang="en-US" sz="2000" dirty="0">
                <a:effectLst/>
              </a:rPr>
              <a:t>=12×10</a:t>
            </a:r>
            <a:r>
              <a:rPr lang="en-US" sz="2000" baseline="30000" dirty="0">
                <a:effectLst/>
              </a:rPr>
              <a:t>−15</a:t>
            </a:r>
            <a:r>
              <a:rPr lang="en-US" sz="2000" dirty="0">
                <a:effectLst/>
              </a:rPr>
              <a:t>A, and I</a:t>
            </a:r>
            <a:r>
              <a:rPr lang="en-US" sz="2000" baseline="-25000" dirty="0">
                <a:effectLst/>
              </a:rPr>
              <a:t>S2</a:t>
            </a:r>
            <a:r>
              <a:rPr lang="en-US" sz="2000" dirty="0">
                <a:effectLst/>
              </a:rPr>
              <a:t>=5×10</a:t>
            </a:r>
            <a:r>
              <a:rPr lang="en-US" sz="2000" baseline="30000" dirty="0">
                <a:effectLst/>
              </a:rPr>
              <a:t>−13</a:t>
            </a:r>
            <a:r>
              <a:rPr lang="en-US" sz="2000" dirty="0">
                <a:effectLst/>
              </a:rPr>
              <a:t>A </a:t>
            </a:r>
          </a:p>
          <a:p>
            <a:pPr marL="457200" indent="-457200" algn="l">
              <a:buFont typeface="+mj-lt"/>
              <a:buAutoNum type="arabicParenR"/>
            </a:pPr>
            <a:endParaRPr lang="en-US" sz="2000" dirty="0">
              <a:effectLst/>
            </a:endParaRPr>
          </a:p>
          <a:p>
            <a:pPr marL="457200" indent="-457200" algn="l">
              <a:buFont typeface="+mj-lt"/>
              <a:buAutoNum type="arabicParenR"/>
            </a:pPr>
            <a:endParaRPr lang="en-US" sz="2000" dirty="0"/>
          </a:p>
          <a:p>
            <a:pPr marL="457200" indent="-457200" algn="l">
              <a:buFont typeface="+mj-lt"/>
              <a:buAutoNum type="arabicParenR"/>
            </a:pPr>
            <a:endParaRPr lang="en-US" sz="2000" dirty="0">
              <a:effectLst/>
            </a:endParaRPr>
          </a:p>
        </p:txBody>
      </p:sp>
      <p:pic>
        <p:nvPicPr>
          <p:cNvPr id="15" name="Picture 14">
            <a:extLst>
              <a:ext uri="{FF2B5EF4-FFF2-40B4-BE49-F238E27FC236}">
                <a16:creationId xmlns:a16="http://schemas.microsoft.com/office/drawing/2014/main" id="{FE2B44AC-31CC-4CA4-A32E-0D0B5AEB75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4763" y="3830305"/>
            <a:ext cx="2960176" cy="2737272"/>
          </a:xfrm>
          <a:prstGeom prst="rect">
            <a:avLst/>
          </a:prstGeom>
        </p:spPr>
      </p:pic>
      <p:pic>
        <p:nvPicPr>
          <p:cNvPr id="17" name="Picture 16">
            <a:extLst>
              <a:ext uri="{FF2B5EF4-FFF2-40B4-BE49-F238E27FC236}">
                <a16:creationId xmlns:a16="http://schemas.microsoft.com/office/drawing/2014/main" id="{66093B2E-7AA3-4309-AF2C-C9960083C5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8252" y="4024165"/>
            <a:ext cx="4377754" cy="2006471"/>
          </a:xfrm>
          <a:prstGeom prst="rect">
            <a:avLst/>
          </a:prstGeom>
        </p:spPr>
      </p:pic>
      <p:sp>
        <p:nvSpPr>
          <p:cNvPr id="18" name="Title 1">
            <a:extLst>
              <a:ext uri="{FF2B5EF4-FFF2-40B4-BE49-F238E27FC236}">
                <a16:creationId xmlns:a16="http://schemas.microsoft.com/office/drawing/2014/main" id="{60D49F10-F653-4D3C-B6CA-B6A64D20A165}"/>
              </a:ext>
            </a:extLst>
          </p:cNvPr>
          <p:cNvSpPr txBox="1">
            <a:spLocks/>
          </p:cNvSpPr>
          <p:nvPr/>
        </p:nvSpPr>
        <p:spPr>
          <a:xfrm>
            <a:off x="8632132" y="6005216"/>
            <a:ext cx="1089993" cy="3655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Figure C</a:t>
            </a:r>
          </a:p>
        </p:txBody>
      </p:sp>
      <p:sp>
        <p:nvSpPr>
          <p:cNvPr id="19" name="Title 1">
            <a:extLst>
              <a:ext uri="{FF2B5EF4-FFF2-40B4-BE49-F238E27FC236}">
                <a16:creationId xmlns:a16="http://schemas.microsoft.com/office/drawing/2014/main" id="{2D499BCA-4D09-4CDB-8591-442BD7F723D5}"/>
              </a:ext>
            </a:extLst>
          </p:cNvPr>
          <p:cNvSpPr txBox="1">
            <a:spLocks/>
          </p:cNvSpPr>
          <p:nvPr/>
        </p:nvSpPr>
        <p:spPr>
          <a:xfrm>
            <a:off x="3783498" y="6431039"/>
            <a:ext cx="1089993" cy="3655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Figure B</a:t>
            </a:r>
          </a:p>
        </p:txBody>
      </p:sp>
      <p:sp>
        <p:nvSpPr>
          <p:cNvPr id="20" name="Title 1">
            <a:extLst>
              <a:ext uri="{FF2B5EF4-FFF2-40B4-BE49-F238E27FC236}">
                <a16:creationId xmlns:a16="http://schemas.microsoft.com/office/drawing/2014/main" id="{6B3EDF3D-696C-4EBC-AD81-1DADF847E8D6}"/>
              </a:ext>
            </a:extLst>
          </p:cNvPr>
          <p:cNvSpPr txBox="1">
            <a:spLocks/>
          </p:cNvSpPr>
          <p:nvPr/>
        </p:nvSpPr>
        <p:spPr>
          <a:xfrm>
            <a:off x="601132" y="5108386"/>
            <a:ext cx="1089993" cy="3655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Figure A</a:t>
            </a:r>
          </a:p>
        </p:txBody>
      </p:sp>
    </p:spTree>
    <p:extLst>
      <p:ext uri="{BB962C8B-B14F-4D97-AF65-F5344CB8AC3E}">
        <p14:creationId xmlns:p14="http://schemas.microsoft.com/office/powerpoint/2010/main" val="3108151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518CC-33E4-456C-B611-8303659C39DF}"/>
              </a:ext>
            </a:extLst>
          </p:cNvPr>
          <p:cNvSpPr>
            <a:spLocks noGrp="1"/>
          </p:cNvSpPr>
          <p:nvPr>
            <p:ph type="ctrTitle"/>
          </p:nvPr>
        </p:nvSpPr>
        <p:spPr>
          <a:xfrm>
            <a:off x="231916" y="314042"/>
            <a:ext cx="1822171" cy="680280"/>
          </a:xfrm>
        </p:spPr>
        <p:txBody>
          <a:bodyPr>
            <a:normAutofit/>
          </a:bodyPr>
          <a:lstStyle/>
          <a:p>
            <a:pPr algn="l"/>
            <a:r>
              <a:rPr lang="en-US" sz="2400" dirty="0">
                <a:latin typeface="+mn-lt"/>
              </a:rPr>
              <a:t>Module 4:</a:t>
            </a:r>
          </a:p>
        </p:txBody>
      </p:sp>
      <p:sp>
        <p:nvSpPr>
          <p:cNvPr id="4" name="Title 1">
            <a:extLst>
              <a:ext uri="{FF2B5EF4-FFF2-40B4-BE49-F238E27FC236}">
                <a16:creationId xmlns:a16="http://schemas.microsoft.com/office/drawing/2014/main" id="{F26045F5-238F-494E-BE68-056031038929}"/>
              </a:ext>
            </a:extLst>
          </p:cNvPr>
          <p:cNvSpPr txBox="1">
            <a:spLocks/>
          </p:cNvSpPr>
          <p:nvPr/>
        </p:nvSpPr>
        <p:spPr>
          <a:xfrm>
            <a:off x="231916" y="1167504"/>
            <a:ext cx="3617843" cy="100495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dirty="0">
                <a:latin typeface="+mn-lt"/>
              </a:rPr>
              <a:t>Overview</a:t>
            </a:r>
          </a:p>
        </p:txBody>
      </p:sp>
      <p:sp>
        <p:nvSpPr>
          <p:cNvPr id="8" name="Title 1">
            <a:extLst>
              <a:ext uri="{FF2B5EF4-FFF2-40B4-BE49-F238E27FC236}">
                <a16:creationId xmlns:a16="http://schemas.microsoft.com/office/drawing/2014/main" id="{63339394-130A-4D94-8B4C-F1A8F2C2B67C}"/>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4</a:t>
            </a:r>
          </a:p>
        </p:txBody>
      </p:sp>
      <p:sp>
        <p:nvSpPr>
          <p:cNvPr id="7" name="Title 1">
            <a:extLst>
              <a:ext uri="{FF2B5EF4-FFF2-40B4-BE49-F238E27FC236}">
                <a16:creationId xmlns:a16="http://schemas.microsoft.com/office/drawing/2014/main" id="{7A8A3231-087F-4FEF-9271-B697A9F1B8C6}"/>
              </a:ext>
            </a:extLst>
          </p:cNvPr>
          <p:cNvSpPr txBox="1">
            <a:spLocks/>
          </p:cNvSpPr>
          <p:nvPr/>
        </p:nvSpPr>
        <p:spPr>
          <a:xfrm>
            <a:off x="1921565" y="320670"/>
            <a:ext cx="8613915"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latin typeface="+mn-lt"/>
              </a:rPr>
              <a:t>THE PIECEWISE LINEAR MODEL</a:t>
            </a:r>
          </a:p>
        </p:txBody>
      </p:sp>
      <p:sp>
        <p:nvSpPr>
          <p:cNvPr id="5" name="Subtitle 4">
            <a:extLst>
              <a:ext uri="{FF2B5EF4-FFF2-40B4-BE49-F238E27FC236}">
                <a16:creationId xmlns:a16="http://schemas.microsoft.com/office/drawing/2014/main" id="{39E7D337-CA1D-43EE-85A0-59F42D2638CB}"/>
              </a:ext>
            </a:extLst>
          </p:cNvPr>
          <p:cNvSpPr txBox="1">
            <a:spLocks noGrp="1"/>
          </p:cNvSpPr>
          <p:nvPr>
            <p:ph type="subTitle" idx="1"/>
          </p:nvPr>
        </p:nvSpPr>
        <p:spPr>
          <a:xfrm>
            <a:off x="1524000" y="2300288"/>
            <a:ext cx="9144000" cy="3276282"/>
          </a:xfrm>
          <a:prstGeom prst="rect">
            <a:avLst/>
          </a:prstGeom>
          <a:noFill/>
        </p:spPr>
        <p:txBody>
          <a:bodyPr wrap="square">
            <a:spAutoFit/>
          </a:bodyPr>
          <a:lstStyle/>
          <a:p>
            <a:pPr algn="l">
              <a:lnSpc>
                <a:spcPct val="150000"/>
              </a:lnSpc>
            </a:pPr>
            <a:r>
              <a:rPr lang="en-US" sz="2000" dirty="0"/>
              <a:t>Since we already learned how a diode behaves in a circuit, there were cases that computing the values on a complex equations can be very hard, even using the iteration techniques. But then since this is a world of technologies and developments, those devices available in the market comes with its own datasheet and specifications. What does this imply? We can make computations on our designs and learnings with some ready-values, and use other more, easier technique. This is where the Piecewise Linear Model comes in.</a:t>
            </a:r>
          </a:p>
        </p:txBody>
      </p:sp>
    </p:spTree>
    <p:extLst>
      <p:ext uri="{BB962C8B-B14F-4D97-AF65-F5344CB8AC3E}">
        <p14:creationId xmlns:p14="http://schemas.microsoft.com/office/powerpoint/2010/main" val="9367455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6045F5-238F-494E-BE68-056031038929}"/>
              </a:ext>
            </a:extLst>
          </p:cNvPr>
          <p:cNvSpPr txBox="1">
            <a:spLocks/>
          </p:cNvSpPr>
          <p:nvPr/>
        </p:nvSpPr>
        <p:spPr>
          <a:xfrm>
            <a:off x="231916" y="-5869"/>
            <a:ext cx="3617843" cy="100495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dirty="0">
                <a:latin typeface="+mn-lt"/>
              </a:rPr>
              <a:t>Objectives</a:t>
            </a:r>
          </a:p>
        </p:txBody>
      </p:sp>
      <p:sp>
        <p:nvSpPr>
          <p:cNvPr id="8" name="Subtitle 2">
            <a:extLst>
              <a:ext uri="{FF2B5EF4-FFF2-40B4-BE49-F238E27FC236}">
                <a16:creationId xmlns:a16="http://schemas.microsoft.com/office/drawing/2014/main" id="{6FB3B3FF-D8C6-47EC-B2AC-21FF22CF7BB7}"/>
              </a:ext>
            </a:extLst>
          </p:cNvPr>
          <p:cNvSpPr txBox="1">
            <a:spLocks/>
          </p:cNvSpPr>
          <p:nvPr/>
        </p:nvSpPr>
        <p:spPr>
          <a:xfrm>
            <a:off x="1053547" y="1250879"/>
            <a:ext cx="9144000" cy="10049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t>After completing this module, the student should be able to:</a:t>
            </a:r>
          </a:p>
        </p:txBody>
      </p:sp>
      <p:sp>
        <p:nvSpPr>
          <p:cNvPr id="10" name="Subtitle 2">
            <a:extLst>
              <a:ext uri="{FF2B5EF4-FFF2-40B4-BE49-F238E27FC236}">
                <a16:creationId xmlns:a16="http://schemas.microsoft.com/office/drawing/2014/main" id="{DD89345D-9217-4FD3-8FA2-7634C3EC9C02}"/>
              </a:ext>
            </a:extLst>
          </p:cNvPr>
          <p:cNvSpPr txBox="1">
            <a:spLocks/>
          </p:cNvSpPr>
          <p:nvPr/>
        </p:nvSpPr>
        <p:spPr>
          <a:xfrm>
            <a:off x="1683025" y="2012880"/>
            <a:ext cx="9455427" cy="249285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200000"/>
              </a:lnSpc>
              <a:buFont typeface="+mj-lt"/>
              <a:buAutoNum type="arabicPeriod"/>
            </a:pPr>
            <a:r>
              <a:rPr lang="en-US" sz="1600" dirty="0">
                <a:latin typeface="Arial" panose="020B0604020202020204" pitchFamily="34" charset="0"/>
              </a:rPr>
              <a:t>Define and learn how a Piecewise linear model works.</a:t>
            </a:r>
            <a:endParaRPr lang="en-US" sz="1600" dirty="0">
              <a:effectLst/>
              <a:latin typeface="Arial" panose="020B0604020202020204" pitchFamily="34" charset="0"/>
            </a:endParaRPr>
          </a:p>
          <a:p>
            <a:pPr marL="342900" indent="-342900" algn="l">
              <a:lnSpc>
                <a:spcPct val="200000"/>
              </a:lnSpc>
              <a:buFont typeface="+mj-lt"/>
              <a:buAutoNum type="arabicPeriod"/>
            </a:pPr>
            <a:r>
              <a:rPr lang="en-US" sz="1600" dirty="0">
                <a:effectLst/>
                <a:latin typeface="Arial" panose="020B0604020202020204" pitchFamily="34" charset="0"/>
              </a:rPr>
              <a:t>Use piecewise linear model in computing current and voltage values of a diode.</a:t>
            </a:r>
          </a:p>
          <a:p>
            <a:pPr marL="342900" indent="-342900" algn="l">
              <a:lnSpc>
                <a:spcPct val="200000"/>
              </a:lnSpc>
              <a:buFont typeface="+mj-lt"/>
              <a:buAutoNum type="arabicPeriod"/>
            </a:pPr>
            <a:r>
              <a:rPr lang="en-US" sz="1600" dirty="0">
                <a:effectLst/>
                <a:latin typeface="Arial" panose="020B0604020202020204" pitchFamily="34" charset="0"/>
              </a:rPr>
              <a:t>Practice more circuit analysis through problem solving.</a:t>
            </a:r>
            <a:endParaRPr lang="en-US" sz="2000" dirty="0"/>
          </a:p>
        </p:txBody>
      </p:sp>
      <p:sp>
        <p:nvSpPr>
          <p:cNvPr id="2" name="Title 1">
            <a:extLst>
              <a:ext uri="{FF2B5EF4-FFF2-40B4-BE49-F238E27FC236}">
                <a16:creationId xmlns:a16="http://schemas.microsoft.com/office/drawing/2014/main" id="{62C8B64A-6C82-4F4E-A07B-A5860F79C560}"/>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4</a:t>
            </a:r>
          </a:p>
        </p:txBody>
      </p:sp>
    </p:spTree>
    <p:extLst>
      <p:ext uri="{BB962C8B-B14F-4D97-AF65-F5344CB8AC3E}">
        <p14:creationId xmlns:p14="http://schemas.microsoft.com/office/powerpoint/2010/main" val="580406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FCF3A1-AA1B-400B-B7A4-FD64D808DB88}"/>
              </a:ext>
            </a:extLst>
          </p:cNvPr>
          <p:cNvPicPr>
            <a:picLocks noChangeAspect="1"/>
          </p:cNvPicPr>
          <p:nvPr/>
        </p:nvPicPr>
        <p:blipFill rotWithShape="1">
          <a:blip r:embed="rId2"/>
          <a:srcRect t="27959" r="41652"/>
          <a:stretch/>
        </p:blipFill>
        <p:spPr>
          <a:xfrm>
            <a:off x="291431" y="4086144"/>
            <a:ext cx="6168887" cy="2675329"/>
          </a:xfrm>
          <a:prstGeom prst="rect">
            <a:avLst/>
          </a:prstGeom>
        </p:spPr>
      </p:pic>
      <p:sp>
        <p:nvSpPr>
          <p:cNvPr id="4" name="Title 1">
            <a:extLst>
              <a:ext uri="{FF2B5EF4-FFF2-40B4-BE49-F238E27FC236}">
                <a16:creationId xmlns:a16="http://schemas.microsoft.com/office/drawing/2014/main" id="{F26045F5-238F-494E-BE68-056031038929}"/>
              </a:ext>
            </a:extLst>
          </p:cNvPr>
          <p:cNvSpPr txBox="1">
            <a:spLocks/>
          </p:cNvSpPr>
          <p:nvPr/>
        </p:nvSpPr>
        <p:spPr>
          <a:xfrm>
            <a:off x="165655" y="215348"/>
            <a:ext cx="3617843"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Course Materials</a:t>
            </a:r>
          </a:p>
        </p:txBody>
      </p:sp>
      <p:sp>
        <p:nvSpPr>
          <p:cNvPr id="3" name="Title 1">
            <a:extLst>
              <a:ext uri="{FF2B5EF4-FFF2-40B4-BE49-F238E27FC236}">
                <a16:creationId xmlns:a16="http://schemas.microsoft.com/office/drawing/2014/main" id="{2AA7F3C1-97BB-465D-BC43-D9FEFF52A200}"/>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4</a:t>
            </a:r>
          </a:p>
        </p:txBody>
      </p:sp>
      <p:sp>
        <p:nvSpPr>
          <p:cNvPr id="9" name="TextBox 8">
            <a:extLst>
              <a:ext uri="{FF2B5EF4-FFF2-40B4-BE49-F238E27FC236}">
                <a16:creationId xmlns:a16="http://schemas.microsoft.com/office/drawing/2014/main" id="{77793724-093C-4994-ACA4-A23C0189BF17}"/>
              </a:ext>
            </a:extLst>
          </p:cNvPr>
          <p:cNvSpPr txBox="1"/>
          <p:nvPr/>
        </p:nvSpPr>
        <p:spPr>
          <a:xfrm>
            <a:off x="198786" y="914287"/>
            <a:ext cx="7447718" cy="1200329"/>
          </a:xfrm>
          <a:prstGeom prst="rect">
            <a:avLst/>
          </a:prstGeom>
          <a:noFill/>
        </p:spPr>
        <p:txBody>
          <a:bodyPr wrap="square">
            <a:spAutoFit/>
          </a:bodyPr>
          <a:lstStyle/>
          <a:p>
            <a:r>
              <a:rPr lang="en-US" dirty="0"/>
              <a:t>Another simpler way to analyze diode circuits is to approximate the diode’s current–voltage characteristics using linear relationships or straight lines. Figure 1 for example, shows the ideal current–voltage characteristics and two linear approximations.</a:t>
            </a:r>
          </a:p>
        </p:txBody>
      </p:sp>
      <p:sp>
        <p:nvSpPr>
          <p:cNvPr id="11" name="TextBox 10">
            <a:extLst>
              <a:ext uri="{FF2B5EF4-FFF2-40B4-BE49-F238E27FC236}">
                <a16:creationId xmlns:a16="http://schemas.microsoft.com/office/drawing/2014/main" id="{CE2C000F-2ED8-4FED-A6B9-F0E11A2CF72A}"/>
              </a:ext>
            </a:extLst>
          </p:cNvPr>
          <p:cNvSpPr txBox="1"/>
          <p:nvPr/>
        </p:nvSpPr>
        <p:spPr>
          <a:xfrm>
            <a:off x="198784" y="618088"/>
            <a:ext cx="6175512" cy="400110"/>
          </a:xfrm>
          <a:prstGeom prst="rect">
            <a:avLst/>
          </a:prstGeom>
          <a:noFill/>
        </p:spPr>
        <p:txBody>
          <a:bodyPr wrap="square">
            <a:spAutoFit/>
          </a:bodyPr>
          <a:lstStyle/>
          <a:p>
            <a:r>
              <a:rPr lang="en-US" sz="2000" b="1" dirty="0">
                <a:effectLst/>
              </a:rPr>
              <a:t>A.	The Piecewise Liner Model</a:t>
            </a:r>
            <a:endParaRPr lang="en-US" sz="2000" b="1" dirty="0"/>
          </a:p>
        </p:txBody>
      </p:sp>
      <p:sp>
        <p:nvSpPr>
          <p:cNvPr id="10" name="TextBox 9">
            <a:extLst>
              <a:ext uri="{FF2B5EF4-FFF2-40B4-BE49-F238E27FC236}">
                <a16:creationId xmlns:a16="http://schemas.microsoft.com/office/drawing/2014/main" id="{59285E0C-63E9-4A02-A501-B663C57D2486}"/>
              </a:ext>
            </a:extLst>
          </p:cNvPr>
          <p:cNvSpPr txBox="1"/>
          <p:nvPr/>
        </p:nvSpPr>
        <p:spPr>
          <a:xfrm>
            <a:off x="198784" y="2007306"/>
            <a:ext cx="7269612" cy="2308324"/>
          </a:xfrm>
          <a:prstGeom prst="rect">
            <a:avLst/>
          </a:prstGeom>
          <a:noFill/>
        </p:spPr>
        <p:txBody>
          <a:bodyPr wrap="square">
            <a:spAutoFit/>
          </a:bodyPr>
          <a:lstStyle/>
          <a:p>
            <a:r>
              <a:rPr lang="en-US" dirty="0">
                <a:effectLst/>
              </a:rPr>
              <a:t>For V</a:t>
            </a:r>
            <a:r>
              <a:rPr lang="en-US" baseline="-25000" dirty="0">
                <a:effectLst/>
              </a:rPr>
              <a:t>D </a:t>
            </a:r>
            <a:r>
              <a:rPr lang="en-US" dirty="0">
                <a:effectLst/>
              </a:rPr>
              <a:t>≥ V</a:t>
            </a:r>
            <a:r>
              <a:rPr lang="el-GR" dirty="0">
                <a:effectLst/>
              </a:rPr>
              <a:t>γ</a:t>
            </a:r>
            <a:r>
              <a:rPr lang="en-US" dirty="0">
                <a:effectLst/>
              </a:rPr>
              <a:t>, we assume a straight-line approximation whose slope is 1/r</a:t>
            </a:r>
            <a:r>
              <a:rPr lang="en-US" baseline="-25000" dirty="0">
                <a:effectLst/>
                <a:latin typeface="Lucida Calligraphy" panose="03010101010101010101" pitchFamily="66" charset="0"/>
              </a:rPr>
              <a:t>f</a:t>
            </a:r>
            <a:r>
              <a:rPr lang="en-US" dirty="0">
                <a:effectLst/>
              </a:rPr>
              <a:t>, where Vγ is the </a:t>
            </a:r>
            <a:r>
              <a:rPr lang="en-US" b="1" dirty="0">
                <a:effectLst/>
              </a:rPr>
              <a:t>turn-on</a:t>
            </a:r>
            <a:r>
              <a:rPr lang="en-US" dirty="0">
                <a:effectLst/>
              </a:rPr>
              <a:t>, or </a:t>
            </a:r>
            <a:r>
              <a:rPr lang="en-US" b="1" dirty="0">
                <a:effectLst/>
              </a:rPr>
              <a:t>cut-in voltage </a:t>
            </a:r>
            <a:r>
              <a:rPr lang="en-US" dirty="0">
                <a:effectLst/>
              </a:rPr>
              <a:t>of the diode, and rf is the </a:t>
            </a:r>
            <a:r>
              <a:rPr lang="en-US" b="1" dirty="0">
                <a:effectLst/>
              </a:rPr>
              <a:t>forward diode resistance</a:t>
            </a:r>
            <a:r>
              <a:rPr lang="en-US" dirty="0">
                <a:effectLst/>
              </a:rPr>
              <a:t>. The equivalent circuit for this linear approximation is a constant-voltage source in series with a resistor Figure 2(a). For V</a:t>
            </a:r>
            <a:r>
              <a:rPr lang="en-US" baseline="-25000" dirty="0">
                <a:effectLst/>
              </a:rPr>
              <a:t>D </a:t>
            </a:r>
            <a:r>
              <a:rPr lang="en-US" dirty="0">
                <a:effectLst/>
              </a:rPr>
              <a:t>&lt; Vγ, we assume a straight-line</a:t>
            </a:r>
            <a:r>
              <a:rPr lang="en-US" dirty="0"/>
              <a:t> </a:t>
            </a:r>
            <a:r>
              <a:rPr lang="en-US" dirty="0">
                <a:effectLst/>
              </a:rPr>
              <a:t>approximation parallel with the V</a:t>
            </a:r>
            <a:r>
              <a:rPr lang="en-US" baseline="-25000" dirty="0">
                <a:effectLst/>
              </a:rPr>
              <a:t>D</a:t>
            </a:r>
            <a:r>
              <a:rPr lang="en-US" dirty="0">
                <a:effectLst/>
              </a:rPr>
              <a:t> axis at the zero current level. In this case, the equivalent circuit is an open circuit </a:t>
            </a:r>
            <a:r>
              <a:rPr lang="en-US" dirty="0"/>
              <a:t>F</a:t>
            </a:r>
            <a:r>
              <a:rPr lang="en-US" dirty="0">
                <a:effectLst/>
              </a:rPr>
              <a:t>igure 2(b). This method models the diode with segments of straight lines; thus the name </a:t>
            </a:r>
            <a:r>
              <a:rPr lang="en-US" b="1" dirty="0">
                <a:effectLst/>
              </a:rPr>
              <a:t>piecewise linear model</a:t>
            </a:r>
            <a:r>
              <a:rPr lang="en-US" dirty="0">
                <a:effectLst/>
              </a:rPr>
              <a:t>.</a:t>
            </a:r>
            <a:endParaRPr lang="en-US" dirty="0"/>
          </a:p>
        </p:txBody>
      </p:sp>
      <p:grpSp>
        <p:nvGrpSpPr>
          <p:cNvPr id="7" name="Group 6">
            <a:extLst>
              <a:ext uri="{FF2B5EF4-FFF2-40B4-BE49-F238E27FC236}">
                <a16:creationId xmlns:a16="http://schemas.microsoft.com/office/drawing/2014/main" id="{DF6C1B51-172D-43DB-9D27-D706CE25EBF5}"/>
              </a:ext>
            </a:extLst>
          </p:cNvPr>
          <p:cNvGrpSpPr/>
          <p:nvPr/>
        </p:nvGrpSpPr>
        <p:grpSpPr>
          <a:xfrm>
            <a:off x="7646504" y="273857"/>
            <a:ext cx="4270634" cy="4595840"/>
            <a:chOff x="7646504" y="1042483"/>
            <a:chExt cx="4270634" cy="4595840"/>
          </a:xfrm>
        </p:grpSpPr>
        <p:pic>
          <p:nvPicPr>
            <p:cNvPr id="6" name="Picture 5">
              <a:extLst>
                <a:ext uri="{FF2B5EF4-FFF2-40B4-BE49-F238E27FC236}">
                  <a16:creationId xmlns:a16="http://schemas.microsoft.com/office/drawing/2014/main" id="{7CAD4FEB-753C-4B7A-9998-CDA24603A0D7}"/>
                </a:ext>
              </a:extLst>
            </p:cNvPr>
            <p:cNvPicPr>
              <a:picLocks noChangeAspect="1"/>
            </p:cNvPicPr>
            <p:nvPr/>
          </p:nvPicPr>
          <p:blipFill>
            <a:blip r:embed="rId3"/>
            <a:stretch>
              <a:fillRect/>
            </a:stretch>
          </p:blipFill>
          <p:spPr>
            <a:xfrm>
              <a:off x="7646504" y="1596677"/>
              <a:ext cx="4270634" cy="4041646"/>
            </a:xfrm>
            <a:prstGeom prst="rect">
              <a:avLst/>
            </a:prstGeom>
          </p:spPr>
        </p:pic>
        <p:sp>
          <p:nvSpPr>
            <p:cNvPr id="8" name="Title 1">
              <a:extLst>
                <a:ext uri="{FF2B5EF4-FFF2-40B4-BE49-F238E27FC236}">
                  <a16:creationId xmlns:a16="http://schemas.microsoft.com/office/drawing/2014/main" id="{44B01C45-3AD4-4BEB-B571-8A11CEA7D3D9}"/>
                </a:ext>
              </a:extLst>
            </p:cNvPr>
            <p:cNvSpPr txBox="1">
              <a:spLocks/>
            </p:cNvSpPr>
            <p:nvPr/>
          </p:nvSpPr>
          <p:spPr>
            <a:xfrm>
              <a:off x="7646504" y="1042483"/>
              <a:ext cx="1954691" cy="876863"/>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Figure 1.</a:t>
              </a:r>
            </a:p>
            <a:p>
              <a:pPr algn="l"/>
              <a:r>
                <a:rPr lang="en-US" sz="1600" dirty="0">
                  <a:latin typeface="+mn-lt"/>
                </a:rPr>
                <a:t>The ideal current-voltage characteristics</a:t>
              </a:r>
            </a:p>
          </p:txBody>
        </p:sp>
      </p:grpSp>
      <p:sp>
        <p:nvSpPr>
          <p:cNvPr id="12" name="Title 1">
            <a:extLst>
              <a:ext uri="{FF2B5EF4-FFF2-40B4-BE49-F238E27FC236}">
                <a16:creationId xmlns:a16="http://schemas.microsoft.com/office/drawing/2014/main" id="{6313FA15-FF2E-4B2F-8973-3DAA88027121}"/>
              </a:ext>
            </a:extLst>
          </p:cNvPr>
          <p:cNvSpPr txBox="1">
            <a:spLocks/>
          </p:cNvSpPr>
          <p:nvPr/>
        </p:nvSpPr>
        <p:spPr>
          <a:xfrm>
            <a:off x="6374296" y="5458033"/>
            <a:ext cx="4270633" cy="78187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Figure 2.</a:t>
            </a:r>
          </a:p>
          <a:p>
            <a:pPr marL="342900" indent="-342900" algn="l">
              <a:buAutoNum type="alphaLcParenBoth"/>
            </a:pPr>
            <a:r>
              <a:rPr lang="en-US" sz="1600" dirty="0">
                <a:latin typeface="+mn-lt"/>
              </a:rPr>
              <a:t>Equivalent circuit for </a:t>
            </a:r>
            <a:r>
              <a:rPr lang="en-US" sz="1600" dirty="0">
                <a:effectLst/>
                <a:latin typeface="+mn-lt"/>
              </a:rPr>
              <a:t>V</a:t>
            </a:r>
            <a:r>
              <a:rPr lang="en-US" sz="1600" baseline="-25000" dirty="0">
                <a:effectLst/>
                <a:latin typeface="+mn-lt"/>
              </a:rPr>
              <a:t>D </a:t>
            </a:r>
            <a:r>
              <a:rPr lang="en-US" sz="1600" dirty="0">
                <a:effectLst/>
                <a:latin typeface="+mn-lt"/>
              </a:rPr>
              <a:t>≥ V</a:t>
            </a:r>
            <a:r>
              <a:rPr lang="el-GR" sz="1600" dirty="0">
                <a:effectLst/>
                <a:latin typeface="+mn-lt"/>
              </a:rPr>
              <a:t>γ</a:t>
            </a:r>
            <a:r>
              <a:rPr lang="en-US" sz="1600" dirty="0">
                <a:latin typeface="+mn-lt"/>
              </a:rPr>
              <a:t>.</a:t>
            </a:r>
          </a:p>
          <a:p>
            <a:pPr marL="342900" indent="-342900" algn="l">
              <a:buFontTx/>
              <a:buAutoNum type="alphaLcParenBoth"/>
            </a:pPr>
            <a:r>
              <a:rPr lang="en-US" sz="1600" dirty="0">
                <a:latin typeface="+mn-lt"/>
              </a:rPr>
              <a:t>Equivalent circuit for </a:t>
            </a:r>
            <a:r>
              <a:rPr lang="en-US" sz="1600" dirty="0">
                <a:effectLst/>
                <a:latin typeface="+mn-lt"/>
              </a:rPr>
              <a:t>V</a:t>
            </a:r>
            <a:r>
              <a:rPr lang="en-US" sz="1600" baseline="-25000" dirty="0">
                <a:effectLst/>
                <a:latin typeface="+mn-lt"/>
              </a:rPr>
              <a:t>D </a:t>
            </a:r>
            <a:r>
              <a:rPr lang="en-US" sz="1600" dirty="0">
                <a:effectLst/>
                <a:latin typeface="+mn-lt"/>
              </a:rPr>
              <a:t>&lt; V</a:t>
            </a:r>
            <a:r>
              <a:rPr lang="el-GR" sz="1600" dirty="0">
                <a:effectLst/>
                <a:latin typeface="+mn-lt"/>
              </a:rPr>
              <a:t>γ</a:t>
            </a:r>
            <a:r>
              <a:rPr lang="en-US" sz="1600" dirty="0">
                <a:latin typeface="+mn-lt"/>
              </a:rPr>
              <a:t>.</a:t>
            </a:r>
          </a:p>
        </p:txBody>
      </p:sp>
    </p:spTree>
    <p:extLst>
      <p:ext uri="{BB962C8B-B14F-4D97-AF65-F5344CB8AC3E}">
        <p14:creationId xmlns:p14="http://schemas.microsoft.com/office/powerpoint/2010/main" val="2705517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6045F5-238F-494E-BE68-056031038929}"/>
              </a:ext>
            </a:extLst>
          </p:cNvPr>
          <p:cNvSpPr txBox="1">
            <a:spLocks/>
          </p:cNvSpPr>
          <p:nvPr/>
        </p:nvSpPr>
        <p:spPr>
          <a:xfrm>
            <a:off x="165655" y="215348"/>
            <a:ext cx="3617843"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Course Materials</a:t>
            </a:r>
          </a:p>
        </p:txBody>
      </p:sp>
      <p:sp>
        <p:nvSpPr>
          <p:cNvPr id="3" name="Title 1">
            <a:extLst>
              <a:ext uri="{FF2B5EF4-FFF2-40B4-BE49-F238E27FC236}">
                <a16:creationId xmlns:a16="http://schemas.microsoft.com/office/drawing/2014/main" id="{2AA7F3C1-97BB-465D-BC43-D9FEFF52A200}"/>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4</a:t>
            </a:r>
          </a:p>
        </p:txBody>
      </p:sp>
      <p:sp>
        <p:nvSpPr>
          <p:cNvPr id="9" name="TextBox 8">
            <a:extLst>
              <a:ext uri="{FF2B5EF4-FFF2-40B4-BE49-F238E27FC236}">
                <a16:creationId xmlns:a16="http://schemas.microsoft.com/office/drawing/2014/main" id="{77793724-093C-4994-ACA4-A23C0189BF17}"/>
              </a:ext>
            </a:extLst>
          </p:cNvPr>
          <p:cNvSpPr txBox="1"/>
          <p:nvPr/>
        </p:nvSpPr>
        <p:spPr>
          <a:xfrm>
            <a:off x="198786" y="914287"/>
            <a:ext cx="7447718" cy="923330"/>
          </a:xfrm>
          <a:prstGeom prst="rect">
            <a:avLst/>
          </a:prstGeom>
          <a:noFill/>
        </p:spPr>
        <p:txBody>
          <a:bodyPr wrap="square">
            <a:spAutoFit/>
          </a:bodyPr>
          <a:lstStyle/>
          <a:p>
            <a:r>
              <a:rPr lang="en-US" dirty="0">
                <a:effectLst/>
              </a:rPr>
              <a:t>For the piecewise linear model, the cut-in voltage V</a:t>
            </a:r>
            <a:r>
              <a:rPr lang="el-GR" dirty="0">
                <a:effectLst/>
              </a:rPr>
              <a:t>γ </a:t>
            </a:r>
            <a:r>
              <a:rPr lang="en-US" dirty="0">
                <a:effectLst/>
              </a:rPr>
              <a:t> and forward diode resistance r</a:t>
            </a:r>
            <a:r>
              <a:rPr lang="en-US" baseline="-25000" dirty="0">
                <a:effectLst/>
                <a:latin typeface="Lucida Calligraphy" panose="03010101010101010101" pitchFamily="66" charset="0"/>
              </a:rPr>
              <a:t>f  </a:t>
            </a:r>
            <a:r>
              <a:rPr lang="en-US" u="sng" dirty="0">
                <a:effectLst/>
              </a:rPr>
              <a:t>must be specified</a:t>
            </a:r>
            <a:r>
              <a:rPr lang="en-US" dirty="0">
                <a:effectLst/>
              </a:rPr>
              <a:t>. In most cases, however, r</a:t>
            </a:r>
            <a:r>
              <a:rPr lang="en-US" baseline="-25000" dirty="0">
                <a:effectLst/>
                <a:latin typeface="Lucida Calligraphy" panose="03010101010101010101" pitchFamily="66" charset="0"/>
              </a:rPr>
              <a:t>f  </a:t>
            </a:r>
            <a:r>
              <a:rPr lang="en-US" dirty="0">
                <a:effectLst/>
              </a:rPr>
              <a:t>is assumed to be zero unless otherwise given.</a:t>
            </a:r>
            <a:endParaRPr lang="en-US" dirty="0"/>
          </a:p>
        </p:txBody>
      </p:sp>
      <p:sp>
        <p:nvSpPr>
          <p:cNvPr id="11" name="TextBox 10">
            <a:extLst>
              <a:ext uri="{FF2B5EF4-FFF2-40B4-BE49-F238E27FC236}">
                <a16:creationId xmlns:a16="http://schemas.microsoft.com/office/drawing/2014/main" id="{CE2C000F-2ED8-4FED-A6B9-F0E11A2CF72A}"/>
              </a:ext>
            </a:extLst>
          </p:cNvPr>
          <p:cNvSpPr txBox="1"/>
          <p:nvPr/>
        </p:nvSpPr>
        <p:spPr>
          <a:xfrm>
            <a:off x="198784" y="618088"/>
            <a:ext cx="6175512" cy="400110"/>
          </a:xfrm>
          <a:prstGeom prst="rect">
            <a:avLst/>
          </a:prstGeom>
          <a:noFill/>
        </p:spPr>
        <p:txBody>
          <a:bodyPr wrap="square">
            <a:spAutoFit/>
          </a:bodyPr>
          <a:lstStyle/>
          <a:p>
            <a:r>
              <a:rPr lang="en-US" sz="2000" b="1" dirty="0">
                <a:effectLst/>
              </a:rPr>
              <a:t>B.	Sample Analysis</a:t>
            </a:r>
            <a:endParaRPr lang="en-US" sz="2000" b="1" dirty="0"/>
          </a:p>
        </p:txBody>
      </p:sp>
      <p:pic>
        <p:nvPicPr>
          <p:cNvPr id="15" name="Picture 14">
            <a:extLst>
              <a:ext uri="{FF2B5EF4-FFF2-40B4-BE49-F238E27FC236}">
                <a16:creationId xmlns:a16="http://schemas.microsoft.com/office/drawing/2014/main" id="{0D1EFC10-98FF-4C2E-AB6E-453108530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4797" y="107950"/>
            <a:ext cx="4772647" cy="3226110"/>
          </a:xfrm>
          <a:prstGeom prst="rect">
            <a:avLst/>
          </a:prstGeom>
        </p:spPr>
      </p:pic>
      <p:sp>
        <p:nvSpPr>
          <p:cNvPr id="16" name="TextBox 15">
            <a:extLst>
              <a:ext uri="{FF2B5EF4-FFF2-40B4-BE49-F238E27FC236}">
                <a16:creationId xmlns:a16="http://schemas.microsoft.com/office/drawing/2014/main" id="{92D81F31-1DF6-4ED2-9813-E78291672654}"/>
              </a:ext>
            </a:extLst>
          </p:cNvPr>
          <p:cNvSpPr txBox="1"/>
          <p:nvPr/>
        </p:nvSpPr>
        <p:spPr>
          <a:xfrm>
            <a:off x="165655" y="1904821"/>
            <a:ext cx="6632710" cy="646331"/>
          </a:xfrm>
          <a:prstGeom prst="rect">
            <a:avLst/>
          </a:prstGeom>
          <a:noFill/>
        </p:spPr>
        <p:txBody>
          <a:bodyPr wrap="square">
            <a:spAutoFit/>
          </a:bodyPr>
          <a:lstStyle/>
          <a:p>
            <a:r>
              <a:rPr lang="en-US" dirty="0"/>
              <a:t>1.) Let us examine a sample circuit on the right. Let V</a:t>
            </a:r>
            <a:r>
              <a:rPr lang="en-US" baseline="-25000" dirty="0"/>
              <a:t>PS</a:t>
            </a:r>
            <a:r>
              <a:rPr lang="en-US" dirty="0"/>
              <a:t> = 5v, R = 5k</a:t>
            </a:r>
            <a:r>
              <a:rPr lang="el-GR" dirty="0"/>
              <a:t>Ω</a:t>
            </a:r>
            <a:r>
              <a:rPr lang="en-US" dirty="0"/>
              <a:t>, and </a:t>
            </a:r>
            <a:r>
              <a:rPr lang="en-US" dirty="0">
                <a:effectLst/>
              </a:rPr>
              <a:t>V</a:t>
            </a:r>
            <a:r>
              <a:rPr lang="el-GR" dirty="0">
                <a:effectLst/>
              </a:rPr>
              <a:t>γ</a:t>
            </a:r>
            <a:r>
              <a:rPr lang="en-US" dirty="0">
                <a:effectLst/>
              </a:rPr>
              <a:t> = 0.6v. (Since r</a:t>
            </a:r>
            <a:r>
              <a:rPr lang="en-US" baseline="-25000" dirty="0">
                <a:effectLst/>
                <a:latin typeface="Lucida Calligraphy" panose="03010101010101010101" pitchFamily="66" charset="0"/>
              </a:rPr>
              <a:t>f</a:t>
            </a:r>
            <a:r>
              <a:rPr lang="en-US" dirty="0">
                <a:effectLst/>
              </a:rPr>
              <a:t>  </a:t>
            </a:r>
            <a:r>
              <a:rPr lang="en-US" dirty="0"/>
              <a:t>value was not given, we will assume it be 0.)</a:t>
            </a:r>
          </a:p>
        </p:txBody>
      </p:sp>
      <p:sp>
        <p:nvSpPr>
          <p:cNvPr id="17" name="TextBox 16">
            <a:extLst>
              <a:ext uri="{FF2B5EF4-FFF2-40B4-BE49-F238E27FC236}">
                <a16:creationId xmlns:a16="http://schemas.microsoft.com/office/drawing/2014/main" id="{32F87945-E1FE-4941-A21C-C075C2ADA052}"/>
              </a:ext>
            </a:extLst>
          </p:cNvPr>
          <p:cNvSpPr txBox="1"/>
          <p:nvPr/>
        </p:nvSpPr>
        <p:spPr>
          <a:xfrm>
            <a:off x="165655" y="2618356"/>
            <a:ext cx="6632710" cy="369332"/>
          </a:xfrm>
          <a:prstGeom prst="rect">
            <a:avLst/>
          </a:prstGeom>
          <a:noFill/>
        </p:spPr>
        <p:txBody>
          <a:bodyPr wrap="square">
            <a:spAutoFit/>
          </a:bodyPr>
          <a:lstStyle/>
          <a:p>
            <a:r>
              <a:rPr lang="en-US" dirty="0"/>
              <a:t>Taking a KVL loop, we can say that,</a:t>
            </a:r>
          </a:p>
        </p:txBody>
      </p:sp>
      <p:sp>
        <p:nvSpPr>
          <p:cNvPr id="18" name="TextBox 17">
            <a:extLst>
              <a:ext uri="{FF2B5EF4-FFF2-40B4-BE49-F238E27FC236}">
                <a16:creationId xmlns:a16="http://schemas.microsoft.com/office/drawing/2014/main" id="{7C302025-D9E9-4755-A172-538D6D316633}"/>
              </a:ext>
            </a:extLst>
          </p:cNvPr>
          <p:cNvSpPr txBox="1"/>
          <p:nvPr/>
        </p:nvSpPr>
        <p:spPr>
          <a:xfrm>
            <a:off x="656465" y="2996823"/>
            <a:ext cx="2385944" cy="400110"/>
          </a:xfrm>
          <a:prstGeom prst="rect">
            <a:avLst/>
          </a:prstGeom>
          <a:noFill/>
        </p:spPr>
        <p:txBody>
          <a:bodyPr wrap="square">
            <a:spAutoFit/>
          </a:bodyPr>
          <a:lstStyle/>
          <a:p>
            <a:r>
              <a:rPr lang="en-US" sz="2000" dirty="0"/>
              <a:t>V</a:t>
            </a:r>
            <a:r>
              <a:rPr lang="en-US" sz="2000" baseline="-25000" dirty="0"/>
              <a:t>PS</a:t>
            </a:r>
            <a:r>
              <a:rPr lang="en-US" sz="2000" dirty="0"/>
              <a:t> – </a:t>
            </a:r>
            <a:r>
              <a:rPr lang="en-US" sz="2000" dirty="0">
                <a:effectLst/>
              </a:rPr>
              <a:t>V</a:t>
            </a:r>
            <a:r>
              <a:rPr lang="el-GR" sz="2000" dirty="0">
                <a:effectLst/>
              </a:rPr>
              <a:t>γ</a:t>
            </a:r>
            <a:r>
              <a:rPr lang="en-US" sz="2000" dirty="0"/>
              <a:t> – V</a:t>
            </a:r>
            <a:r>
              <a:rPr lang="en-US" sz="2000" baseline="-25000" dirty="0"/>
              <a:t>R</a:t>
            </a:r>
            <a:r>
              <a:rPr lang="en-US" sz="2000" dirty="0"/>
              <a:t> = 0</a:t>
            </a:r>
          </a:p>
        </p:txBody>
      </p:sp>
      <p:sp>
        <p:nvSpPr>
          <p:cNvPr id="20" name="TextBox 19">
            <a:extLst>
              <a:ext uri="{FF2B5EF4-FFF2-40B4-BE49-F238E27FC236}">
                <a16:creationId xmlns:a16="http://schemas.microsoft.com/office/drawing/2014/main" id="{4531702A-A4EA-45E4-992B-5D2896287917}"/>
              </a:ext>
            </a:extLst>
          </p:cNvPr>
          <p:cNvSpPr txBox="1"/>
          <p:nvPr/>
        </p:nvSpPr>
        <p:spPr>
          <a:xfrm>
            <a:off x="656465" y="3468553"/>
            <a:ext cx="1762125" cy="369332"/>
          </a:xfrm>
          <a:prstGeom prst="rect">
            <a:avLst/>
          </a:prstGeom>
          <a:noFill/>
        </p:spPr>
        <p:txBody>
          <a:bodyPr wrap="square">
            <a:spAutoFit/>
          </a:bodyPr>
          <a:lstStyle/>
          <a:p>
            <a:r>
              <a:rPr lang="en-US" sz="1800" dirty="0"/>
              <a:t>V</a:t>
            </a:r>
            <a:r>
              <a:rPr lang="en-US" sz="1800" baseline="-25000" dirty="0"/>
              <a:t>PS</a:t>
            </a:r>
            <a:r>
              <a:rPr lang="en-US" sz="1800" dirty="0"/>
              <a:t> – </a:t>
            </a:r>
            <a:r>
              <a:rPr lang="en-US" sz="1800" dirty="0">
                <a:effectLst/>
              </a:rPr>
              <a:t>V</a:t>
            </a:r>
            <a:r>
              <a:rPr lang="el-GR" sz="1800" dirty="0">
                <a:effectLst/>
              </a:rPr>
              <a:t>γ</a:t>
            </a:r>
            <a:r>
              <a:rPr lang="en-US" sz="1800" dirty="0"/>
              <a:t> – I</a:t>
            </a:r>
            <a:r>
              <a:rPr lang="en-US" sz="1800" baseline="-25000" dirty="0"/>
              <a:t>D</a:t>
            </a:r>
            <a:r>
              <a:rPr lang="en-US" sz="1800" dirty="0"/>
              <a:t>R= 0</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22AD600-2CAA-40EA-B336-670E56FA0018}"/>
                  </a:ext>
                </a:extLst>
              </p:cNvPr>
              <p:cNvSpPr txBox="1"/>
              <p:nvPr/>
            </p:nvSpPr>
            <p:spPr>
              <a:xfrm>
                <a:off x="782115" y="4035037"/>
                <a:ext cx="2504819" cy="572786"/>
              </a:xfrm>
              <a:prstGeom prst="rect">
                <a:avLst/>
              </a:prstGeom>
              <a:noFill/>
            </p:spPr>
            <p:txBody>
              <a:bodyPr wrap="square">
                <a:spAutoFit/>
              </a:bodyPr>
              <a:lstStyle/>
              <a:p>
                <a:r>
                  <a:rPr lang="en-US" sz="2000" dirty="0"/>
                  <a:t>I</a:t>
                </a:r>
                <a:r>
                  <a:rPr lang="en-US" sz="2000" baseline="-25000" dirty="0"/>
                  <a:t>D </a:t>
                </a:r>
                <a:r>
                  <a:rPr lang="en-US" sz="2000" dirty="0"/>
                  <a:t>= </a:t>
                </a:r>
                <a14:m>
                  <m:oMath xmlns:m="http://schemas.openxmlformats.org/officeDocument/2006/math">
                    <m:f>
                      <m:fPr>
                        <m:ctrlPr>
                          <a:rPr lang="en-US" sz="2000" i="1" dirty="0" smtClean="0">
                            <a:latin typeface="Cambria Math" panose="02040503050406030204" pitchFamily="18" charset="0"/>
                          </a:rPr>
                        </m:ctrlPr>
                      </m:fPr>
                      <m:num>
                        <m:r>
                          <m:rPr>
                            <m:nor/>
                          </m:rPr>
                          <a:rPr lang="en-US" sz="2000" dirty="0"/>
                          <m:t>V</m:t>
                        </m:r>
                        <m:r>
                          <m:rPr>
                            <m:nor/>
                          </m:rPr>
                          <a:rPr lang="en-US" sz="2000" baseline="-25000" dirty="0"/>
                          <m:t>PS</m:t>
                        </m:r>
                        <m:r>
                          <m:rPr>
                            <m:nor/>
                          </m:rPr>
                          <a:rPr lang="en-US" sz="2000" dirty="0"/>
                          <m:t> – </m:t>
                        </m:r>
                        <m:r>
                          <m:rPr>
                            <m:nor/>
                          </m:rPr>
                          <a:rPr lang="en-US" sz="2000" dirty="0"/>
                          <m:t>V</m:t>
                        </m:r>
                        <m:r>
                          <m:rPr>
                            <m:nor/>
                          </m:rPr>
                          <a:rPr lang="el-GR" sz="2000" dirty="0"/>
                          <m:t>γ</m:t>
                        </m:r>
                      </m:num>
                      <m:den>
                        <m:r>
                          <m:rPr>
                            <m:nor/>
                          </m:rPr>
                          <a:rPr lang="en-US" sz="2000" dirty="0"/>
                          <m:t>R</m:t>
                        </m:r>
                      </m:den>
                    </m:f>
                  </m:oMath>
                </a14:m>
                <a:endParaRPr lang="en-US" sz="2000" dirty="0"/>
              </a:p>
            </p:txBody>
          </p:sp>
        </mc:Choice>
        <mc:Fallback xmlns="">
          <p:sp>
            <p:nvSpPr>
              <p:cNvPr id="21" name="TextBox 20">
                <a:extLst>
                  <a:ext uri="{FF2B5EF4-FFF2-40B4-BE49-F238E27FC236}">
                    <a16:creationId xmlns:a16="http://schemas.microsoft.com/office/drawing/2014/main" id="{F22AD600-2CAA-40EA-B336-670E56FA0018}"/>
                  </a:ext>
                </a:extLst>
              </p:cNvPr>
              <p:cNvSpPr txBox="1">
                <a:spLocks noRot="1" noChangeAspect="1" noMove="1" noResize="1" noEditPoints="1" noAdjustHandles="1" noChangeArrowheads="1" noChangeShapeType="1" noTextEdit="1"/>
              </p:cNvSpPr>
              <p:nvPr/>
            </p:nvSpPr>
            <p:spPr>
              <a:xfrm>
                <a:off x="782115" y="4035037"/>
                <a:ext cx="2504819" cy="572786"/>
              </a:xfrm>
              <a:prstGeom prst="rect">
                <a:avLst/>
              </a:prstGeom>
              <a:blipFill>
                <a:blip r:embed="rId3"/>
                <a:stretch>
                  <a:fillRect l="-2433" b="-74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93651F5-6EEA-4C2D-8758-E3ABCD7B11C0}"/>
                  </a:ext>
                </a:extLst>
              </p:cNvPr>
              <p:cNvSpPr txBox="1"/>
              <p:nvPr/>
            </p:nvSpPr>
            <p:spPr>
              <a:xfrm>
                <a:off x="722166" y="4839167"/>
                <a:ext cx="2504819" cy="572786"/>
              </a:xfrm>
              <a:prstGeom prst="rect">
                <a:avLst/>
              </a:prstGeom>
              <a:noFill/>
            </p:spPr>
            <p:txBody>
              <a:bodyPr wrap="square">
                <a:spAutoFit/>
              </a:bodyPr>
              <a:lstStyle/>
              <a:p>
                <a:r>
                  <a:rPr lang="en-US" sz="2000" dirty="0"/>
                  <a:t>I</a:t>
                </a:r>
                <a:r>
                  <a:rPr lang="en-US" sz="2000" baseline="-25000" dirty="0"/>
                  <a:t>D </a:t>
                </a:r>
                <a:r>
                  <a:rPr lang="en-US" sz="2000" dirty="0"/>
                  <a:t>= </a:t>
                </a:r>
                <a14:m>
                  <m:oMath xmlns:m="http://schemas.openxmlformats.org/officeDocument/2006/math">
                    <m:f>
                      <m:fPr>
                        <m:ctrlPr>
                          <a:rPr lang="en-US" sz="2000" i="1" dirty="0" smtClean="0">
                            <a:latin typeface="Cambria Math" panose="02040503050406030204" pitchFamily="18" charset="0"/>
                          </a:rPr>
                        </m:ctrlPr>
                      </m:fPr>
                      <m:num>
                        <m:r>
                          <m:rPr>
                            <m:nor/>
                          </m:rPr>
                          <a:rPr lang="en-US" sz="2000" b="0" i="0" dirty="0" smtClean="0"/>
                          <m:t>5</m:t>
                        </m:r>
                        <m:r>
                          <m:rPr>
                            <m:nor/>
                          </m:rPr>
                          <a:rPr lang="en-US" sz="2000" dirty="0"/>
                          <m:t> – </m:t>
                        </m:r>
                        <m:r>
                          <m:rPr>
                            <m:nor/>
                          </m:rPr>
                          <a:rPr lang="en-US" sz="2000" b="0" i="0" dirty="0" smtClean="0"/>
                          <m:t>0.6</m:t>
                        </m:r>
                      </m:num>
                      <m:den>
                        <m:r>
                          <m:rPr>
                            <m:nor/>
                          </m:rPr>
                          <a:rPr lang="en-US" sz="2000" b="0" i="0" dirty="0" smtClean="0"/>
                          <m:t>5</m:t>
                        </m:r>
                      </m:den>
                    </m:f>
                  </m:oMath>
                </a14:m>
                <a:r>
                  <a:rPr lang="en-US" sz="2000" dirty="0"/>
                  <a:t> = 0.88mA</a:t>
                </a:r>
              </a:p>
            </p:txBody>
          </p:sp>
        </mc:Choice>
        <mc:Fallback xmlns="">
          <p:sp>
            <p:nvSpPr>
              <p:cNvPr id="12" name="TextBox 11">
                <a:extLst>
                  <a:ext uri="{FF2B5EF4-FFF2-40B4-BE49-F238E27FC236}">
                    <a16:creationId xmlns:a16="http://schemas.microsoft.com/office/drawing/2014/main" id="{C93651F5-6EEA-4C2D-8758-E3ABCD7B11C0}"/>
                  </a:ext>
                </a:extLst>
              </p:cNvPr>
              <p:cNvSpPr txBox="1">
                <a:spLocks noRot="1" noChangeAspect="1" noMove="1" noResize="1" noEditPoints="1" noAdjustHandles="1" noChangeArrowheads="1" noChangeShapeType="1" noTextEdit="1"/>
              </p:cNvSpPr>
              <p:nvPr/>
            </p:nvSpPr>
            <p:spPr>
              <a:xfrm>
                <a:off x="722166" y="4839167"/>
                <a:ext cx="2504819" cy="572786"/>
              </a:xfrm>
              <a:prstGeom prst="rect">
                <a:avLst/>
              </a:prstGeom>
              <a:blipFill>
                <a:blip r:embed="rId4"/>
                <a:stretch>
                  <a:fillRect l="-2433" b="-7447"/>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D7171560-7277-4314-8412-58B00CEA0A67}"/>
              </a:ext>
            </a:extLst>
          </p:cNvPr>
          <p:cNvSpPr txBox="1"/>
          <p:nvPr/>
        </p:nvSpPr>
        <p:spPr>
          <a:xfrm>
            <a:off x="656465" y="5655172"/>
            <a:ext cx="3617842" cy="369332"/>
          </a:xfrm>
          <a:prstGeom prst="rect">
            <a:avLst/>
          </a:prstGeom>
          <a:noFill/>
        </p:spPr>
        <p:txBody>
          <a:bodyPr wrap="square">
            <a:spAutoFit/>
          </a:bodyPr>
          <a:lstStyle/>
          <a:p>
            <a:r>
              <a:rPr lang="en-US" sz="1800" dirty="0"/>
              <a:t>I</a:t>
            </a:r>
            <a:r>
              <a:rPr lang="en-US" sz="1800" baseline="-25000" dirty="0"/>
              <a:t>D</a:t>
            </a:r>
            <a:r>
              <a:rPr lang="en-US" sz="1800" dirty="0"/>
              <a:t>R= (0.88mA)(</a:t>
            </a:r>
            <a:r>
              <a:rPr lang="en-US" dirty="0"/>
              <a:t>5k</a:t>
            </a:r>
            <a:r>
              <a:rPr lang="el-GR" dirty="0"/>
              <a:t>Ω</a:t>
            </a:r>
            <a:r>
              <a:rPr lang="en-US" dirty="0"/>
              <a:t>) = 4.4v = V</a:t>
            </a:r>
            <a:r>
              <a:rPr lang="en-US" baseline="-25000" dirty="0"/>
              <a:t>O</a:t>
            </a:r>
            <a:endParaRPr lang="en-US" sz="1800" baseline="-25000" dirty="0"/>
          </a:p>
        </p:txBody>
      </p:sp>
      <p:sp>
        <p:nvSpPr>
          <p:cNvPr id="14" name="TextBox 13">
            <a:extLst>
              <a:ext uri="{FF2B5EF4-FFF2-40B4-BE49-F238E27FC236}">
                <a16:creationId xmlns:a16="http://schemas.microsoft.com/office/drawing/2014/main" id="{0B98C04A-2CD8-4C0C-861F-9968018C7639}"/>
              </a:ext>
            </a:extLst>
          </p:cNvPr>
          <p:cNvSpPr txBox="1"/>
          <p:nvPr/>
        </p:nvSpPr>
        <p:spPr>
          <a:xfrm>
            <a:off x="7659758" y="4321430"/>
            <a:ext cx="4187686" cy="1477328"/>
          </a:xfrm>
          <a:prstGeom prst="rect">
            <a:avLst/>
          </a:prstGeom>
          <a:noFill/>
        </p:spPr>
        <p:txBody>
          <a:bodyPr wrap="square">
            <a:spAutoFit/>
          </a:bodyPr>
          <a:lstStyle/>
          <a:p>
            <a:r>
              <a:rPr lang="en-US" dirty="0"/>
              <a:t>Note:</a:t>
            </a:r>
          </a:p>
          <a:p>
            <a:r>
              <a:rPr lang="en-US" dirty="0"/>
              <a:t>As we can see, it is much easier to compute voltage and current values using the piecewise linear model, since the turn-on voltages are given already. </a:t>
            </a:r>
          </a:p>
        </p:txBody>
      </p:sp>
      <p:sp>
        <p:nvSpPr>
          <p:cNvPr id="2" name="Rectangle 1">
            <a:extLst>
              <a:ext uri="{FF2B5EF4-FFF2-40B4-BE49-F238E27FC236}">
                <a16:creationId xmlns:a16="http://schemas.microsoft.com/office/drawing/2014/main" id="{06B889E8-842D-4B07-B2C5-BD73C9C7638B}"/>
              </a:ext>
            </a:extLst>
          </p:cNvPr>
          <p:cNvSpPr/>
          <p:nvPr/>
        </p:nvSpPr>
        <p:spPr>
          <a:xfrm>
            <a:off x="7646504" y="4321430"/>
            <a:ext cx="4200940" cy="148302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637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6045F5-238F-494E-BE68-056031038929}"/>
              </a:ext>
            </a:extLst>
          </p:cNvPr>
          <p:cNvSpPr txBox="1">
            <a:spLocks/>
          </p:cNvSpPr>
          <p:nvPr/>
        </p:nvSpPr>
        <p:spPr>
          <a:xfrm>
            <a:off x="231916" y="-5869"/>
            <a:ext cx="3617843" cy="100495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dirty="0">
                <a:latin typeface="+mn-lt"/>
              </a:rPr>
              <a:t>Objectives</a:t>
            </a:r>
          </a:p>
        </p:txBody>
      </p:sp>
      <p:sp>
        <p:nvSpPr>
          <p:cNvPr id="8" name="Subtitle 2">
            <a:extLst>
              <a:ext uri="{FF2B5EF4-FFF2-40B4-BE49-F238E27FC236}">
                <a16:creationId xmlns:a16="http://schemas.microsoft.com/office/drawing/2014/main" id="{6FB3B3FF-D8C6-47EC-B2AC-21FF22CF7BB7}"/>
              </a:ext>
            </a:extLst>
          </p:cNvPr>
          <p:cNvSpPr txBox="1">
            <a:spLocks/>
          </p:cNvSpPr>
          <p:nvPr/>
        </p:nvSpPr>
        <p:spPr>
          <a:xfrm>
            <a:off x="1053547" y="1250879"/>
            <a:ext cx="9144000" cy="10049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t>After effectively completing the module, you should be able to:</a:t>
            </a:r>
          </a:p>
        </p:txBody>
      </p:sp>
      <p:sp>
        <p:nvSpPr>
          <p:cNvPr id="2" name="Title 1">
            <a:extLst>
              <a:ext uri="{FF2B5EF4-FFF2-40B4-BE49-F238E27FC236}">
                <a16:creationId xmlns:a16="http://schemas.microsoft.com/office/drawing/2014/main" id="{62C8B64A-6C82-4F4E-A07B-A5860F79C560}"/>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1</a:t>
            </a:r>
          </a:p>
        </p:txBody>
      </p:sp>
      <p:sp>
        <p:nvSpPr>
          <p:cNvPr id="7" name="TextBox 6">
            <a:extLst>
              <a:ext uri="{FF2B5EF4-FFF2-40B4-BE49-F238E27FC236}">
                <a16:creationId xmlns:a16="http://schemas.microsoft.com/office/drawing/2014/main" id="{4BA31085-EA90-4111-85D8-C4849C8F18C2}"/>
              </a:ext>
            </a:extLst>
          </p:cNvPr>
          <p:cNvSpPr txBox="1"/>
          <p:nvPr/>
        </p:nvSpPr>
        <p:spPr>
          <a:xfrm>
            <a:off x="1696283" y="2137670"/>
            <a:ext cx="8839198" cy="1938992"/>
          </a:xfrm>
          <a:prstGeom prst="rect">
            <a:avLst/>
          </a:prstGeom>
          <a:noFill/>
        </p:spPr>
        <p:txBody>
          <a:bodyPr wrap="square">
            <a:spAutoFit/>
          </a:bodyPr>
          <a:lstStyle/>
          <a:p>
            <a:pPr marL="457200" indent="-457200">
              <a:buFontTx/>
              <a:buAutoNum type="arabicParenR"/>
            </a:pPr>
            <a:r>
              <a:rPr lang="en-US" sz="2000" dirty="0">
                <a:effectLst/>
              </a:rPr>
              <a:t>Define what a pn junction is.</a:t>
            </a:r>
          </a:p>
          <a:p>
            <a:pPr marL="457200" indent="-457200">
              <a:buFontTx/>
              <a:buAutoNum type="arabicParenR"/>
            </a:pPr>
            <a:r>
              <a:rPr lang="en-US" sz="2000" dirty="0"/>
              <a:t>Determine built-in voltage of a pn junction.</a:t>
            </a:r>
          </a:p>
          <a:p>
            <a:pPr marL="457200" indent="-457200">
              <a:buFontTx/>
              <a:buAutoNum type="arabicParenR"/>
            </a:pPr>
            <a:r>
              <a:rPr lang="en-US" sz="2000" dirty="0"/>
              <a:t>Know what is depletion region.</a:t>
            </a:r>
          </a:p>
          <a:p>
            <a:pPr marL="457200" indent="-457200">
              <a:buFontTx/>
              <a:buAutoNum type="arabicParenR"/>
            </a:pPr>
            <a:r>
              <a:rPr lang="en-US" sz="2000" dirty="0"/>
              <a:t>Analyze how a forward-biased pn junction operates.</a:t>
            </a:r>
          </a:p>
          <a:p>
            <a:pPr marL="457200" indent="-457200">
              <a:buFontTx/>
              <a:buAutoNum type="arabicParenR"/>
            </a:pPr>
            <a:r>
              <a:rPr lang="en-US" sz="2000" dirty="0"/>
              <a:t>Calculate pn junction current and define what a reverse saturation current is.</a:t>
            </a:r>
          </a:p>
          <a:p>
            <a:pPr marL="457200" indent="-457200">
              <a:buFontTx/>
              <a:buAutoNum type="arabicParenR"/>
            </a:pPr>
            <a:endParaRPr lang="en-US" sz="2000" dirty="0"/>
          </a:p>
        </p:txBody>
      </p:sp>
    </p:spTree>
    <p:extLst>
      <p:ext uri="{BB962C8B-B14F-4D97-AF65-F5344CB8AC3E}">
        <p14:creationId xmlns:p14="http://schemas.microsoft.com/office/powerpoint/2010/main" val="38632669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27C0A88-C58D-46ED-B8C6-F803A5A0F95D}"/>
              </a:ext>
            </a:extLst>
          </p:cNvPr>
          <p:cNvPicPr>
            <a:picLocks noChangeAspect="1"/>
          </p:cNvPicPr>
          <p:nvPr/>
        </p:nvPicPr>
        <p:blipFill>
          <a:blip r:embed="rId2"/>
          <a:stretch>
            <a:fillRect/>
          </a:stretch>
        </p:blipFill>
        <p:spPr>
          <a:xfrm>
            <a:off x="7521773" y="300810"/>
            <a:ext cx="4471441" cy="2468894"/>
          </a:xfrm>
          <a:prstGeom prst="rect">
            <a:avLst/>
          </a:prstGeom>
        </p:spPr>
      </p:pic>
      <p:sp>
        <p:nvSpPr>
          <p:cNvPr id="4" name="Title 1">
            <a:extLst>
              <a:ext uri="{FF2B5EF4-FFF2-40B4-BE49-F238E27FC236}">
                <a16:creationId xmlns:a16="http://schemas.microsoft.com/office/drawing/2014/main" id="{F26045F5-238F-494E-BE68-056031038929}"/>
              </a:ext>
            </a:extLst>
          </p:cNvPr>
          <p:cNvSpPr txBox="1">
            <a:spLocks/>
          </p:cNvSpPr>
          <p:nvPr/>
        </p:nvSpPr>
        <p:spPr>
          <a:xfrm>
            <a:off x="165655" y="215348"/>
            <a:ext cx="3617843"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Course Materials</a:t>
            </a:r>
          </a:p>
        </p:txBody>
      </p:sp>
      <p:sp>
        <p:nvSpPr>
          <p:cNvPr id="3" name="Title 1">
            <a:extLst>
              <a:ext uri="{FF2B5EF4-FFF2-40B4-BE49-F238E27FC236}">
                <a16:creationId xmlns:a16="http://schemas.microsoft.com/office/drawing/2014/main" id="{2AA7F3C1-97BB-465D-BC43-D9FEFF52A200}"/>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4</a:t>
            </a:r>
          </a:p>
        </p:txBody>
      </p:sp>
      <p:sp>
        <p:nvSpPr>
          <p:cNvPr id="9" name="TextBox 8">
            <a:extLst>
              <a:ext uri="{FF2B5EF4-FFF2-40B4-BE49-F238E27FC236}">
                <a16:creationId xmlns:a16="http://schemas.microsoft.com/office/drawing/2014/main" id="{77793724-093C-4994-ACA4-A23C0189BF17}"/>
              </a:ext>
            </a:extLst>
          </p:cNvPr>
          <p:cNvSpPr txBox="1"/>
          <p:nvPr/>
        </p:nvSpPr>
        <p:spPr>
          <a:xfrm>
            <a:off x="198785" y="914287"/>
            <a:ext cx="7322987" cy="1477328"/>
          </a:xfrm>
          <a:prstGeom prst="rect">
            <a:avLst/>
          </a:prstGeom>
          <a:noFill/>
        </p:spPr>
        <p:txBody>
          <a:bodyPr wrap="square">
            <a:spAutoFit/>
          </a:bodyPr>
          <a:lstStyle/>
          <a:p>
            <a:r>
              <a:rPr lang="en-US" dirty="0">
                <a:effectLst/>
              </a:rPr>
              <a:t>2.)</a:t>
            </a:r>
            <a:r>
              <a:rPr lang="en-US" dirty="0"/>
              <a:t> Now c</a:t>
            </a:r>
            <a:r>
              <a:rPr lang="en-US" dirty="0">
                <a:effectLst/>
              </a:rPr>
              <a:t>onsider the circuit shown in Figure 3. The diode can be either a pn junction diode or a Schottky* diode. Assume the cut-in voltages are </a:t>
            </a:r>
            <a:r>
              <a:rPr lang="en-US" sz="1800" dirty="0">
                <a:effectLst/>
              </a:rPr>
              <a:t>V</a:t>
            </a:r>
            <a:r>
              <a:rPr lang="el-GR" sz="1800" dirty="0">
                <a:effectLst/>
              </a:rPr>
              <a:t>γ </a:t>
            </a:r>
            <a:r>
              <a:rPr lang="en-US" dirty="0">
                <a:effectLst/>
              </a:rPr>
              <a:t>=0.7V and </a:t>
            </a:r>
            <a:r>
              <a:rPr lang="en-US" sz="1800" dirty="0">
                <a:effectLst/>
              </a:rPr>
              <a:t>V</a:t>
            </a:r>
            <a:r>
              <a:rPr lang="el-GR" sz="1800" dirty="0">
                <a:effectLst/>
              </a:rPr>
              <a:t>γ </a:t>
            </a:r>
            <a:r>
              <a:rPr lang="en-US" dirty="0">
                <a:effectLst/>
              </a:rPr>
              <a:t>=0.3V for the pn junction diode and Schottky diode, respectively. Let r</a:t>
            </a:r>
            <a:r>
              <a:rPr lang="en-US" baseline="-25000" dirty="0">
                <a:effectLst/>
                <a:latin typeface="Lucida Calligraphy" panose="03010101010101010101" pitchFamily="66" charset="0"/>
              </a:rPr>
              <a:t>f </a:t>
            </a:r>
            <a:r>
              <a:rPr lang="en-US" dirty="0">
                <a:effectLst/>
              </a:rPr>
              <a:t>=20</a:t>
            </a:r>
            <a:r>
              <a:rPr lang="el-GR" dirty="0"/>
              <a:t> Ω</a:t>
            </a:r>
            <a:r>
              <a:rPr lang="en-US" dirty="0">
                <a:effectLst/>
              </a:rPr>
              <a:t> for the Schottky diode. Calculate the current I</a:t>
            </a:r>
            <a:r>
              <a:rPr lang="en-US" baseline="-25000" dirty="0">
                <a:effectLst/>
              </a:rPr>
              <a:t>D </a:t>
            </a:r>
            <a:r>
              <a:rPr lang="en-US" dirty="0">
                <a:effectLst/>
              </a:rPr>
              <a:t>when each diode is inserted in the circuit.</a:t>
            </a:r>
            <a:endParaRPr lang="en-US" dirty="0"/>
          </a:p>
        </p:txBody>
      </p:sp>
      <p:sp>
        <p:nvSpPr>
          <p:cNvPr id="11" name="TextBox 10">
            <a:extLst>
              <a:ext uri="{FF2B5EF4-FFF2-40B4-BE49-F238E27FC236}">
                <a16:creationId xmlns:a16="http://schemas.microsoft.com/office/drawing/2014/main" id="{CE2C000F-2ED8-4FED-A6B9-F0E11A2CF72A}"/>
              </a:ext>
            </a:extLst>
          </p:cNvPr>
          <p:cNvSpPr txBox="1"/>
          <p:nvPr/>
        </p:nvSpPr>
        <p:spPr>
          <a:xfrm>
            <a:off x="198784" y="618088"/>
            <a:ext cx="6175512" cy="400110"/>
          </a:xfrm>
          <a:prstGeom prst="rect">
            <a:avLst/>
          </a:prstGeom>
          <a:noFill/>
        </p:spPr>
        <p:txBody>
          <a:bodyPr wrap="square">
            <a:spAutoFit/>
          </a:bodyPr>
          <a:lstStyle/>
          <a:p>
            <a:r>
              <a:rPr lang="en-US" sz="2000" b="1" dirty="0">
                <a:effectLst/>
              </a:rPr>
              <a:t>B.	Sample Analysis (cont.)</a:t>
            </a:r>
            <a:endParaRPr lang="en-US" sz="2000" b="1" dirty="0"/>
          </a:p>
        </p:txBody>
      </p:sp>
      <p:sp>
        <p:nvSpPr>
          <p:cNvPr id="17" name="TextBox 16">
            <a:extLst>
              <a:ext uri="{FF2B5EF4-FFF2-40B4-BE49-F238E27FC236}">
                <a16:creationId xmlns:a16="http://schemas.microsoft.com/office/drawing/2014/main" id="{32F87945-E1FE-4941-A21C-C075C2ADA052}"/>
              </a:ext>
            </a:extLst>
          </p:cNvPr>
          <p:cNvSpPr txBox="1"/>
          <p:nvPr/>
        </p:nvSpPr>
        <p:spPr>
          <a:xfrm>
            <a:off x="165655" y="2618356"/>
            <a:ext cx="3898345" cy="369332"/>
          </a:xfrm>
          <a:prstGeom prst="rect">
            <a:avLst/>
          </a:prstGeom>
          <a:noFill/>
        </p:spPr>
        <p:txBody>
          <a:bodyPr wrap="square">
            <a:spAutoFit/>
          </a:bodyPr>
          <a:lstStyle/>
          <a:p>
            <a:r>
              <a:rPr lang="en-US" dirty="0"/>
              <a:t>Considering the diode as a pn junction:</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22AD600-2CAA-40EA-B336-670E56FA0018}"/>
                  </a:ext>
                </a:extLst>
              </p:cNvPr>
              <p:cNvSpPr txBox="1"/>
              <p:nvPr/>
            </p:nvSpPr>
            <p:spPr>
              <a:xfrm>
                <a:off x="781721" y="3103263"/>
                <a:ext cx="2504819" cy="572786"/>
              </a:xfrm>
              <a:prstGeom prst="rect">
                <a:avLst/>
              </a:prstGeom>
              <a:noFill/>
            </p:spPr>
            <p:txBody>
              <a:bodyPr wrap="square">
                <a:spAutoFit/>
              </a:bodyPr>
              <a:lstStyle/>
              <a:p>
                <a:r>
                  <a:rPr lang="en-US" sz="2000" dirty="0"/>
                  <a:t>I</a:t>
                </a:r>
                <a:r>
                  <a:rPr lang="en-US" sz="2000" baseline="-25000" dirty="0"/>
                  <a:t>D </a:t>
                </a:r>
                <a:r>
                  <a:rPr lang="en-US" sz="2000" dirty="0"/>
                  <a:t>= </a:t>
                </a:r>
                <a14:m>
                  <m:oMath xmlns:m="http://schemas.openxmlformats.org/officeDocument/2006/math">
                    <m:f>
                      <m:fPr>
                        <m:ctrlPr>
                          <a:rPr lang="en-US" sz="2000" i="1" dirty="0" smtClean="0">
                            <a:latin typeface="Cambria Math" panose="02040503050406030204" pitchFamily="18" charset="0"/>
                          </a:rPr>
                        </m:ctrlPr>
                      </m:fPr>
                      <m:num>
                        <m:r>
                          <m:rPr>
                            <m:nor/>
                          </m:rPr>
                          <a:rPr lang="en-US" sz="2000" dirty="0"/>
                          <m:t>V</m:t>
                        </m:r>
                        <m:r>
                          <m:rPr>
                            <m:nor/>
                          </m:rPr>
                          <a:rPr lang="en-US" sz="2000" baseline="-25000" dirty="0"/>
                          <m:t>PS</m:t>
                        </m:r>
                        <m:r>
                          <m:rPr>
                            <m:nor/>
                          </m:rPr>
                          <a:rPr lang="en-US" sz="2000" dirty="0"/>
                          <m:t> – </m:t>
                        </m:r>
                        <m:r>
                          <m:rPr>
                            <m:nor/>
                          </m:rPr>
                          <a:rPr lang="en-US" sz="2000" dirty="0"/>
                          <m:t>V</m:t>
                        </m:r>
                        <m:r>
                          <m:rPr>
                            <m:nor/>
                          </m:rPr>
                          <a:rPr lang="el-GR" sz="2000" dirty="0"/>
                          <m:t>γ</m:t>
                        </m:r>
                      </m:num>
                      <m:den>
                        <m:r>
                          <m:rPr>
                            <m:nor/>
                          </m:rPr>
                          <a:rPr lang="en-US" sz="2000" dirty="0"/>
                          <m:t>R</m:t>
                        </m:r>
                      </m:den>
                    </m:f>
                  </m:oMath>
                </a14:m>
                <a:endParaRPr lang="en-US" sz="2000" dirty="0"/>
              </a:p>
            </p:txBody>
          </p:sp>
        </mc:Choice>
        <mc:Fallback xmlns="">
          <p:sp>
            <p:nvSpPr>
              <p:cNvPr id="21" name="TextBox 20">
                <a:extLst>
                  <a:ext uri="{FF2B5EF4-FFF2-40B4-BE49-F238E27FC236}">
                    <a16:creationId xmlns:a16="http://schemas.microsoft.com/office/drawing/2014/main" id="{F22AD600-2CAA-40EA-B336-670E56FA0018}"/>
                  </a:ext>
                </a:extLst>
              </p:cNvPr>
              <p:cNvSpPr txBox="1">
                <a:spLocks noRot="1" noChangeAspect="1" noMove="1" noResize="1" noEditPoints="1" noAdjustHandles="1" noChangeArrowheads="1" noChangeShapeType="1" noTextEdit="1"/>
              </p:cNvSpPr>
              <p:nvPr/>
            </p:nvSpPr>
            <p:spPr>
              <a:xfrm>
                <a:off x="781721" y="3103263"/>
                <a:ext cx="2504819" cy="572786"/>
              </a:xfrm>
              <a:prstGeom prst="rect">
                <a:avLst/>
              </a:prstGeom>
              <a:blipFill>
                <a:blip r:embed="rId3"/>
                <a:stretch>
                  <a:fillRect l="-2433" b="-74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93651F5-6EEA-4C2D-8758-E3ABCD7B11C0}"/>
                  </a:ext>
                </a:extLst>
              </p:cNvPr>
              <p:cNvSpPr txBox="1"/>
              <p:nvPr/>
            </p:nvSpPr>
            <p:spPr>
              <a:xfrm>
                <a:off x="786217" y="3801273"/>
                <a:ext cx="2504819" cy="572786"/>
              </a:xfrm>
              <a:prstGeom prst="rect">
                <a:avLst/>
              </a:prstGeom>
              <a:noFill/>
            </p:spPr>
            <p:txBody>
              <a:bodyPr wrap="square">
                <a:spAutoFit/>
              </a:bodyPr>
              <a:lstStyle/>
              <a:p>
                <a:r>
                  <a:rPr lang="en-US" sz="2000" dirty="0"/>
                  <a:t>I</a:t>
                </a:r>
                <a:r>
                  <a:rPr lang="en-US" sz="2000" baseline="-25000" dirty="0"/>
                  <a:t>D </a:t>
                </a:r>
                <a:r>
                  <a:rPr lang="en-US" sz="2000" dirty="0"/>
                  <a:t>= </a:t>
                </a:r>
                <a14:m>
                  <m:oMath xmlns:m="http://schemas.openxmlformats.org/officeDocument/2006/math">
                    <m:f>
                      <m:fPr>
                        <m:ctrlPr>
                          <a:rPr lang="en-US" sz="2000" i="1" dirty="0" smtClean="0">
                            <a:latin typeface="Cambria Math" panose="02040503050406030204" pitchFamily="18" charset="0"/>
                          </a:rPr>
                        </m:ctrlPr>
                      </m:fPr>
                      <m:num>
                        <m:r>
                          <m:rPr>
                            <m:nor/>
                          </m:rPr>
                          <a:rPr lang="en-US" sz="2000" b="0" i="0" dirty="0" smtClean="0"/>
                          <m:t>4</m:t>
                        </m:r>
                        <m:r>
                          <m:rPr>
                            <m:nor/>
                          </m:rPr>
                          <a:rPr lang="en-US" sz="2000" dirty="0"/>
                          <m:t> – </m:t>
                        </m:r>
                        <m:r>
                          <m:rPr>
                            <m:nor/>
                          </m:rPr>
                          <a:rPr lang="en-US" sz="2000" b="0" i="0" dirty="0" smtClean="0"/>
                          <m:t>0.7</m:t>
                        </m:r>
                      </m:num>
                      <m:den>
                        <m:r>
                          <m:rPr>
                            <m:nor/>
                          </m:rPr>
                          <a:rPr lang="en-US" sz="2000" b="0" i="0" dirty="0" smtClean="0"/>
                          <m:t>4</m:t>
                        </m:r>
                      </m:den>
                    </m:f>
                  </m:oMath>
                </a14:m>
                <a:r>
                  <a:rPr lang="en-US" sz="2000" dirty="0"/>
                  <a:t> = 825µA</a:t>
                </a:r>
              </a:p>
            </p:txBody>
          </p:sp>
        </mc:Choice>
        <mc:Fallback xmlns="">
          <p:sp>
            <p:nvSpPr>
              <p:cNvPr id="12" name="TextBox 11">
                <a:extLst>
                  <a:ext uri="{FF2B5EF4-FFF2-40B4-BE49-F238E27FC236}">
                    <a16:creationId xmlns:a16="http://schemas.microsoft.com/office/drawing/2014/main" id="{C93651F5-6EEA-4C2D-8758-E3ABCD7B11C0}"/>
                  </a:ext>
                </a:extLst>
              </p:cNvPr>
              <p:cNvSpPr txBox="1">
                <a:spLocks noRot="1" noChangeAspect="1" noMove="1" noResize="1" noEditPoints="1" noAdjustHandles="1" noChangeArrowheads="1" noChangeShapeType="1" noTextEdit="1"/>
              </p:cNvSpPr>
              <p:nvPr/>
            </p:nvSpPr>
            <p:spPr>
              <a:xfrm>
                <a:off x="786217" y="3801273"/>
                <a:ext cx="2504819" cy="572786"/>
              </a:xfrm>
              <a:prstGeom prst="rect">
                <a:avLst/>
              </a:prstGeom>
              <a:blipFill>
                <a:blip r:embed="rId4"/>
                <a:stretch>
                  <a:fillRect l="-2676" b="-7447"/>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623A0788-2B86-4AA7-A360-B8973EE922FC}"/>
              </a:ext>
            </a:extLst>
          </p:cNvPr>
          <p:cNvSpPr txBox="1"/>
          <p:nvPr/>
        </p:nvSpPr>
        <p:spPr>
          <a:xfrm>
            <a:off x="368300" y="5943713"/>
            <a:ext cx="10735914" cy="584775"/>
          </a:xfrm>
          <a:prstGeom prst="rect">
            <a:avLst/>
          </a:prstGeom>
          <a:noFill/>
        </p:spPr>
        <p:txBody>
          <a:bodyPr wrap="square">
            <a:spAutoFit/>
          </a:bodyPr>
          <a:lstStyle/>
          <a:p>
            <a:r>
              <a:rPr lang="en-US" sz="1600" dirty="0">
                <a:effectLst/>
              </a:rPr>
              <a:t>*A Schottky barrier diode, or simply a Schottky diode, is formed when a metal, such as aluminum, is brought into contact with a moderately doped n-type semiconductor to form a rectifying junction.</a:t>
            </a:r>
            <a:endParaRPr lang="en-US" sz="1600" dirty="0"/>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D0EAEBA-A342-441A-8119-B84FD742A301}"/>
                  </a:ext>
                </a:extLst>
              </p:cNvPr>
              <p:cNvSpPr txBox="1"/>
              <p:nvPr/>
            </p:nvSpPr>
            <p:spPr>
              <a:xfrm>
                <a:off x="6171096" y="3078609"/>
                <a:ext cx="2504819" cy="622093"/>
              </a:xfrm>
              <a:prstGeom prst="rect">
                <a:avLst/>
              </a:prstGeom>
              <a:noFill/>
            </p:spPr>
            <p:txBody>
              <a:bodyPr wrap="square">
                <a:spAutoFit/>
              </a:bodyPr>
              <a:lstStyle/>
              <a:p>
                <a:r>
                  <a:rPr lang="en-US" sz="2000" dirty="0"/>
                  <a:t>I</a:t>
                </a:r>
                <a:r>
                  <a:rPr lang="en-US" sz="2000" baseline="-25000" dirty="0"/>
                  <a:t>D </a:t>
                </a:r>
                <a:r>
                  <a:rPr lang="en-US" sz="2000" dirty="0"/>
                  <a:t>= </a:t>
                </a:r>
                <a14:m>
                  <m:oMath xmlns:m="http://schemas.openxmlformats.org/officeDocument/2006/math">
                    <m:f>
                      <m:fPr>
                        <m:ctrlPr>
                          <a:rPr lang="en-US" sz="2000" i="1" dirty="0" smtClean="0">
                            <a:latin typeface="Cambria Math" panose="02040503050406030204" pitchFamily="18" charset="0"/>
                          </a:rPr>
                        </m:ctrlPr>
                      </m:fPr>
                      <m:num>
                        <m:r>
                          <m:rPr>
                            <m:nor/>
                          </m:rPr>
                          <a:rPr lang="en-US" sz="2000" dirty="0"/>
                          <m:t>V</m:t>
                        </m:r>
                        <m:r>
                          <m:rPr>
                            <m:nor/>
                          </m:rPr>
                          <a:rPr lang="en-US" sz="2000" baseline="-25000" dirty="0"/>
                          <m:t>PS</m:t>
                        </m:r>
                        <m:r>
                          <m:rPr>
                            <m:nor/>
                          </m:rPr>
                          <a:rPr lang="en-US" sz="2000" dirty="0"/>
                          <m:t> – </m:t>
                        </m:r>
                        <m:r>
                          <m:rPr>
                            <m:nor/>
                          </m:rPr>
                          <a:rPr lang="en-US" sz="2000" dirty="0"/>
                          <m:t>V</m:t>
                        </m:r>
                        <m:r>
                          <m:rPr>
                            <m:nor/>
                          </m:rPr>
                          <a:rPr lang="el-GR" sz="2000" dirty="0"/>
                          <m:t>γ</m:t>
                        </m:r>
                      </m:num>
                      <m:den>
                        <m:r>
                          <m:rPr>
                            <m:nor/>
                          </m:rPr>
                          <a:rPr lang="en-US" sz="2000" dirty="0"/>
                          <m:t>R</m:t>
                        </m:r>
                        <m:r>
                          <m:rPr>
                            <m:nor/>
                          </m:rPr>
                          <a:rPr lang="en-US" sz="2000" b="0" i="0" dirty="0" smtClean="0"/>
                          <m:t> +</m:t>
                        </m:r>
                        <m:r>
                          <m:rPr>
                            <m:nor/>
                          </m:rPr>
                          <a:rPr lang="en-US" sz="2000" dirty="0"/>
                          <m:t>r</m:t>
                        </m:r>
                        <m:r>
                          <m:rPr>
                            <m:nor/>
                          </m:rPr>
                          <a:rPr lang="en-US" sz="2000" baseline="-25000" dirty="0">
                            <a:latin typeface="Lucida Calligraphy" panose="03010101010101010101" pitchFamily="66" charset="0"/>
                          </a:rPr>
                          <m:t>f</m:t>
                        </m:r>
                      </m:den>
                    </m:f>
                  </m:oMath>
                </a14:m>
                <a:endParaRPr lang="en-US" sz="2000" dirty="0"/>
              </a:p>
            </p:txBody>
          </p:sp>
        </mc:Choice>
        <mc:Fallback xmlns="">
          <p:sp>
            <p:nvSpPr>
              <p:cNvPr id="22" name="TextBox 21">
                <a:extLst>
                  <a:ext uri="{FF2B5EF4-FFF2-40B4-BE49-F238E27FC236}">
                    <a16:creationId xmlns:a16="http://schemas.microsoft.com/office/drawing/2014/main" id="{2D0EAEBA-A342-441A-8119-B84FD742A301}"/>
                  </a:ext>
                </a:extLst>
              </p:cNvPr>
              <p:cNvSpPr txBox="1">
                <a:spLocks noRot="1" noChangeAspect="1" noMove="1" noResize="1" noEditPoints="1" noAdjustHandles="1" noChangeArrowheads="1" noChangeShapeType="1" noTextEdit="1"/>
              </p:cNvSpPr>
              <p:nvPr/>
            </p:nvSpPr>
            <p:spPr>
              <a:xfrm>
                <a:off x="6171096" y="3078609"/>
                <a:ext cx="2504819" cy="622093"/>
              </a:xfrm>
              <a:prstGeom prst="rect">
                <a:avLst/>
              </a:prstGeom>
              <a:blipFill>
                <a:blip r:embed="rId5"/>
                <a:stretch>
                  <a:fillRect l="-2433" b="-1961"/>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2AB6FDC8-DF49-4C58-B3B6-CE825DFAF791}"/>
              </a:ext>
            </a:extLst>
          </p:cNvPr>
          <p:cNvSpPr txBox="1"/>
          <p:nvPr/>
        </p:nvSpPr>
        <p:spPr>
          <a:xfrm>
            <a:off x="4795662" y="2618356"/>
            <a:ext cx="4348338" cy="369332"/>
          </a:xfrm>
          <a:prstGeom prst="rect">
            <a:avLst/>
          </a:prstGeom>
          <a:noFill/>
        </p:spPr>
        <p:txBody>
          <a:bodyPr wrap="square">
            <a:spAutoFit/>
          </a:bodyPr>
          <a:lstStyle/>
          <a:p>
            <a:r>
              <a:rPr lang="en-US" dirty="0"/>
              <a:t>Considering the diode as a </a:t>
            </a:r>
            <a:r>
              <a:rPr lang="en-US" dirty="0">
                <a:effectLst/>
              </a:rPr>
              <a:t>Schottky diode </a:t>
            </a:r>
            <a:r>
              <a:rPr lang="en-US" dirty="0"/>
              <a:t>:</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16669D9-9F43-4B9A-90AA-77C0F4C0590E}"/>
                  </a:ext>
                </a:extLst>
              </p:cNvPr>
              <p:cNvSpPr txBox="1"/>
              <p:nvPr/>
            </p:nvSpPr>
            <p:spPr>
              <a:xfrm>
                <a:off x="6170466" y="3801273"/>
                <a:ext cx="2504819" cy="572786"/>
              </a:xfrm>
              <a:prstGeom prst="rect">
                <a:avLst/>
              </a:prstGeom>
              <a:noFill/>
            </p:spPr>
            <p:txBody>
              <a:bodyPr wrap="square">
                <a:spAutoFit/>
              </a:bodyPr>
              <a:lstStyle/>
              <a:p>
                <a:r>
                  <a:rPr lang="en-US" sz="2000" dirty="0"/>
                  <a:t>I</a:t>
                </a:r>
                <a:r>
                  <a:rPr lang="en-US" sz="2000" baseline="-25000" dirty="0"/>
                  <a:t>D </a:t>
                </a:r>
                <a:r>
                  <a:rPr lang="en-US" sz="2000" dirty="0"/>
                  <a:t>= </a:t>
                </a:r>
                <a14:m>
                  <m:oMath xmlns:m="http://schemas.openxmlformats.org/officeDocument/2006/math">
                    <m:f>
                      <m:fPr>
                        <m:ctrlPr>
                          <a:rPr lang="en-US" sz="2000" i="1" dirty="0" smtClean="0">
                            <a:latin typeface="Cambria Math" panose="02040503050406030204" pitchFamily="18" charset="0"/>
                          </a:rPr>
                        </m:ctrlPr>
                      </m:fPr>
                      <m:num>
                        <m:r>
                          <m:rPr>
                            <m:nor/>
                          </m:rPr>
                          <a:rPr lang="en-US" sz="2000" b="0" i="0" dirty="0" smtClean="0"/>
                          <m:t>4</m:t>
                        </m:r>
                        <m:r>
                          <m:rPr>
                            <m:nor/>
                          </m:rPr>
                          <a:rPr lang="en-US" sz="2000" dirty="0"/>
                          <m:t> – </m:t>
                        </m:r>
                        <m:r>
                          <m:rPr>
                            <m:nor/>
                          </m:rPr>
                          <a:rPr lang="en-US" sz="2000" b="0" i="0" dirty="0" smtClean="0"/>
                          <m:t>0.3</m:t>
                        </m:r>
                      </m:num>
                      <m:den>
                        <m:r>
                          <m:rPr>
                            <m:nor/>
                          </m:rPr>
                          <a:rPr lang="en-US" sz="2000" b="0" i="0" dirty="0" smtClean="0"/>
                          <m:t>4 + 0.02</m:t>
                        </m:r>
                      </m:den>
                    </m:f>
                  </m:oMath>
                </a14:m>
                <a:r>
                  <a:rPr lang="en-US" sz="2000" dirty="0"/>
                  <a:t> = 920.4µA</a:t>
                </a:r>
              </a:p>
            </p:txBody>
          </p:sp>
        </mc:Choice>
        <mc:Fallback xmlns="">
          <p:sp>
            <p:nvSpPr>
              <p:cNvPr id="25" name="TextBox 24">
                <a:extLst>
                  <a:ext uri="{FF2B5EF4-FFF2-40B4-BE49-F238E27FC236}">
                    <a16:creationId xmlns:a16="http://schemas.microsoft.com/office/drawing/2014/main" id="{116669D9-9F43-4B9A-90AA-77C0F4C0590E}"/>
                  </a:ext>
                </a:extLst>
              </p:cNvPr>
              <p:cNvSpPr txBox="1">
                <a:spLocks noRot="1" noChangeAspect="1" noMove="1" noResize="1" noEditPoints="1" noAdjustHandles="1" noChangeArrowheads="1" noChangeShapeType="1" noTextEdit="1"/>
              </p:cNvSpPr>
              <p:nvPr/>
            </p:nvSpPr>
            <p:spPr>
              <a:xfrm>
                <a:off x="6170466" y="3801273"/>
                <a:ext cx="2504819" cy="572786"/>
              </a:xfrm>
              <a:prstGeom prst="rect">
                <a:avLst/>
              </a:prstGeom>
              <a:blipFill>
                <a:blip r:embed="rId6"/>
                <a:stretch>
                  <a:fillRect l="-2433" r="-2433" b="-7447"/>
                </a:stretch>
              </a:blipFill>
            </p:spPr>
            <p:txBody>
              <a:bodyPr/>
              <a:lstStyle/>
              <a:p>
                <a:r>
                  <a:rPr lang="en-US">
                    <a:noFill/>
                  </a:rPr>
                  <a:t> </a:t>
                </a:r>
              </a:p>
            </p:txBody>
          </p:sp>
        </mc:Fallback>
      </mc:AlternateContent>
      <p:sp>
        <p:nvSpPr>
          <p:cNvPr id="14" name="Title 1">
            <a:extLst>
              <a:ext uri="{FF2B5EF4-FFF2-40B4-BE49-F238E27FC236}">
                <a16:creationId xmlns:a16="http://schemas.microsoft.com/office/drawing/2014/main" id="{A123A245-EDEC-42EE-8E82-4D467C1A78AE}"/>
              </a:ext>
            </a:extLst>
          </p:cNvPr>
          <p:cNvSpPr txBox="1">
            <a:spLocks/>
          </p:cNvSpPr>
          <p:nvPr/>
        </p:nvSpPr>
        <p:spPr>
          <a:xfrm>
            <a:off x="10047940" y="2321819"/>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Figure 3</a:t>
            </a:r>
          </a:p>
        </p:txBody>
      </p:sp>
      <p:sp>
        <p:nvSpPr>
          <p:cNvPr id="15" name="Rectangle 14">
            <a:extLst>
              <a:ext uri="{FF2B5EF4-FFF2-40B4-BE49-F238E27FC236}">
                <a16:creationId xmlns:a16="http://schemas.microsoft.com/office/drawing/2014/main" id="{DFD6D783-3FC6-42DA-B9F0-5D538B9B79B8}"/>
              </a:ext>
            </a:extLst>
          </p:cNvPr>
          <p:cNvSpPr/>
          <p:nvPr/>
        </p:nvSpPr>
        <p:spPr>
          <a:xfrm>
            <a:off x="7684718" y="3861353"/>
            <a:ext cx="990568" cy="452625"/>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8A407CAD-B994-4844-8ECB-E0F57965A516}"/>
              </a:ext>
            </a:extLst>
          </p:cNvPr>
          <p:cNvSpPr/>
          <p:nvPr/>
        </p:nvSpPr>
        <p:spPr>
          <a:xfrm>
            <a:off x="2141412" y="3895207"/>
            <a:ext cx="779588" cy="452625"/>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603284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B807488-76FA-424A-9A40-EC15590355E4}"/>
              </a:ext>
            </a:extLst>
          </p:cNvPr>
          <p:cNvPicPr>
            <a:picLocks noChangeAspect="1"/>
          </p:cNvPicPr>
          <p:nvPr/>
        </p:nvPicPr>
        <p:blipFill>
          <a:blip r:embed="rId2"/>
          <a:stretch>
            <a:fillRect/>
          </a:stretch>
        </p:blipFill>
        <p:spPr>
          <a:xfrm>
            <a:off x="278296" y="2114915"/>
            <a:ext cx="7511084" cy="4371934"/>
          </a:xfrm>
          <a:prstGeom prst="rect">
            <a:avLst/>
          </a:prstGeom>
        </p:spPr>
      </p:pic>
      <p:sp>
        <p:nvSpPr>
          <p:cNvPr id="4" name="Title 1">
            <a:extLst>
              <a:ext uri="{FF2B5EF4-FFF2-40B4-BE49-F238E27FC236}">
                <a16:creationId xmlns:a16="http://schemas.microsoft.com/office/drawing/2014/main" id="{F26045F5-238F-494E-BE68-056031038929}"/>
              </a:ext>
            </a:extLst>
          </p:cNvPr>
          <p:cNvSpPr txBox="1">
            <a:spLocks/>
          </p:cNvSpPr>
          <p:nvPr/>
        </p:nvSpPr>
        <p:spPr>
          <a:xfrm>
            <a:off x="165655" y="215348"/>
            <a:ext cx="3617843"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Exercise no. 4 </a:t>
            </a:r>
          </a:p>
        </p:txBody>
      </p:sp>
      <p:sp>
        <p:nvSpPr>
          <p:cNvPr id="13" name="Subtitle 2">
            <a:extLst>
              <a:ext uri="{FF2B5EF4-FFF2-40B4-BE49-F238E27FC236}">
                <a16:creationId xmlns:a16="http://schemas.microsoft.com/office/drawing/2014/main" id="{24DD0EAD-8EDC-46FF-9FA0-7C0B6C1912E5}"/>
              </a:ext>
            </a:extLst>
          </p:cNvPr>
          <p:cNvSpPr txBox="1">
            <a:spLocks/>
          </p:cNvSpPr>
          <p:nvPr/>
        </p:nvSpPr>
        <p:spPr>
          <a:xfrm>
            <a:off x="165655" y="796897"/>
            <a:ext cx="11509510" cy="10049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t>Direction. </a:t>
            </a:r>
            <a:r>
              <a:rPr lang="en-US" sz="2000" dirty="0"/>
              <a:t>Solve for the following. You may use a scientific calculator and round-off your final answer up to two decimal places. Use proper SI values if possible, and box your final answer. You may use the table to summarized your answers.</a:t>
            </a:r>
          </a:p>
        </p:txBody>
      </p:sp>
      <p:sp>
        <p:nvSpPr>
          <p:cNvPr id="2" name="Title 1">
            <a:extLst>
              <a:ext uri="{FF2B5EF4-FFF2-40B4-BE49-F238E27FC236}">
                <a16:creationId xmlns:a16="http://schemas.microsoft.com/office/drawing/2014/main" id="{88BBC300-8C46-4551-A575-122F1549AA51}"/>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4</a:t>
            </a:r>
          </a:p>
        </p:txBody>
      </p:sp>
      <p:sp>
        <p:nvSpPr>
          <p:cNvPr id="3" name="Subtitle 2">
            <a:extLst>
              <a:ext uri="{FF2B5EF4-FFF2-40B4-BE49-F238E27FC236}">
                <a16:creationId xmlns:a16="http://schemas.microsoft.com/office/drawing/2014/main" id="{959C3B3D-27F9-4F89-AC88-7247379631D8}"/>
              </a:ext>
            </a:extLst>
          </p:cNvPr>
          <p:cNvSpPr txBox="1">
            <a:spLocks/>
          </p:cNvSpPr>
          <p:nvPr/>
        </p:nvSpPr>
        <p:spPr>
          <a:xfrm>
            <a:off x="165655" y="1753646"/>
            <a:ext cx="8692391" cy="45403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effectLst/>
              </a:rPr>
              <a:t>Find I and V</a:t>
            </a:r>
            <a:r>
              <a:rPr lang="en-US" sz="2000" baseline="-25000" dirty="0">
                <a:effectLst/>
              </a:rPr>
              <a:t>O</a:t>
            </a:r>
            <a:r>
              <a:rPr lang="en-US" sz="2000" dirty="0">
                <a:effectLst/>
              </a:rPr>
              <a:t> in each circuit shown below if (1) V</a:t>
            </a:r>
            <a:r>
              <a:rPr lang="el-GR" sz="2000" dirty="0">
                <a:effectLst/>
              </a:rPr>
              <a:t>γ </a:t>
            </a:r>
            <a:r>
              <a:rPr lang="en-US" sz="2000" dirty="0">
                <a:effectLst/>
              </a:rPr>
              <a:t>= 0.7V and (2) V</a:t>
            </a:r>
            <a:r>
              <a:rPr lang="el-GR" sz="2000" dirty="0">
                <a:effectLst/>
              </a:rPr>
              <a:t>γ </a:t>
            </a:r>
            <a:r>
              <a:rPr lang="en-US" sz="2000" dirty="0">
                <a:effectLst/>
              </a:rPr>
              <a:t>= 0.6V.</a:t>
            </a:r>
          </a:p>
        </p:txBody>
      </p:sp>
      <p:graphicFrame>
        <p:nvGraphicFramePr>
          <p:cNvPr id="5" name="Table 5">
            <a:extLst>
              <a:ext uri="{FF2B5EF4-FFF2-40B4-BE49-F238E27FC236}">
                <a16:creationId xmlns:a16="http://schemas.microsoft.com/office/drawing/2014/main" id="{2651C4B6-40F9-4981-B412-C06FFD819429}"/>
              </a:ext>
            </a:extLst>
          </p:cNvPr>
          <p:cNvGraphicFramePr>
            <a:graphicFrameLocks noGrp="1"/>
          </p:cNvGraphicFramePr>
          <p:nvPr>
            <p:extLst>
              <p:ext uri="{D42A27DB-BD31-4B8C-83A1-F6EECF244321}">
                <p14:modId xmlns:p14="http://schemas.microsoft.com/office/powerpoint/2010/main" val="3816477078"/>
              </p:ext>
            </p:extLst>
          </p:nvPr>
        </p:nvGraphicFramePr>
        <p:xfrm>
          <a:off x="8083232" y="2425281"/>
          <a:ext cx="3591933" cy="2225040"/>
        </p:xfrm>
        <a:graphic>
          <a:graphicData uri="http://schemas.openxmlformats.org/drawingml/2006/table">
            <a:tbl>
              <a:tblPr firstRow="1" bandRow="1">
                <a:tableStyleId>{5C22544A-7EE6-4342-B048-85BDC9FD1C3A}</a:tableStyleId>
              </a:tblPr>
              <a:tblGrid>
                <a:gridCol w="1197311">
                  <a:extLst>
                    <a:ext uri="{9D8B030D-6E8A-4147-A177-3AD203B41FA5}">
                      <a16:colId xmlns:a16="http://schemas.microsoft.com/office/drawing/2014/main" val="1123004296"/>
                    </a:ext>
                  </a:extLst>
                </a:gridCol>
                <a:gridCol w="1197311">
                  <a:extLst>
                    <a:ext uri="{9D8B030D-6E8A-4147-A177-3AD203B41FA5}">
                      <a16:colId xmlns:a16="http://schemas.microsoft.com/office/drawing/2014/main" val="1750483224"/>
                    </a:ext>
                  </a:extLst>
                </a:gridCol>
                <a:gridCol w="1197311">
                  <a:extLst>
                    <a:ext uri="{9D8B030D-6E8A-4147-A177-3AD203B41FA5}">
                      <a16:colId xmlns:a16="http://schemas.microsoft.com/office/drawing/2014/main" val="219601223"/>
                    </a:ext>
                  </a:extLst>
                </a:gridCol>
              </a:tblGrid>
              <a:tr h="370840">
                <a:tc gridSpan="3">
                  <a:txBody>
                    <a:bodyPr/>
                    <a:lstStyle/>
                    <a:p>
                      <a:pPr algn="ctr"/>
                      <a:r>
                        <a:rPr lang="en-US" dirty="0">
                          <a:solidFill>
                            <a:schemeClr val="tx1"/>
                          </a:solidFill>
                        </a:rPr>
                        <a:t>Answer 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7123248"/>
                  </a:ext>
                </a:extLst>
              </a:tr>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solidFill>
                            <a:schemeClr val="tx1"/>
                          </a:solidFill>
                          <a:effectLst/>
                        </a:rPr>
                        <a:t>V</a:t>
                      </a:r>
                      <a:r>
                        <a:rPr lang="el-GR" sz="1800" dirty="0">
                          <a:solidFill>
                            <a:schemeClr val="tx1"/>
                          </a:solidFill>
                          <a:effectLst/>
                        </a:rPr>
                        <a:t>γ </a:t>
                      </a:r>
                      <a:r>
                        <a:rPr lang="en-US" sz="1800" dirty="0">
                          <a:solidFill>
                            <a:schemeClr val="tx1"/>
                          </a:solidFill>
                          <a:effectLst/>
                        </a:rPr>
                        <a:t>= 0.7V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rPr>
                        <a:t>V</a:t>
                      </a:r>
                      <a:r>
                        <a:rPr lang="el-GR" sz="1800" dirty="0">
                          <a:solidFill>
                            <a:schemeClr val="tx1"/>
                          </a:solidFill>
                          <a:effectLst/>
                        </a:rPr>
                        <a:t>γ </a:t>
                      </a:r>
                      <a:r>
                        <a:rPr lang="en-US" sz="1800" dirty="0">
                          <a:solidFill>
                            <a:schemeClr val="tx1"/>
                          </a:solidFill>
                          <a:effectLst/>
                        </a:rPr>
                        <a:t>= 0.6V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3022472"/>
                  </a:ext>
                </a:extLst>
              </a:tr>
              <a:tr h="370840">
                <a:tc>
                  <a:txBody>
                    <a:bodyPr/>
                    <a:lstStyle/>
                    <a:p>
                      <a:pPr algn="ctr"/>
                      <a:r>
                        <a:rPr lang="en-US" b="1"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529468"/>
                  </a:ext>
                </a:extLst>
              </a:tr>
              <a:tr h="370840">
                <a:tc>
                  <a:txBody>
                    <a:bodyPr/>
                    <a:lstStyle/>
                    <a:p>
                      <a:pPr algn="ctr"/>
                      <a:r>
                        <a:rPr lang="en-US" b="1" dirty="0">
                          <a:solidFill>
                            <a:schemeClr val="tx1"/>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31573099"/>
                  </a:ext>
                </a:extLst>
              </a:tr>
              <a:tr h="370840">
                <a:tc>
                  <a:txBody>
                    <a:bodyPr/>
                    <a:lstStyle/>
                    <a:p>
                      <a:pPr algn="ctr"/>
                      <a:r>
                        <a:rPr lang="en-US" b="1"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304778"/>
                  </a:ext>
                </a:extLst>
              </a:tr>
              <a:tr h="370840">
                <a:tc>
                  <a:txBody>
                    <a:bodyPr/>
                    <a:lstStyle/>
                    <a:p>
                      <a:pPr algn="ctr"/>
                      <a:r>
                        <a:rPr lang="en-US" b="1" dirty="0">
                          <a:solidFill>
                            <a:schemeClr val="tx1"/>
                          </a:solidFill>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4629499"/>
                  </a:ext>
                </a:extLst>
              </a:tr>
            </a:tbl>
          </a:graphicData>
        </a:graphic>
      </p:graphicFrame>
    </p:spTree>
    <p:extLst>
      <p:ext uri="{BB962C8B-B14F-4D97-AF65-F5344CB8AC3E}">
        <p14:creationId xmlns:p14="http://schemas.microsoft.com/office/powerpoint/2010/main" val="17871457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518CC-33E4-456C-B611-8303659C39DF}"/>
              </a:ext>
            </a:extLst>
          </p:cNvPr>
          <p:cNvSpPr>
            <a:spLocks noGrp="1"/>
          </p:cNvSpPr>
          <p:nvPr>
            <p:ph type="ctrTitle"/>
          </p:nvPr>
        </p:nvSpPr>
        <p:spPr>
          <a:xfrm>
            <a:off x="231916" y="314042"/>
            <a:ext cx="1822171" cy="680280"/>
          </a:xfrm>
        </p:spPr>
        <p:txBody>
          <a:bodyPr>
            <a:normAutofit/>
          </a:bodyPr>
          <a:lstStyle/>
          <a:p>
            <a:pPr algn="l"/>
            <a:r>
              <a:rPr lang="en-US" sz="2400" dirty="0">
                <a:latin typeface="+mn-lt"/>
              </a:rPr>
              <a:t>Module 5:</a:t>
            </a:r>
          </a:p>
        </p:txBody>
      </p:sp>
      <p:sp>
        <p:nvSpPr>
          <p:cNvPr id="4" name="Title 1">
            <a:extLst>
              <a:ext uri="{FF2B5EF4-FFF2-40B4-BE49-F238E27FC236}">
                <a16:creationId xmlns:a16="http://schemas.microsoft.com/office/drawing/2014/main" id="{F26045F5-238F-494E-BE68-056031038929}"/>
              </a:ext>
            </a:extLst>
          </p:cNvPr>
          <p:cNvSpPr txBox="1">
            <a:spLocks/>
          </p:cNvSpPr>
          <p:nvPr/>
        </p:nvSpPr>
        <p:spPr>
          <a:xfrm>
            <a:off x="231916" y="1167504"/>
            <a:ext cx="3617843" cy="100495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dirty="0">
                <a:latin typeface="+mn-lt"/>
              </a:rPr>
              <a:t>Overview</a:t>
            </a:r>
          </a:p>
        </p:txBody>
      </p:sp>
      <p:sp>
        <p:nvSpPr>
          <p:cNvPr id="8" name="Title 1">
            <a:extLst>
              <a:ext uri="{FF2B5EF4-FFF2-40B4-BE49-F238E27FC236}">
                <a16:creationId xmlns:a16="http://schemas.microsoft.com/office/drawing/2014/main" id="{63339394-130A-4D94-8B4C-F1A8F2C2B67C}"/>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5</a:t>
            </a:r>
          </a:p>
        </p:txBody>
      </p:sp>
      <p:sp>
        <p:nvSpPr>
          <p:cNvPr id="7" name="Title 1">
            <a:extLst>
              <a:ext uri="{FF2B5EF4-FFF2-40B4-BE49-F238E27FC236}">
                <a16:creationId xmlns:a16="http://schemas.microsoft.com/office/drawing/2014/main" id="{7A8A3231-087F-4FEF-9271-B697A9F1B8C6}"/>
              </a:ext>
            </a:extLst>
          </p:cNvPr>
          <p:cNvSpPr txBox="1">
            <a:spLocks/>
          </p:cNvSpPr>
          <p:nvPr/>
        </p:nvSpPr>
        <p:spPr>
          <a:xfrm>
            <a:off x="1921565" y="320670"/>
            <a:ext cx="8613915"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latin typeface="+mn-lt"/>
              </a:rPr>
              <a:t>OTHER DIODES</a:t>
            </a:r>
          </a:p>
        </p:txBody>
      </p:sp>
      <p:sp>
        <p:nvSpPr>
          <p:cNvPr id="5" name="Subtitle 4">
            <a:extLst>
              <a:ext uri="{FF2B5EF4-FFF2-40B4-BE49-F238E27FC236}">
                <a16:creationId xmlns:a16="http://schemas.microsoft.com/office/drawing/2014/main" id="{39E7D337-CA1D-43EE-85A0-59F42D2638CB}"/>
              </a:ext>
            </a:extLst>
          </p:cNvPr>
          <p:cNvSpPr txBox="1">
            <a:spLocks noGrp="1"/>
          </p:cNvSpPr>
          <p:nvPr>
            <p:ph type="subTitle" idx="1"/>
          </p:nvPr>
        </p:nvSpPr>
        <p:spPr>
          <a:xfrm>
            <a:off x="1524000" y="2300288"/>
            <a:ext cx="9144000" cy="2352952"/>
          </a:xfrm>
          <a:prstGeom prst="rect">
            <a:avLst/>
          </a:prstGeom>
          <a:noFill/>
        </p:spPr>
        <p:txBody>
          <a:bodyPr wrap="square">
            <a:spAutoFit/>
          </a:bodyPr>
          <a:lstStyle/>
          <a:p>
            <a:pPr algn="l">
              <a:lnSpc>
                <a:spcPct val="150000"/>
              </a:lnSpc>
            </a:pPr>
            <a:r>
              <a:rPr lang="en-US" sz="2000" dirty="0"/>
              <a:t>Diodes come in different forms and applications. Some were used to regulate current in a narrow and specific region, while other types can generate  current, thus, produce a voltage potential. Other forms where used as “fast-switches” for a more precise controlling device. These few of those various types of two-terminal devices can be designed differently, but nonetheless a diode will be a pn junction device.</a:t>
            </a:r>
          </a:p>
        </p:txBody>
      </p:sp>
    </p:spTree>
    <p:extLst>
      <p:ext uri="{BB962C8B-B14F-4D97-AF65-F5344CB8AC3E}">
        <p14:creationId xmlns:p14="http://schemas.microsoft.com/office/powerpoint/2010/main" val="1287540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6045F5-238F-494E-BE68-056031038929}"/>
              </a:ext>
            </a:extLst>
          </p:cNvPr>
          <p:cNvSpPr txBox="1">
            <a:spLocks/>
          </p:cNvSpPr>
          <p:nvPr/>
        </p:nvSpPr>
        <p:spPr>
          <a:xfrm>
            <a:off x="231916" y="-5869"/>
            <a:ext cx="3617843" cy="100495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dirty="0">
                <a:latin typeface="+mn-lt"/>
              </a:rPr>
              <a:t>Objectives</a:t>
            </a:r>
          </a:p>
        </p:txBody>
      </p:sp>
      <p:sp>
        <p:nvSpPr>
          <p:cNvPr id="8" name="Subtitle 2">
            <a:extLst>
              <a:ext uri="{FF2B5EF4-FFF2-40B4-BE49-F238E27FC236}">
                <a16:creationId xmlns:a16="http://schemas.microsoft.com/office/drawing/2014/main" id="{6FB3B3FF-D8C6-47EC-B2AC-21FF22CF7BB7}"/>
              </a:ext>
            </a:extLst>
          </p:cNvPr>
          <p:cNvSpPr txBox="1">
            <a:spLocks/>
          </p:cNvSpPr>
          <p:nvPr/>
        </p:nvSpPr>
        <p:spPr>
          <a:xfrm>
            <a:off x="1053547" y="1250879"/>
            <a:ext cx="9144000" cy="10049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t>After completing this module, the student should be able to:</a:t>
            </a:r>
          </a:p>
        </p:txBody>
      </p:sp>
      <p:sp>
        <p:nvSpPr>
          <p:cNvPr id="10" name="Subtitle 2">
            <a:extLst>
              <a:ext uri="{FF2B5EF4-FFF2-40B4-BE49-F238E27FC236}">
                <a16:creationId xmlns:a16="http://schemas.microsoft.com/office/drawing/2014/main" id="{DD89345D-9217-4FD3-8FA2-7634C3EC9C02}"/>
              </a:ext>
            </a:extLst>
          </p:cNvPr>
          <p:cNvSpPr txBox="1">
            <a:spLocks/>
          </p:cNvSpPr>
          <p:nvPr/>
        </p:nvSpPr>
        <p:spPr>
          <a:xfrm>
            <a:off x="1683025" y="2012880"/>
            <a:ext cx="9455427" cy="249285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200000"/>
              </a:lnSpc>
              <a:buFont typeface="+mj-lt"/>
              <a:buAutoNum type="arabicPeriod"/>
            </a:pPr>
            <a:r>
              <a:rPr lang="en-US" sz="1600" dirty="0">
                <a:latin typeface="Arial" panose="020B0604020202020204" pitchFamily="34" charset="0"/>
              </a:rPr>
              <a:t>Learn some other types of diode like Solar, Photodiode, Zener, and Schottky diodes.</a:t>
            </a:r>
          </a:p>
          <a:p>
            <a:pPr marL="342900" indent="-342900" algn="l">
              <a:lnSpc>
                <a:spcPct val="200000"/>
              </a:lnSpc>
              <a:buFont typeface="+mj-lt"/>
              <a:buAutoNum type="arabicPeriod"/>
            </a:pPr>
            <a:r>
              <a:rPr lang="en-US" sz="1600" dirty="0">
                <a:latin typeface="Arial" panose="020B0604020202020204" pitchFamily="34" charset="0"/>
              </a:rPr>
              <a:t>Analyze these diodes’ current-voltage behavior in a given circuit.</a:t>
            </a:r>
          </a:p>
          <a:p>
            <a:pPr marL="342900" indent="-342900" algn="l">
              <a:lnSpc>
                <a:spcPct val="200000"/>
              </a:lnSpc>
              <a:buFont typeface="+mj-lt"/>
              <a:buAutoNum type="arabicPeriod"/>
            </a:pPr>
            <a:r>
              <a:rPr lang="en-US" sz="1600" dirty="0">
                <a:latin typeface="Arial" panose="020B0604020202020204" pitchFamily="34" charset="0"/>
              </a:rPr>
              <a:t>Solve basic circuits involving these types of diode.</a:t>
            </a:r>
            <a:endParaRPr lang="en-US" sz="2000" dirty="0"/>
          </a:p>
        </p:txBody>
      </p:sp>
      <p:sp>
        <p:nvSpPr>
          <p:cNvPr id="2" name="Title 1">
            <a:extLst>
              <a:ext uri="{FF2B5EF4-FFF2-40B4-BE49-F238E27FC236}">
                <a16:creationId xmlns:a16="http://schemas.microsoft.com/office/drawing/2014/main" id="{62C8B64A-6C82-4F4E-A07B-A5860F79C560}"/>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5</a:t>
            </a:r>
          </a:p>
        </p:txBody>
      </p:sp>
    </p:spTree>
    <p:extLst>
      <p:ext uri="{BB962C8B-B14F-4D97-AF65-F5344CB8AC3E}">
        <p14:creationId xmlns:p14="http://schemas.microsoft.com/office/powerpoint/2010/main" val="26448750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6045F5-238F-494E-BE68-056031038929}"/>
              </a:ext>
            </a:extLst>
          </p:cNvPr>
          <p:cNvSpPr txBox="1">
            <a:spLocks/>
          </p:cNvSpPr>
          <p:nvPr/>
        </p:nvSpPr>
        <p:spPr>
          <a:xfrm>
            <a:off x="165655" y="215348"/>
            <a:ext cx="3617843"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Course Materials</a:t>
            </a:r>
          </a:p>
        </p:txBody>
      </p:sp>
      <p:sp>
        <p:nvSpPr>
          <p:cNvPr id="3" name="Title 1">
            <a:extLst>
              <a:ext uri="{FF2B5EF4-FFF2-40B4-BE49-F238E27FC236}">
                <a16:creationId xmlns:a16="http://schemas.microsoft.com/office/drawing/2014/main" id="{2AA7F3C1-97BB-465D-BC43-D9FEFF52A200}"/>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5</a:t>
            </a:r>
          </a:p>
        </p:txBody>
      </p:sp>
      <p:sp>
        <p:nvSpPr>
          <p:cNvPr id="11" name="TextBox 10">
            <a:extLst>
              <a:ext uri="{FF2B5EF4-FFF2-40B4-BE49-F238E27FC236}">
                <a16:creationId xmlns:a16="http://schemas.microsoft.com/office/drawing/2014/main" id="{CE2C000F-2ED8-4FED-A6B9-F0E11A2CF72A}"/>
              </a:ext>
            </a:extLst>
          </p:cNvPr>
          <p:cNvSpPr txBox="1"/>
          <p:nvPr/>
        </p:nvSpPr>
        <p:spPr>
          <a:xfrm>
            <a:off x="159028" y="512072"/>
            <a:ext cx="6175512" cy="400110"/>
          </a:xfrm>
          <a:prstGeom prst="rect">
            <a:avLst/>
          </a:prstGeom>
          <a:noFill/>
        </p:spPr>
        <p:txBody>
          <a:bodyPr wrap="square">
            <a:spAutoFit/>
          </a:bodyPr>
          <a:lstStyle/>
          <a:p>
            <a:r>
              <a:rPr lang="en-US" sz="2000" b="1" dirty="0">
                <a:effectLst/>
              </a:rPr>
              <a:t>A.	The Solar Cell</a:t>
            </a:r>
            <a:endParaRPr lang="en-US" sz="2000" b="1" dirty="0"/>
          </a:p>
        </p:txBody>
      </p:sp>
      <p:sp>
        <p:nvSpPr>
          <p:cNvPr id="10" name="TextBox 9">
            <a:extLst>
              <a:ext uri="{FF2B5EF4-FFF2-40B4-BE49-F238E27FC236}">
                <a16:creationId xmlns:a16="http://schemas.microsoft.com/office/drawing/2014/main" id="{59285E0C-63E9-4A02-A501-B663C57D2486}"/>
              </a:ext>
            </a:extLst>
          </p:cNvPr>
          <p:cNvSpPr txBox="1"/>
          <p:nvPr/>
        </p:nvSpPr>
        <p:spPr>
          <a:xfrm>
            <a:off x="178906" y="796003"/>
            <a:ext cx="7931423" cy="2862322"/>
          </a:xfrm>
          <a:prstGeom prst="rect">
            <a:avLst/>
          </a:prstGeom>
          <a:noFill/>
        </p:spPr>
        <p:txBody>
          <a:bodyPr wrap="square">
            <a:spAutoFit/>
          </a:bodyPr>
          <a:lstStyle/>
          <a:p>
            <a:r>
              <a:rPr lang="en-US" dirty="0">
                <a:effectLst/>
              </a:rPr>
              <a:t>A solar cell is a pn junction device with no voltage directly applied across the junction. The pn</a:t>
            </a:r>
            <a:r>
              <a:rPr lang="en-US" dirty="0"/>
              <a:t> </a:t>
            </a:r>
            <a:r>
              <a:rPr lang="en-US" dirty="0">
                <a:effectLst/>
              </a:rPr>
              <a:t>junction, which converts solar energy into electrical energy, is connected to a load as indicated in Figure 1. When light hits the space-charge region, electrons and holes are generated. They are quickly separated and swept out of the space-charge region by the electric field, thus creating a photocurrent. The generated photocurrent will produce a voltage across the load, which means that the solar cell has supplied power. Solar cells are usually fabricated from silicon, but may be made from GaAs or other III–V compound semiconductors. Solar cells have long been used to power the electronics in satellites and space vehicles, and also as the power supply to some calculators.</a:t>
            </a:r>
            <a:endParaRPr lang="en-US" dirty="0"/>
          </a:p>
        </p:txBody>
      </p:sp>
      <p:sp>
        <p:nvSpPr>
          <p:cNvPr id="12" name="Title 1">
            <a:extLst>
              <a:ext uri="{FF2B5EF4-FFF2-40B4-BE49-F238E27FC236}">
                <a16:creationId xmlns:a16="http://schemas.microsoft.com/office/drawing/2014/main" id="{6313FA15-FF2E-4B2F-8973-3DAA88027121}"/>
              </a:ext>
            </a:extLst>
          </p:cNvPr>
          <p:cNvSpPr txBox="1">
            <a:spLocks/>
          </p:cNvSpPr>
          <p:nvPr/>
        </p:nvSpPr>
        <p:spPr>
          <a:xfrm>
            <a:off x="8145735" y="3070055"/>
            <a:ext cx="3861972" cy="78187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Figure 1. </a:t>
            </a:r>
          </a:p>
          <a:p>
            <a:pPr algn="l"/>
            <a:r>
              <a:rPr lang="en-US" sz="1600" dirty="0">
                <a:latin typeface="+mn-lt"/>
              </a:rPr>
              <a:t>(a)</a:t>
            </a:r>
            <a:r>
              <a:rPr lang="en-US" sz="1600" dirty="0">
                <a:effectLst/>
                <a:latin typeface="+mn-lt"/>
              </a:rPr>
              <a:t>A pn junction solar cell connected to load</a:t>
            </a:r>
          </a:p>
          <a:p>
            <a:pPr algn="l"/>
            <a:r>
              <a:rPr lang="en-US" sz="1600" dirty="0">
                <a:latin typeface="+mn-lt"/>
              </a:rPr>
              <a:t>(b) Symbol of a solar cell</a:t>
            </a:r>
          </a:p>
        </p:txBody>
      </p:sp>
      <p:pic>
        <p:nvPicPr>
          <p:cNvPr id="13" name="Picture 12">
            <a:extLst>
              <a:ext uri="{FF2B5EF4-FFF2-40B4-BE49-F238E27FC236}">
                <a16:creationId xmlns:a16="http://schemas.microsoft.com/office/drawing/2014/main" id="{4A245DE4-E5EA-48E7-9C1D-BD15D3DB74E6}"/>
              </a:ext>
            </a:extLst>
          </p:cNvPr>
          <p:cNvPicPr>
            <a:picLocks noChangeAspect="1"/>
          </p:cNvPicPr>
          <p:nvPr/>
        </p:nvPicPr>
        <p:blipFill>
          <a:blip r:embed="rId2"/>
          <a:stretch>
            <a:fillRect/>
          </a:stretch>
        </p:blipFill>
        <p:spPr>
          <a:xfrm>
            <a:off x="8857390" y="211721"/>
            <a:ext cx="3135826" cy="1929166"/>
          </a:xfrm>
          <a:prstGeom prst="rect">
            <a:avLst/>
          </a:prstGeom>
        </p:spPr>
      </p:pic>
      <p:sp>
        <p:nvSpPr>
          <p:cNvPr id="15" name="TextBox 14">
            <a:extLst>
              <a:ext uri="{FF2B5EF4-FFF2-40B4-BE49-F238E27FC236}">
                <a16:creationId xmlns:a16="http://schemas.microsoft.com/office/drawing/2014/main" id="{986EC833-02EF-4840-B8EB-D33CB7B23FF7}"/>
              </a:ext>
            </a:extLst>
          </p:cNvPr>
          <p:cNvSpPr txBox="1"/>
          <p:nvPr/>
        </p:nvSpPr>
        <p:spPr>
          <a:xfrm>
            <a:off x="165655" y="3974909"/>
            <a:ext cx="6175512" cy="2585323"/>
          </a:xfrm>
          <a:prstGeom prst="rect">
            <a:avLst/>
          </a:prstGeom>
          <a:noFill/>
        </p:spPr>
        <p:txBody>
          <a:bodyPr wrap="square">
            <a:spAutoFit/>
          </a:bodyPr>
          <a:lstStyle/>
          <a:p>
            <a:r>
              <a:rPr lang="en-US" dirty="0">
                <a:effectLst/>
              </a:rPr>
              <a:t>Photodetectors are devices that convert optical signals into electrical signals. An example is the photodiode(Figure 2), which is </a:t>
            </a:r>
            <a:r>
              <a:rPr lang="en-US" u="sng" dirty="0">
                <a:effectLst/>
              </a:rPr>
              <a:t>similar to a solar cell except that the pn junction is operated with a reverse-bias voltage</a:t>
            </a:r>
            <a:r>
              <a:rPr lang="en-US" dirty="0">
                <a:effectLst/>
              </a:rPr>
              <a:t>. Incident photons or light waves create excess electrons and holes in the space-charge region. These excess carriers are quickly separated and swept out of the space-charge region by the electric field, thus creating a “photocurrent.” This generated photocurrent is directly proportional to the incident photon flux.</a:t>
            </a:r>
            <a:endParaRPr lang="en-US" dirty="0"/>
          </a:p>
        </p:txBody>
      </p:sp>
      <p:pic>
        <p:nvPicPr>
          <p:cNvPr id="19" name="Picture 18">
            <a:extLst>
              <a:ext uri="{FF2B5EF4-FFF2-40B4-BE49-F238E27FC236}">
                <a16:creationId xmlns:a16="http://schemas.microsoft.com/office/drawing/2014/main" id="{41E49DB3-3AFF-4E2C-840C-2C1289D92017}"/>
              </a:ext>
            </a:extLst>
          </p:cNvPr>
          <p:cNvPicPr>
            <a:picLocks noChangeAspect="1"/>
          </p:cNvPicPr>
          <p:nvPr/>
        </p:nvPicPr>
        <p:blipFill>
          <a:blip r:embed="rId3"/>
          <a:stretch>
            <a:fillRect/>
          </a:stretch>
        </p:blipFill>
        <p:spPr>
          <a:xfrm>
            <a:off x="6542936" y="3975678"/>
            <a:ext cx="3258617" cy="1858328"/>
          </a:xfrm>
          <a:prstGeom prst="rect">
            <a:avLst/>
          </a:prstGeom>
        </p:spPr>
      </p:pic>
      <p:pic>
        <p:nvPicPr>
          <p:cNvPr id="21" name="Picture 20">
            <a:extLst>
              <a:ext uri="{FF2B5EF4-FFF2-40B4-BE49-F238E27FC236}">
                <a16:creationId xmlns:a16="http://schemas.microsoft.com/office/drawing/2014/main" id="{EBADC812-B8BC-4302-880E-1196FE052ED5}"/>
              </a:ext>
            </a:extLst>
          </p:cNvPr>
          <p:cNvPicPr>
            <a:picLocks noChangeAspect="1"/>
          </p:cNvPicPr>
          <p:nvPr/>
        </p:nvPicPr>
        <p:blipFill>
          <a:blip r:embed="rId4"/>
          <a:stretch>
            <a:fillRect/>
          </a:stretch>
        </p:blipFill>
        <p:spPr>
          <a:xfrm flipH="1">
            <a:off x="9595401" y="2204147"/>
            <a:ext cx="1986722" cy="1066762"/>
          </a:xfrm>
          <a:prstGeom prst="rect">
            <a:avLst/>
          </a:prstGeom>
        </p:spPr>
      </p:pic>
      <p:sp>
        <p:nvSpPr>
          <p:cNvPr id="22" name="Title 1">
            <a:extLst>
              <a:ext uri="{FF2B5EF4-FFF2-40B4-BE49-F238E27FC236}">
                <a16:creationId xmlns:a16="http://schemas.microsoft.com/office/drawing/2014/main" id="{723DCDFB-204B-4FCB-8AC2-BEE5FB765444}"/>
              </a:ext>
            </a:extLst>
          </p:cNvPr>
          <p:cNvSpPr txBox="1">
            <a:spLocks/>
          </p:cNvSpPr>
          <p:nvPr/>
        </p:nvSpPr>
        <p:spPr>
          <a:xfrm>
            <a:off x="8969754" y="223836"/>
            <a:ext cx="625647"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(a)</a:t>
            </a:r>
          </a:p>
        </p:txBody>
      </p:sp>
      <p:sp>
        <p:nvSpPr>
          <p:cNvPr id="23" name="Title 1">
            <a:extLst>
              <a:ext uri="{FF2B5EF4-FFF2-40B4-BE49-F238E27FC236}">
                <a16:creationId xmlns:a16="http://schemas.microsoft.com/office/drawing/2014/main" id="{D5C5A9A5-ADE9-4CF4-B262-2D4B4C91E28C}"/>
              </a:ext>
            </a:extLst>
          </p:cNvPr>
          <p:cNvSpPr txBox="1">
            <a:spLocks/>
          </p:cNvSpPr>
          <p:nvPr/>
        </p:nvSpPr>
        <p:spPr>
          <a:xfrm>
            <a:off x="9461361" y="2223868"/>
            <a:ext cx="625647"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(b)</a:t>
            </a:r>
          </a:p>
        </p:txBody>
      </p:sp>
      <p:sp>
        <p:nvSpPr>
          <p:cNvPr id="24" name="TextBox 23">
            <a:extLst>
              <a:ext uri="{FF2B5EF4-FFF2-40B4-BE49-F238E27FC236}">
                <a16:creationId xmlns:a16="http://schemas.microsoft.com/office/drawing/2014/main" id="{83C71441-3C82-44FF-920E-326618DC8949}"/>
              </a:ext>
            </a:extLst>
          </p:cNvPr>
          <p:cNvSpPr txBox="1"/>
          <p:nvPr/>
        </p:nvSpPr>
        <p:spPr>
          <a:xfrm>
            <a:off x="159028" y="3691904"/>
            <a:ext cx="6175512" cy="400110"/>
          </a:xfrm>
          <a:prstGeom prst="rect">
            <a:avLst/>
          </a:prstGeom>
          <a:noFill/>
        </p:spPr>
        <p:txBody>
          <a:bodyPr wrap="square">
            <a:spAutoFit/>
          </a:bodyPr>
          <a:lstStyle/>
          <a:p>
            <a:r>
              <a:rPr lang="en-US" sz="2000" b="1" dirty="0">
                <a:effectLst/>
              </a:rPr>
              <a:t>B.	Photodiode</a:t>
            </a:r>
            <a:endParaRPr lang="en-US" sz="2000" b="1" dirty="0"/>
          </a:p>
        </p:txBody>
      </p:sp>
      <p:sp>
        <p:nvSpPr>
          <p:cNvPr id="25" name="Title 1">
            <a:extLst>
              <a:ext uri="{FF2B5EF4-FFF2-40B4-BE49-F238E27FC236}">
                <a16:creationId xmlns:a16="http://schemas.microsoft.com/office/drawing/2014/main" id="{C0F2D4BD-9424-4C16-829C-351660687AE2}"/>
              </a:ext>
            </a:extLst>
          </p:cNvPr>
          <p:cNvSpPr txBox="1">
            <a:spLocks/>
          </p:cNvSpPr>
          <p:nvPr/>
        </p:nvSpPr>
        <p:spPr>
          <a:xfrm>
            <a:off x="6386860" y="5893465"/>
            <a:ext cx="3156810" cy="78187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Figure 2</a:t>
            </a:r>
          </a:p>
          <a:p>
            <a:pPr marL="342900" indent="-342900" algn="l">
              <a:buAutoNum type="alphaLcParenBoth"/>
            </a:pPr>
            <a:r>
              <a:rPr lang="en-US" sz="1600" dirty="0">
                <a:latin typeface="+mn-lt"/>
              </a:rPr>
              <a:t>Photodiode construction</a:t>
            </a:r>
          </a:p>
          <a:p>
            <a:pPr marL="342900" indent="-342900" algn="l">
              <a:buAutoNum type="alphaLcParenBoth"/>
            </a:pPr>
            <a:r>
              <a:rPr lang="en-US" sz="1600" dirty="0">
                <a:latin typeface="+mn-lt"/>
              </a:rPr>
              <a:t>Photodiode symbol</a:t>
            </a:r>
            <a:endParaRPr lang="en-US" sz="1600" dirty="0">
              <a:effectLst/>
              <a:latin typeface="+mn-lt"/>
            </a:endParaRPr>
          </a:p>
        </p:txBody>
      </p:sp>
      <p:pic>
        <p:nvPicPr>
          <p:cNvPr id="17" name="Picture 16">
            <a:extLst>
              <a:ext uri="{FF2B5EF4-FFF2-40B4-BE49-F238E27FC236}">
                <a16:creationId xmlns:a16="http://schemas.microsoft.com/office/drawing/2014/main" id="{C07492E9-A9F3-40D1-A018-42CC2B10A682}"/>
              </a:ext>
            </a:extLst>
          </p:cNvPr>
          <p:cNvPicPr>
            <a:picLocks noChangeAspect="1"/>
          </p:cNvPicPr>
          <p:nvPr/>
        </p:nvPicPr>
        <p:blipFill>
          <a:blip r:embed="rId5"/>
          <a:stretch>
            <a:fillRect/>
          </a:stretch>
        </p:blipFill>
        <p:spPr>
          <a:xfrm>
            <a:off x="9543670" y="5013286"/>
            <a:ext cx="2298216" cy="1211787"/>
          </a:xfrm>
          <a:prstGeom prst="rect">
            <a:avLst/>
          </a:prstGeom>
        </p:spPr>
      </p:pic>
      <p:sp>
        <p:nvSpPr>
          <p:cNvPr id="27" name="Title 1">
            <a:extLst>
              <a:ext uri="{FF2B5EF4-FFF2-40B4-BE49-F238E27FC236}">
                <a16:creationId xmlns:a16="http://schemas.microsoft.com/office/drawing/2014/main" id="{D201D328-ADC5-4F6D-821C-1E5DE8AED92D}"/>
              </a:ext>
            </a:extLst>
          </p:cNvPr>
          <p:cNvSpPr txBox="1">
            <a:spLocks/>
          </p:cNvSpPr>
          <p:nvPr/>
        </p:nvSpPr>
        <p:spPr>
          <a:xfrm>
            <a:off x="10511000" y="4538545"/>
            <a:ext cx="625647"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(b)</a:t>
            </a:r>
          </a:p>
        </p:txBody>
      </p:sp>
      <p:sp>
        <p:nvSpPr>
          <p:cNvPr id="28" name="Title 1">
            <a:extLst>
              <a:ext uri="{FF2B5EF4-FFF2-40B4-BE49-F238E27FC236}">
                <a16:creationId xmlns:a16="http://schemas.microsoft.com/office/drawing/2014/main" id="{A1994B54-E37D-4D84-8AA9-6FBE453F8D41}"/>
              </a:ext>
            </a:extLst>
          </p:cNvPr>
          <p:cNvSpPr txBox="1">
            <a:spLocks/>
          </p:cNvSpPr>
          <p:nvPr/>
        </p:nvSpPr>
        <p:spPr>
          <a:xfrm>
            <a:off x="6927314" y="3974909"/>
            <a:ext cx="625647"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(a)</a:t>
            </a:r>
          </a:p>
        </p:txBody>
      </p:sp>
    </p:spTree>
    <p:extLst>
      <p:ext uri="{BB962C8B-B14F-4D97-AF65-F5344CB8AC3E}">
        <p14:creationId xmlns:p14="http://schemas.microsoft.com/office/powerpoint/2010/main" val="1256531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9C3C7824-0522-45C1-841C-0473609C9433}"/>
              </a:ext>
            </a:extLst>
          </p:cNvPr>
          <p:cNvGrpSpPr/>
          <p:nvPr/>
        </p:nvGrpSpPr>
        <p:grpSpPr>
          <a:xfrm>
            <a:off x="4592277" y="5533441"/>
            <a:ext cx="2800351" cy="1126956"/>
            <a:chOff x="5534517" y="5583960"/>
            <a:chExt cx="2800351" cy="1126956"/>
          </a:xfrm>
        </p:grpSpPr>
        <p:pic>
          <p:nvPicPr>
            <p:cNvPr id="5" name="Picture 4">
              <a:extLst>
                <a:ext uri="{FF2B5EF4-FFF2-40B4-BE49-F238E27FC236}">
                  <a16:creationId xmlns:a16="http://schemas.microsoft.com/office/drawing/2014/main" id="{B308371B-B2B2-4A33-9F75-B603F6A35359}"/>
                </a:ext>
              </a:extLst>
            </p:cNvPr>
            <p:cNvPicPr>
              <a:picLocks noChangeAspect="1"/>
            </p:cNvPicPr>
            <p:nvPr/>
          </p:nvPicPr>
          <p:blipFill rotWithShape="1">
            <a:blip r:embed="rId2"/>
            <a:srcRect t="56717" b="11145"/>
            <a:stretch/>
          </p:blipFill>
          <p:spPr>
            <a:xfrm>
              <a:off x="5534517" y="5583960"/>
              <a:ext cx="2800351" cy="1126956"/>
            </a:xfrm>
            <a:prstGeom prst="rect">
              <a:avLst/>
            </a:prstGeom>
          </p:spPr>
        </p:pic>
        <p:sp>
          <p:nvSpPr>
            <p:cNvPr id="38" name="Title 1">
              <a:extLst>
                <a:ext uri="{FF2B5EF4-FFF2-40B4-BE49-F238E27FC236}">
                  <a16:creationId xmlns:a16="http://schemas.microsoft.com/office/drawing/2014/main" id="{0A5FC76C-4F7D-4F9E-958F-259DB8B2EBD5}"/>
                </a:ext>
              </a:extLst>
            </p:cNvPr>
            <p:cNvSpPr txBox="1">
              <a:spLocks/>
            </p:cNvSpPr>
            <p:nvPr/>
          </p:nvSpPr>
          <p:spPr>
            <a:xfrm>
              <a:off x="5539362" y="5943188"/>
              <a:ext cx="625647"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(b)</a:t>
              </a:r>
            </a:p>
          </p:txBody>
        </p:sp>
      </p:grpSp>
      <p:pic>
        <p:nvPicPr>
          <p:cNvPr id="9" name="Picture 8">
            <a:extLst>
              <a:ext uri="{FF2B5EF4-FFF2-40B4-BE49-F238E27FC236}">
                <a16:creationId xmlns:a16="http://schemas.microsoft.com/office/drawing/2014/main" id="{1E1A7759-3054-4A9F-A693-7EBCDE5E27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1158" y="146303"/>
            <a:ext cx="2811814" cy="3121687"/>
          </a:xfrm>
          <a:prstGeom prst="rect">
            <a:avLst/>
          </a:prstGeom>
        </p:spPr>
      </p:pic>
      <p:sp>
        <p:nvSpPr>
          <p:cNvPr id="4" name="Title 1">
            <a:extLst>
              <a:ext uri="{FF2B5EF4-FFF2-40B4-BE49-F238E27FC236}">
                <a16:creationId xmlns:a16="http://schemas.microsoft.com/office/drawing/2014/main" id="{F26045F5-238F-494E-BE68-056031038929}"/>
              </a:ext>
            </a:extLst>
          </p:cNvPr>
          <p:cNvSpPr txBox="1">
            <a:spLocks/>
          </p:cNvSpPr>
          <p:nvPr/>
        </p:nvSpPr>
        <p:spPr>
          <a:xfrm>
            <a:off x="165655" y="215348"/>
            <a:ext cx="3617843"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Course Materials</a:t>
            </a:r>
          </a:p>
        </p:txBody>
      </p:sp>
      <p:sp>
        <p:nvSpPr>
          <p:cNvPr id="3" name="Title 1">
            <a:extLst>
              <a:ext uri="{FF2B5EF4-FFF2-40B4-BE49-F238E27FC236}">
                <a16:creationId xmlns:a16="http://schemas.microsoft.com/office/drawing/2014/main" id="{2AA7F3C1-97BB-465D-BC43-D9FEFF52A200}"/>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5</a:t>
            </a:r>
          </a:p>
        </p:txBody>
      </p:sp>
      <p:sp>
        <p:nvSpPr>
          <p:cNvPr id="11" name="TextBox 10">
            <a:extLst>
              <a:ext uri="{FF2B5EF4-FFF2-40B4-BE49-F238E27FC236}">
                <a16:creationId xmlns:a16="http://schemas.microsoft.com/office/drawing/2014/main" id="{CE2C000F-2ED8-4FED-A6B9-F0E11A2CF72A}"/>
              </a:ext>
            </a:extLst>
          </p:cNvPr>
          <p:cNvSpPr txBox="1"/>
          <p:nvPr/>
        </p:nvSpPr>
        <p:spPr>
          <a:xfrm>
            <a:off x="159028" y="512072"/>
            <a:ext cx="6175512" cy="400110"/>
          </a:xfrm>
          <a:prstGeom prst="rect">
            <a:avLst/>
          </a:prstGeom>
          <a:noFill/>
        </p:spPr>
        <p:txBody>
          <a:bodyPr wrap="square">
            <a:spAutoFit/>
          </a:bodyPr>
          <a:lstStyle/>
          <a:p>
            <a:r>
              <a:rPr lang="en-US" sz="2000" b="1" dirty="0">
                <a:effectLst/>
              </a:rPr>
              <a:t>C.	The Light-Emitting-Diode (LED)</a:t>
            </a:r>
            <a:endParaRPr lang="en-US" sz="2000" b="1" dirty="0"/>
          </a:p>
        </p:txBody>
      </p:sp>
      <p:sp>
        <p:nvSpPr>
          <p:cNvPr id="12" name="Title 1">
            <a:extLst>
              <a:ext uri="{FF2B5EF4-FFF2-40B4-BE49-F238E27FC236}">
                <a16:creationId xmlns:a16="http://schemas.microsoft.com/office/drawing/2014/main" id="{6313FA15-FF2E-4B2F-8973-3DAA88027121}"/>
              </a:ext>
            </a:extLst>
          </p:cNvPr>
          <p:cNvSpPr txBox="1">
            <a:spLocks/>
          </p:cNvSpPr>
          <p:nvPr/>
        </p:nvSpPr>
        <p:spPr>
          <a:xfrm>
            <a:off x="7207571" y="2486111"/>
            <a:ext cx="2344531" cy="78187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400" dirty="0">
                <a:latin typeface="+mn-lt"/>
              </a:rPr>
              <a:t>Figure 3. </a:t>
            </a:r>
          </a:p>
          <a:p>
            <a:pPr algn="l"/>
            <a:r>
              <a:rPr lang="en-US" sz="1400" dirty="0">
                <a:latin typeface="+mn-lt"/>
              </a:rPr>
              <a:t>(a) LED schematic symbol</a:t>
            </a:r>
            <a:endParaRPr lang="en-US" sz="1400" dirty="0">
              <a:effectLst/>
              <a:latin typeface="+mn-lt"/>
            </a:endParaRPr>
          </a:p>
          <a:p>
            <a:pPr algn="l"/>
            <a:r>
              <a:rPr lang="en-US" sz="1400" dirty="0">
                <a:latin typeface="+mn-lt"/>
              </a:rPr>
              <a:t>(b) LED construction</a:t>
            </a:r>
          </a:p>
        </p:txBody>
      </p:sp>
      <p:sp>
        <p:nvSpPr>
          <p:cNvPr id="22" name="Title 1">
            <a:extLst>
              <a:ext uri="{FF2B5EF4-FFF2-40B4-BE49-F238E27FC236}">
                <a16:creationId xmlns:a16="http://schemas.microsoft.com/office/drawing/2014/main" id="{723DCDFB-204B-4FCB-8AC2-BEE5FB765444}"/>
              </a:ext>
            </a:extLst>
          </p:cNvPr>
          <p:cNvSpPr txBox="1">
            <a:spLocks/>
          </p:cNvSpPr>
          <p:nvPr/>
        </p:nvSpPr>
        <p:spPr>
          <a:xfrm>
            <a:off x="10236939" y="59836"/>
            <a:ext cx="625647"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(b)</a:t>
            </a:r>
          </a:p>
        </p:txBody>
      </p:sp>
      <p:sp>
        <p:nvSpPr>
          <p:cNvPr id="25" name="Title 1">
            <a:extLst>
              <a:ext uri="{FF2B5EF4-FFF2-40B4-BE49-F238E27FC236}">
                <a16:creationId xmlns:a16="http://schemas.microsoft.com/office/drawing/2014/main" id="{C0F2D4BD-9424-4C16-829C-351660687AE2}"/>
              </a:ext>
            </a:extLst>
          </p:cNvPr>
          <p:cNvSpPr txBox="1">
            <a:spLocks/>
          </p:cNvSpPr>
          <p:nvPr/>
        </p:nvSpPr>
        <p:spPr>
          <a:xfrm>
            <a:off x="7353300" y="5703099"/>
            <a:ext cx="3823250" cy="78187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Figure 4</a:t>
            </a:r>
          </a:p>
          <a:p>
            <a:pPr marL="342900" indent="-342900" algn="l">
              <a:buAutoNum type="alphaLcParenBoth"/>
            </a:pPr>
            <a:r>
              <a:rPr lang="en-US" sz="1600" dirty="0">
                <a:latin typeface="+mn-lt"/>
              </a:rPr>
              <a:t>Schottky diode construction</a:t>
            </a:r>
          </a:p>
          <a:p>
            <a:pPr marL="342900" indent="-342900" algn="l">
              <a:buAutoNum type="alphaLcParenBoth"/>
            </a:pPr>
            <a:r>
              <a:rPr lang="en-US" sz="1600" dirty="0">
                <a:latin typeface="+mn-lt"/>
              </a:rPr>
              <a:t>Schottky diode symbol</a:t>
            </a:r>
            <a:endParaRPr lang="en-US" sz="1600" dirty="0">
              <a:effectLst/>
              <a:latin typeface="+mn-lt"/>
            </a:endParaRPr>
          </a:p>
        </p:txBody>
      </p:sp>
      <p:pic>
        <p:nvPicPr>
          <p:cNvPr id="7" name="Picture 6">
            <a:extLst>
              <a:ext uri="{FF2B5EF4-FFF2-40B4-BE49-F238E27FC236}">
                <a16:creationId xmlns:a16="http://schemas.microsoft.com/office/drawing/2014/main" id="{96D4E7A4-D7F0-423B-A14B-474597C710B0}"/>
              </a:ext>
            </a:extLst>
          </p:cNvPr>
          <p:cNvPicPr>
            <a:picLocks noChangeAspect="1"/>
          </p:cNvPicPr>
          <p:nvPr/>
        </p:nvPicPr>
        <p:blipFill>
          <a:blip r:embed="rId4"/>
          <a:stretch>
            <a:fillRect/>
          </a:stretch>
        </p:blipFill>
        <p:spPr>
          <a:xfrm>
            <a:off x="7227201" y="76425"/>
            <a:ext cx="2273143" cy="1012863"/>
          </a:xfrm>
          <a:prstGeom prst="rect">
            <a:avLst/>
          </a:prstGeom>
        </p:spPr>
      </p:pic>
      <p:sp>
        <p:nvSpPr>
          <p:cNvPr id="10" name="TextBox 9">
            <a:extLst>
              <a:ext uri="{FF2B5EF4-FFF2-40B4-BE49-F238E27FC236}">
                <a16:creationId xmlns:a16="http://schemas.microsoft.com/office/drawing/2014/main" id="{59285E0C-63E9-4A02-A501-B663C57D2486}"/>
              </a:ext>
            </a:extLst>
          </p:cNvPr>
          <p:cNvSpPr txBox="1"/>
          <p:nvPr/>
        </p:nvSpPr>
        <p:spPr>
          <a:xfrm>
            <a:off x="178906" y="859503"/>
            <a:ext cx="7569061" cy="1923604"/>
          </a:xfrm>
          <a:prstGeom prst="rect">
            <a:avLst/>
          </a:prstGeom>
          <a:noFill/>
        </p:spPr>
        <p:txBody>
          <a:bodyPr wrap="square">
            <a:spAutoFit/>
          </a:bodyPr>
          <a:lstStyle/>
          <a:p>
            <a:r>
              <a:rPr lang="en-US" sz="1700" dirty="0">
                <a:effectLst/>
              </a:rPr>
              <a:t>The light-emitting diode (LED) converts current to light. As previously explained, when a forward-bias voltage is applied across a pn junction, electrons and holes flow across the space-charge region and become excess minority carriers. These excess minority carriers diffuse into the neutral semiconductor regions, where they recombine with majority carriers. In an LED, the diode current is directly proportional to the recombination rate, which means that the output light intensity is also proportional to the diode current.</a:t>
            </a:r>
            <a:endParaRPr lang="en-US" sz="1700" dirty="0"/>
          </a:p>
        </p:txBody>
      </p:sp>
      <p:sp>
        <p:nvSpPr>
          <p:cNvPr id="23" name="Title 1">
            <a:extLst>
              <a:ext uri="{FF2B5EF4-FFF2-40B4-BE49-F238E27FC236}">
                <a16:creationId xmlns:a16="http://schemas.microsoft.com/office/drawing/2014/main" id="{D5C5A9A5-ADE9-4CF4-B262-2D4B4C91E28C}"/>
              </a:ext>
            </a:extLst>
          </p:cNvPr>
          <p:cNvSpPr txBox="1">
            <a:spLocks/>
          </p:cNvSpPr>
          <p:nvPr/>
        </p:nvSpPr>
        <p:spPr>
          <a:xfrm>
            <a:off x="8171739" y="904124"/>
            <a:ext cx="625647"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(a)</a:t>
            </a:r>
          </a:p>
        </p:txBody>
      </p:sp>
      <p:grpSp>
        <p:nvGrpSpPr>
          <p:cNvPr id="40" name="Group 39">
            <a:extLst>
              <a:ext uri="{FF2B5EF4-FFF2-40B4-BE49-F238E27FC236}">
                <a16:creationId xmlns:a16="http://schemas.microsoft.com/office/drawing/2014/main" id="{C74447E9-68CC-40A8-BC06-3F4B93C5DBFE}"/>
              </a:ext>
            </a:extLst>
          </p:cNvPr>
          <p:cNvGrpSpPr/>
          <p:nvPr/>
        </p:nvGrpSpPr>
        <p:grpSpPr>
          <a:xfrm>
            <a:off x="128106" y="2730018"/>
            <a:ext cx="12063894" cy="2783433"/>
            <a:chOff x="128106" y="2730018"/>
            <a:chExt cx="12063894" cy="2783433"/>
          </a:xfrm>
        </p:grpSpPr>
        <p:grpSp>
          <p:nvGrpSpPr>
            <p:cNvPr id="35" name="Group 34">
              <a:extLst>
                <a:ext uri="{FF2B5EF4-FFF2-40B4-BE49-F238E27FC236}">
                  <a16:creationId xmlns:a16="http://schemas.microsoft.com/office/drawing/2014/main" id="{696451EA-9D51-4CC4-8121-DA5ECB7147DE}"/>
                </a:ext>
              </a:extLst>
            </p:cNvPr>
            <p:cNvGrpSpPr/>
            <p:nvPr/>
          </p:nvGrpSpPr>
          <p:grpSpPr>
            <a:xfrm>
              <a:off x="128106" y="2730018"/>
              <a:ext cx="12063894" cy="2783433"/>
              <a:chOff x="128106" y="2666518"/>
              <a:chExt cx="12063894" cy="2783433"/>
            </a:xfrm>
          </p:grpSpPr>
          <p:sp>
            <p:nvSpPr>
              <p:cNvPr id="24" name="TextBox 23">
                <a:extLst>
                  <a:ext uri="{FF2B5EF4-FFF2-40B4-BE49-F238E27FC236}">
                    <a16:creationId xmlns:a16="http://schemas.microsoft.com/office/drawing/2014/main" id="{83C71441-3C82-44FF-920E-326618DC8949}"/>
                  </a:ext>
                </a:extLst>
              </p:cNvPr>
              <p:cNvSpPr txBox="1"/>
              <p:nvPr/>
            </p:nvSpPr>
            <p:spPr>
              <a:xfrm>
                <a:off x="159028" y="2666518"/>
                <a:ext cx="6175512" cy="400110"/>
              </a:xfrm>
              <a:prstGeom prst="rect">
                <a:avLst/>
              </a:prstGeom>
              <a:noFill/>
            </p:spPr>
            <p:txBody>
              <a:bodyPr wrap="square">
                <a:spAutoFit/>
              </a:bodyPr>
              <a:lstStyle/>
              <a:p>
                <a:r>
                  <a:rPr lang="en-US" sz="2000" b="1" dirty="0">
                    <a:effectLst/>
                  </a:rPr>
                  <a:t>D.	Schottky Diode</a:t>
                </a:r>
                <a:endParaRPr lang="en-US" sz="2000" b="1" dirty="0"/>
              </a:p>
            </p:txBody>
          </p:sp>
          <p:grpSp>
            <p:nvGrpSpPr>
              <p:cNvPr id="33" name="Group 32">
                <a:extLst>
                  <a:ext uri="{FF2B5EF4-FFF2-40B4-BE49-F238E27FC236}">
                    <a16:creationId xmlns:a16="http://schemas.microsoft.com/office/drawing/2014/main" id="{E17315DB-5C8D-488E-BB0B-B260635E46B0}"/>
                  </a:ext>
                </a:extLst>
              </p:cNvPr>
              <p:cNvGrpSpPr/>
              <p:nvPr/>
            </p:nvGrpSpPr>
            <p:grpSpPr>
              <a:xfrm>
                <a:off x="128106" y="3000323"/>
                <a:ext cx="12063894" cy="2449628"/>
                <a:chOff x="128106" y="2886023"/>
                <a:chExt cx="12063894" cy="2449628"/>
              </a:xfrm>
            </p:grpSpPr>
            <p:sp>
              <p:nvSpPr>
                <p:cNvPr id="15" name="TextBox 14">
                  <a:extLst>
                    <a:ext uri="{FF2B5EF4-FFF2-40B4-BE49-F238E27FC236}">
                      <a16:creationId xmlns:a16="http://schemas.microsoft.com/office/drawing/2014/main" id="{986EC833-02EF-4840-B8EB-D33CB7B23FF7}"/>
                    </a:ext>
                  </a:extLst>
                </p:cNvPr>
                <p:cNvSpPr txBox="1"/>
                <p:nvPr/>
              </p:nvSpPr>
              <p:spPr>
                <a:xfrm>
                  <a:off x="165655" y="2886023"/>
                  <a:ext cx="7403545" cy="877163"/>
                </a:xfrm>
                <a:prstGeom prst="rect">
                  <a:avLst/>
                </a:prstGeom>
                <a:noFill/>
              </p:spPr>
              <p:txBody>
                <a:bodyPr wrap="square">
                  <a:spAutoFit/>
                </a:bodyPr>
                <a:lstStyle/>
                <a:p>
                  <a:r>
                    <a:rPr lang="en-US" sz="1700" dirty="0">
                      <a:effectLst/>
                    </a:rPr>
                    <a:t>A Schottky diode is formed when a metal such as aluminum is brought into contact with a moderately doped n-type semiconductor to form a rectifying junction. Figure 4 shows the metal-semiconductor contact and the circuit symbol</a:t>
                  </a:r>
                  <a:endParaRPr lang="en-US" sz="1700" dirty="0"/>
                </a:p>
              </p:txBody>
            </p:sp>
            <p:sp>
              <p:nvSpPr>
                <p:cNvPr id="29" name="TextBox 28">
                  <a:extLst>
                    <a:ext uri="{FF2B5EF4-FFF2-40B4-BE49-F238E27FC236}">
                      <a16:creationId xmlns:a16="http://schemas.microsoft.com/office/drawing/2014/main" id="{95E281C5-5671-476E-A005-C5961BEF291F}"/>
                    </a:ext>
                  </a:extLst>
                </p:cNvPr>
                <p:cNvSpPr txBox="1"/>
                <p:nvPr/>
              </p:nvSpPr>
              <p:spPr>
                <a:xfrm>
                  <a:off x="128106" y="4195680"/>
                  <a:ext cx="11828801" cy="353943"/>
                </a:xfrm>
                <a:prstGeom prst="rect">
                  <a:avLst/>
                </a:prstGeom>
                <a:noFill/>
              </p:spPr>
              <p:txBody>
                <a:bodyPr wrap="square">
                  <a:spAutoFit/>
                </a:bodyPr>
                <a:lstStyle/>
                <a:p>
                  <a:endParaRPr lang="en-US" sz="1700" dirty="0"/>
                </a:p>
              </p:txBody>
            </p:sp>
            <p:sp>
              <p:nvSpPr>
                <p:cNvPr id="32" name="TextBox 31">
                  <a:extLst>
                    <a:ext uri="{FF2B5EF4-FFF2-40B4-BE49-F238E27FC236}">
                      <a16:creationId xmlns:a16="http://schemas.microsoft.com/office/drawing/2014/main" id="{108EBD15-3D8E-425B-8537-11204552B562}"/>
                    </a:ext>
                  </a:extLst>
                </p:cNvPr>
                <p:cNvSpPr txBox="1"/>
                <p:nvPr/>
              </p:nvSpPr>
              <p:spPr>
                <a:xfrm>
                  <a:off x="145392" y="3673658"/>
                  <a:ext cx="12046608" cy="1661993"/>
                </a:xfrm>
                <a:prstGeom prst="rect">
                  <a:avLst/>
                </a:prstGeom>
                <a:noFill/>
              </p:spPr>
              <p:txBody>
                <a:bodyPr wrap="square">
                  <a:spAutoFit/>
                </a:bodyPr>
                <a:lstStyle/>
                <a:p>
                  <a:r>
                    <a:rPr lang="en-US" sz="1700" dirty="0">
                      <a:effectLst/>
                    </a:rPr>
                    <a:t>The current–voltage characteristics of a Schottky diode are very similar to those of a pn junction diode and same ideal diode equation can be used for both devices. However, there are two important differences between the two diodes that directly affect the response of the Schottky diode. First The current in a Schottky diode results from the flow of majority carriers over the potential barrier at the metallurgical junction which me and switching time from a forward bias to a reverse bias is </a:t>
                  </a:r>
                  <a:r>
                    <a:rPr lang="en-US" sz="1700" u="sng" dirty="0">
                      <a:effectLst/>
                    </a:rPr>
                    <a:t>very short</a:t>
                  </a:r>
                  <a:r>
                    <a:rPr lang="en-US" sz="1700" dirty="0">
                      <a:effectLst/>
                    </a:rPr>
                    <a:t> compared to that of a pn junction diode. Second, the reverse-saturation current I</a:t>
                  </a:r>
                  <a:r>
                    <a:rPr lang="en-US" sz="1700" baseline="-25000" dirty="0">
                      <a:effectLst/>
                    </a:rPr>
                    <a:t>S</a:t>
                  </a:r>
                  <a:r>
                    <a:rPr lang="en-US" sz="1700" dirty="0">
                      <a:effectLst/>
                    </a:rPr>
                    <a:t> for a Schottky diode is larger than that of a pn junction diode for comparable device areas. This property means that it takes </a:t>
                  </a:r>
                  <a:r>
                    <a:rPr lang="en-US" sz="1700" u="sng" dirty="0">
                      <a:effectLst/>
                    </a:rPr>
                    <a:t>less forward bias voltage</a:t>
                  </a:r>
                  <a:r>
                    <a:rPr lang="en-US" sz="1700" dirty="0">
                      <a:effectLst/>
                    </a:rPr>
                    <a:t> to induce a particular current compared to a pn junction diode.</a:t>
                  </a:r>
                  <a:endParaRPr lang="en-US" sz="1700" dirty="0"/>
                </a:p>
              </p:txBody>
            </p:sp>
          </p:grpSp>
        </p:grpSp>
        <p:sp>
          <p:nvSpPr>
            <p:cNvPr id="34" name="TextBox 33">
              <a:extLst>
                <a:ext uri="{FF2B5EF4-FFF2-40B4-BE49-F238E27FC236}">
                  <a16:creationId xmlns:a16="http://schemas.microsoft.com/office/drawing/2014/main" id="{608C1DB9-66DB-4DBC-A6B4-EEB5EEAF6390}"/>
                </a:ext>
              </a:extLst>
            </p:cNvPr>
            <p:cNvSpPr txBox="1"/>
            <p:nvPr/>
          </p:nvSpPr>
          <p:spPr>
            <a:xfrm>
              <a:off x="7303401" y="3577873"/>
              <a:ext cx="4399943" cy="353943"/>
            </a:xfrm>
            <a:prstGeom prst="rect">
              <a:avLst/>
            </a:prstGeom>
            <a:noFill/>
          </p:spPr>
          <p:txBody>
            <a:bodyPr wrap="square">
              <a:spAutoFit/>
            </a:bodyPr>
            <a:lstStyle/>
            <a:p>
              <a:r>
                <a:rPr lang="en-US" sz="1700" dirty="0">
                  <a:effectLst/>
                </a:rPr>
                <a:t>with the current direction and voltage polarity. </a:t>
              </a:r>
              <a:endParaRPr lang="en-US" sz="1700" dirty="0"/>
            </a:p>
          </p:txBody>
        </p:sp>
      </p:grpSp>
      <p:grpSp>
        <p:nvGrpSpPr>
          <p:cNvPr id="37" name="Group 36">
            <a:extLst>
              <a:ext uri="{FF2B5EF4-FFF2-40B4-BE49-F238E27FC236}">
                <a16:creationId xmlns:a16="http://schemas.microsoft.com/office/drawing/2014/main" id="{316925E8-3301-469B-96E4-E894FE3E9BA8}"/>
              </a:ext>
            </a:extLst>
          </p:cNvPr>
          <p:cNvGrpSpPr/>
          <p:nvPr/>
        </p:nvGrpSpPr>
        <p:grpSpPr>
          <a:xfrm>
            <a:off x="863056" y="5468800"/>
            <a:ext cx="2973380" cy="1256238"/>
            <a:chOff x="1085139" y="5512532"/>
            <a:chExt cx="2973380" cy="1256238"/>
          </a:xfrm>
        </p:grpSpPr>
        <p:pic>
          <p:nvPicPr>
            <p:cNvPr id="26" name="Picture 25">
              <a:extLst>
                <a:ext uri="{FF2B5EF4-FFF2-40B4-BE49-F238E27FC236}">
                  <a16:creationId xmlns:a16="http://schemas.microsoft.com/office/drawing/2014/main" id="{E0020D6D-4CFB-4F53-A899-D8D38E9ADEF6}"/>
                </a:ext>
              </a:extLst>
            </p:cNvPr>
            <p:cNvPicPr>
              <a:picLocks noChangeAspect="1"/>
            </p:cNvPicPr>
            <p:nvPr/>
          </p:nvPicPr>
          <p:blipFill rotWithShape="1">
            <a:blip r:embed="rId2"/>
            <a:srcRect b="60214"/>
            <a:stretch/>
          </p:blipFill>
          <p:spPr>
            <a:xfrm>
              <a:off x="1536911" y="5512532"/>
              <a:ext cx="2521608" cy="1256238"/>
            </a:xfrm>
            <a:prstGeom prst="rect">
              <a:avLst/>
            </a:prstGeom>
          </p:spPr>
        </p:pic>
        <p:sp>
          <p:nvSpPr>
            <p:cNvPr id="36" name="Title 1">
              <a:extLst>
                <a:ext uri="{FF2B5EF4-FFF2-40B4-BE49-F238E27FC236}">
                  <a16:creationId xmlns:a16="http://schemas.microsoft.com/office/drawing/2014/main" id="{7B4B2E8A-1651-491B-A09C-2278F08C3BD1}"/>
                </a:ext>
              </a:extLst>
            </p:cNvPr>
            <p:cNvSpPr txBox="1">
              <a:spLocks/>
            </p:cNvSpPr>
            <p:nvPr/>
          </p:nvSpPr>
          <p:spPr>
            <a:xfrm>
              <a:off x="1085139" y="5943188"/>
              <a:ext cx="625647"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(a)</a:t>
              </a:r>
            </a:p>
          </p:txBody>
        </p:sp>
      </p:grpSp>
    </p:spTree>
    <p:extLst>
      <p:ext uri="{BB962C8B-B14F-4D97-AF65-F5344CB8AC3E}">
        <p14:creationId xmlns:p14="http://schemas.microsoft.com/office/powerpoint/2010/main" val="39097217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D585EA2-4E64-4EB1-9FC3-B913BAF4CF30}"/>
              </a:ext>
            </a:extLst>
          </p:cNvPr>
          <p:cNvPicPr>
            <a:picLocks noChangeAspect="1"/>
          </p:cNvPicPr>
          <p:nvPr/>
        </p:nvPicPr>
        <p:blipFill>
          <a:blip r:embed="rId2"/>
          <a:stretch>
            <a:fillRect/>
          </a:stretch>
        </p:blipFill>
        <p:spPr>
          <a:xfrm>
            <a:off x="3963436" y="4803996"/>
            <a:ext cx="2836863" cy="1625446"/>
          </a:xfrm>
          <a:prstGeom prst="rect">
            <a:avLst/>
          </a:prstGeom>
        </p:spPr>
      </p:pic>
      <p:pic>
        <p:nvPicPr>
          <p:cNvPr id="6" name="Picture 5">
            <a:extLst>
              <a:ext uri="{FF2B5EF4-FFF2-40B4-BE49-F238E27FC236}">
                <a16:creationId xmlns:a16="http://schemas.microsoft.com/office/drawing/2014/main" id="{DDBCD706-B444-4CA1-9BCD-C8EB8DA154C5}"/>
              </a:ext>
            </a:extLst>
          </p:cNvPr>
          <p:cNvPicPr>
            <a:picLocks noChangeAspect="1"/>
          </p:cNvPicPr>
          <p:nvPr/>
        </p:nvPicPr>
        <p:blipFill>
          <a:blip r:embed="rId3"/>
          <a:stretch>
            <a:fillRect/>
          </a:stretch>
        </p:blipFill>
        <p:spPr>
          <a:xfrm>
            <a:off x="7883570" y="416718"/>
            <a:ext cx="4149402" cy="5867400"/>
          </a:xfrm>
          <a:prstGeom prst="rect">
            <a:avLst/>
          </a:prstGeom>
        </p:spPr>
      </p:pic>
      <p:sp>
        <p:nvSpPr>
          <p:cNvPr id="4" name="Title 1">
            <a:extLst>
              <a:ext uri="{FF2B5EF4-FFF2-40B4-BE49-F238E27FC236}">
                <a16:creationId xmlns:a16="http://schemas.microsoft.com/office/drawing/2014/main" id="{F26045F5-238F-494E-BE68-056031038929}"/>
              </a:ext>
            </a:extLst>
          </p:cNvPr>
          <p:cNvSpPr txBox="1">
            <a:spLocks/>
          </p:cNvSpPr>
          <p:nvPr/>
        </p:nvSpPr>
        <p:spPr>
          <a:xfrm>
            <a:off x="165655" y="215348"/>
            <a:ext cx="3617843"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Course Materials</a:t>
            </a:r>
          </a:p>
        </p:txBody>
      </p:sp>
      <p:sp>
        <p:nvSpPr>
          <p:cNvPr id="3" name="Title 1">
            <a:extLst>
              <a:ext uri="{FF2B5EF4-FFF2-40B4-BE49-F238E27FC236}">
                <a16:creationId xmlns:a16="http://schemas.microsoft.com/office/drawing/2014/main" id="{2AA7F3C1-97BB-465D-BC43-D9FEFF52A200}"/>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5</a:t>
            </a:r>
          </a:p>
        </p:txBody>
      </p:sp>
      <p:sp>
        <p:nvSpPr>
          <p:cNvPr id="11" name="TextBox 10">
            <a:extLst>
              <a:ext uri="{FF2B5EF4-FFF2-40B4-BE49-F238E27FC236}">
                <a16:creationId xmlns:a16="http://schemas.microsoft.com/office/drawing/2014/main" id="{CE2C000F-2ED8-4FED-A6B9-F0E11A2CF72A}"/>
              </a:ext>
            </a:extLst>
          </p:cNvPr>
          <p:cNvSpPr txBox="1"/>
          <p:nvPr/>
        </p:nvSpPr>
        <p:spPr>
          <a:xfrm>
            <a:off x="159028" y="512072"/>
            <a:ext cx="6175512" cy="400110"/>
          </a:xfrm>
          <a:prstGeom prst="rect">
            <a:avLst/>
          </a:prstGeom>
          <a:noFill/>
        </p:spPr>
        <p:txBody>
          <a:bodyPr wrap="square">
            <a:spAutoFit/>
          </a:bodyPr>
          <a:lstStyle/>
          <a:p>
            <a:r>
              <a:rPr lang="en-US" sz="2000" b="1" dirty="0">
                <a:effectLst/>
              </a:rPr>
              <a:t>E.	The Zener Diode</a:t>
            </a:r>
            <a:endParaRPr lang="en-US" sz="2000" b="1" dirty="0"/>
          </a:p>
        </p:txBody>
      </p:sp>
      <p:sp>
        <p:nvSpPr>
          <p:cNvPr id="12" name="Title 1">
            <a:extLst>
              <a:ext uri="{FF2B5EF4-FFF2-40B4-BE49-F238E27FC236}">
                <a16:creationId xmlns:a16="http://schemas.microsoft.com/office/drawing/2014/main" id="{6313FA15-FF2E-4B2F-8973-3DAA88027121}"/>
              </a:ext>
            </a:extLst>
          </p:cNvPr>
          <p:cNvSpPr txBox="1">
            <a:spLocks/>
          </p:cNvSpPr>
          <p:nvPr/>
        </p:nvSpPr>
        <p:spPr>
          <a:xfrm>
            <a:off x="7964049" y="712127"/>
            <a:ext cx="2665896" cy="82783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Figure 5(a). Diode I-V characteristics showing breakdown effects.</a:t>
            </a:r>
          </a:p>
        </p:txBody>
      </p:sp>
      <p:sp>
        <p:nvSpPr>
          <p:cNvPr id="10" name="TextBox 9">
            <a:extLst>
              <a:ext uri="{FF2B5EF4-FFF2-40B4-BE49-F238E27FC236}">
                <a16:creationId xmlns:a16="http://schemas.microsoft.com/office/drawing/2014/main" id="{59285E0C-63E9-4A02-A501-B663C57D2486}"/>
              </a:ext>
            </a:extLst>
          </p:cNvPr>
          <p:cNvSpPr txBox="1"/>
          <p:nvPr/>
        </p:nvSpPr>
        <p:spPr>
          <a:xfrm>
            <a:off x="178906" y="859503"/>
            <a:ext cx="7569061" cy="4247317"/>
          </a:xfrm>
          <a:prstGeom prst="rect">
            <a:avLst/>
          </a:prstGeom>
          <a:noFill/>
        </p:spPr>
        <p:txBody>
          <a:bodyPr wrap="square">
            <a:spAutoFit/>
          </a:bodyPr>
          <a:lstStyle/>
          <a:p>
            <a:r>
              <a:rPr lang="en-US" dirty="0">
                <a:effectLst/>
              </a:rPr>
              <a:t>As learned earlier, the applied reverse-bias voltage cannot increase without limit. At some point, breakdown occurs and the current in the reverse-bias direction increases rapidly. The voltage at this point is called the </a:t>
            </a:r>
            <a:r>
              <a:rPr lang="en-US" b="1" dirty="0">
                <a:effectLst/>
              </a:rPr>
              <a:t>breakdown voltage</a:t>
            </a:r>
            <a:r>
              <a:rPr lang="en-US" dirty="0">
                <a:effectLst/>
              </a:rPr>
              <a:t>. The diode I–V characteristics, including breakdown, are shown in Figure 5(a). This diodes, called </a:t>
            </a:r>
            <a:r>
              <a:rPr lang="en-US" i="1" dirty="0">
                <a:effectLst/>
              </a:rPr>
              <a:t>Zener diodes</a:t>
            </a:r>
            <a:r>
              <a:rPr lang="en-US" dirty="0">
                <a:effectLst/>
              </a:rPr>
              <a:t>, can be designed and fabricated to provide a specified breakdown voltage V</a:t>
            </a:r>
            <a:r>
              <a:rPr lang="en-US" baseline="-25000" dirty="0">
                <a:effectLst/>
              </a:rPr>
              <a:t>Zo</a:t>
            </a:r>
            <a:r>
              <a:rPr lang="en-US" dirty="0">
                <a:effectLst/>
              </a:rPr>
              <a:t>. {Although the breakdown voltage is on the negative voltage axis (reverse-bias), its value is given as a positive quantity.} Such a diode can be used as a constant-voltage reference in a circuit. The diode breakdown voltage is essentially constant over a wide range of currents and temperatures. The slope of the I–V characteristics curve in breakdown is quite large, so the incremental resistance r</a:t>
            </a:r>
            <a:r>
              <a:rPr lang="en-US" baseline="-25000" dirty="0">
                <a:effectLst/>
              </a:rPr>
              <a:t>z</a:t>
            </a:r>
            <a:r>
              <a:rPr lang="en-US" dirty="0">
                <a:effectLst/>
              </a:rPr>
              <a:t> is small. Typically, r</a:t>
            </a:r>
            <a:r>
              <a:rPr lang="en-US" baseline="-25000" dirty="0">
                <a:effectLst/>
              </a:rPr>
              <a:t>z</a:t>
            </a:r>
            <a:r>
              <a:rPr lang="en-US" dirty="0">
                <a:effectLst/>
              </a:rPr>
              <a:t> is in the range of a few ohms or tens of ohms. The circuit symbol of the Zener diode is shown in Figure 5(b). The voltage V</a:t>
            </a:r>
            <a:r>
              <a:rPr lang="en-US" baseline="-25000" dirty="0">
                <a:effectLst/>
              </a:rPr>
              <a:t>Z </a:t>
            </a:r>
            <a:r>
              <a:rPr lang="en-US" dirty="0">
                <a:effectLst/>
              </a:rPr>
              <a:t>is the Zener breakdown voltage, and the current I</a:t>
            </a:r>
            <a:r>
              <a:rPr lang="en-US" baseline="-25000" dirty="0">
                <a:effectLst/>
              </a:rPr>
              <a:t>Z </a:t>
            </a:r>
            <a:r>
              <a:rPr lang="en-US" dirty="0">
                <a:effectLst/>
              </a:rPr>
              <a:t>is the reverse-bias current when the diode is operating in the breakdown region. </a:t>
            </a:r>
            <a:endParaRPr lang="en-US" dirty="0"/>
          </a:p>
        </p:txBody>
      </p:sp>
      <p:sp>
        <p:nvSpPr>
          <p:cNvPr id="30" name="Title 1">
            <a:extLst>
              <a:ext uri="{FF2B5EF4-FFF2-40B4-BE49-F238E27FC236}">
                <a16:creationId xmlns:a16="http://schemas.microsoft.com/office/drawing/2014/main" id="{2E785AE6-AA9D-4D08-A32B-A31836144FD9}"/>
              </a:ext>
            </a:extLst>
          </p:cNvPr>
          <p:cNvSpPr txBox="1">
            <a:spLocks/>
          </p:cNvSpPr>
          <p:nvPr/>
        </p:nvSpPr>
        <p:spPr>
          <a:xfrm>
            <a:off x="1297540" y="5339632"/>
            <a:ext cx="2665896" cy="82783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Figure 5(b). Zener diode schematic symbol showing its polarity and current direction.</a:t>
            </a:r>
          </a:p>
        </p:txBody>
      </p:sp>
    </p:spTree>
    <p:extLst>
      <p:ext uri="{BB962C8B-B14F-4D97-AF65-F5344CB8AC3E}">
        <p14:creationId xmlns:p14="http://schemas.microsoft.com/office/powerpoint/2010/main" val="32826118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1E6C5C-A353-447E-9A85-740E4DBB36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0107" y="416718"/>
            <a:ext cx="4408488" cy="2857619"/>
          </a:xfrm>
          <a:prstGeom prst="rect">
            <a:avLst/>
          </a:prstGeom>
        </p:spPr>
      </p:pic>
      <p:sp>
        <p:nvSpPr>
          <p:cNvPr id="4" name="Title 1">
            <a:extLst>
              <a:ext uri="{FF2B5EF4-FFF2-40B4-BE49-F238E27FC236}">
                <a16:creationId xmlns:a16="http://schemas.microsoft.com/office/drawing/2014/main" id="{F26045F5-238F-494E-BE68-056031038929}"/>
              </a:ext>
            </a:extLst>
          </p:cNvPr>
          <p:cNvSpPr txBox="1">
            <a:spLocks/>
          </p:cNvSpPr>
          <p:nvPr/>
        </p:nvSpPr>
        <p:spPr>
          <a:xfrm>
            <a:off x="165655" y="215348"/>
            <a:ext cx="3617843"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Course Materials</a:t>
            </a:r>
          </a:p>
        </p:txBody>
      </p:sp>
      <p:sp>
        <p:nvSpPr>
          <p:cNvPr id="3" name="Title 1">
            <a:extLst>
              <a:ext uri="{FF2B5EF4-FFF2-40B4-BE49-F238E27FC236}">
                <a16:creationId xmlns:a16="http://schemas.microsoft.com/office/drawing/2014/main" id="{2AA7F3C1-97BB-465D-BC43-D9FEFF52A200}"/>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5</a:t>
            </a:r>
          </a:p>
        </p:txBody>
      </p:sp>
      <p:sp>
        <p:nvSpPr>
          <p:cNvPr id="11" name="TextBox 10">
            <a:extLst>
              <a:ext uri="{FF2B5EF4-FFF2-40B4-BE49-F238E27FC236}">
                <a16:creationId xmlns:a16="http://schemas.microsoft.com/office/drawing/2014/main" id="{CE2C000F-2ED8-4FED-A6B9-F0E11A2CF72A}"/>
              </a:ext>
            </a:extLst>
          </p:cNvPr>
          <p:cNvSpPr txBox="1"/>
          <p:nvPr/>
        </p:nvSpPr>
        <p:spPr>
          <a:xfrm>
            <a:off x="159028" y="512072"/>
            <a:ext cx="6175512" cy="400110"/>
          </a:xfrm>
          <a:prstGeom prst="rect">
            <a:avLst/>
          </a:prstGeom>
          <a:noFill/>
        </p:spPr>
        <p:txBody>
          <a:bodyPr wrap="square">
            <a:spAutoFit/>
          </a:bodyPr>
          <a:lstStyle/>
          <a:p>
            <a:r>
              <a:rPr lang="en-US" sz="2000" b="1" dirty="0">
                <a:effectLst/>
              </a:rPr>
              <a:t>F.	</a:t>
            </a:r>
            <a:r>
              <a:rPr lang="en-US" sz="2000" b="1" dirty="0"/>
              <a:t>Sample Analysis using Zener Diode</a:t>
            </a:r>
          </a:p>
        </p:txBody>
      </p:sp>
      <p:sp>
        <p:nvSpPr>
          <p:cNvPr id="10" name="TextBox 9">
            <a:extLst>
              <a:ext uri="{FF2B5EF4-FFF2-40B4-BE49-F238E27FC236}">
                <a16:creationId xmlns:a16="http://schemas.microsoft.com/office/drawing/2014/main" id="{59285E0C-63E9-4A02-A501-B663C57D2486}"/>
              </a:ext>
            </a:extLst>
          </p:cNvPr>
          <p:cNvSpPr txBox="1"/>
          <p:nvPr/>
        </p:nvSpPr>
        <p:spPr>
          <a:xfrm>
            <a:off x="178907" y="859503"/>
            <a:ext cx="6793394" cy="1200329"/>
          </a:xfrm>
          <a:prstGeom prst="rect">
            <a:avLst/>
          </a:prstGeom>
          <a:noFill/>
        </p:spPr>
        <p:txBody>
          <a:bodyPr wrap="square">
            <a:spAutoFit/>
          </a:bodyPr>
          <a:lstStyle/>
          <a:p>
            <a:r>
              <a:rPr lang="en-US" dirty="0">
                <a:effectLst/>
              </a:rPr>
              <a:t>Analyze the circuit in the right. Let a voltage source V</a:t>
            </a:r>
            <a:r>
              <a:rPr lang="en-US" baseline="-25000" dirty="0">
                <a:effectLst/>
              </a:rPr>
              <a:t>PS</a:t>
            </a:r>
            <a:r>
              <a:rPr lang="en-US" dirty="0">
                <a:effectLst/>
              </a:rPr>
              <a:t> = 10v and a Zener diode used as a voltage regulator is V</a:t>
            </a:r>
            <a:r>
              <a:rPr lang="en-US" baseline="-25000" dirty="0">
                <a:effectLst/>
              </a:rPr>
              <a:t>Z</a:t>
            </a:r>
            <a:r>
              <a:rPr lang="en-US" dirty="0">
                <a:effectLst/>
              </a:rPr>
              <a:t> = 5.6v. Determine the value of the resistor if the current diode is to be limited to 5mA. Also find the power rating of both the Zener diode and the resistor.</a:t>
            </a:r>
            <a:endParaRPr lang="en-US" dirty="0"/>
          </a:p>
        </p:txBody>
      </p:sp>
      <p:sp>
        <p:nvSpPr>
          <p:cNvPr id="14" name="Title 1">
            <a:extLst>
              <a:ext uri="{FF2B5EF4-FFF2-40B4-BE49-F238E27FC236}">
                <a16:creationId xmlns:a16="http://schemas.microsoft.com/office/drawing/2014/main" id="{5550864F-5047-4046-B52A-865E5DD608D2}"/>
              </a:ext>
            </a:extLst>
          </p:cNvPr>
          <p:cNvSpPr txBox="1">
            <a:spLocks/>
          </p:cNvSpPr>
          <p:nvPr/>
        </p:nvSpPr>
        <p:spPr>
          <a:xfrm>
            <a:off x="8834066" y="3063598"/>
            <a:ext cx="3012188" cy="104285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Note the connection of the Zener diode in an actual circuit, which has to be reversed in order to operate in a normal way.</a:t>
            </a:r>
          </a:p>
        </p:txBody>
      </p:sp>
      <p:sp>
        <p:nvSpPr>
          <p:cNvPr id="15" name="TextBox 14">
            <a:extLst>
              <a:ext uri="{FF2B5EF4-FFF2-40B4-BE49-F238E27FC236}">
                <a16:creationId xmlns:a16="http://schemas.microsoft.com/office/drawing/2014/main" id="{CF8F8676-86A0-45DD-BA78-C2CA2AE81757}"/>
              </a:ext>
            </a:extLst>
          </p:cNvPr>
          <p:cNvSpPr txBox="1"/>
          <p:nvPr/>
        </p:nvSpPr>
        <p:spPr>
          <a:xfrm>
            <a:off x="159028" y="2308210"/>
            <a:ext cx="6793394" cy="369332"/>
          </a:xfrm>
          <a:prstGeom prst="rect">
            <a:avLst/>
          </a:prstGeom>
          <a:noFill/>
        </p:spPr>
        <p:txBody>
          <a:bodyPr wrap="square">
            <a:spAutoFit/>
          </a:bodyPr>
          <a:lstStyle/>
          <a:p>
            <a:r>
              <a:rPr lang="en-US" dirty="0">
                <a:effectLst/>
              </a:rPr>
              <a:t>Doing the current loop, we can see that</a:t>
            </a:r>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595FF78-2C99-4E21-B8D3-4A0AA11986D5}"/>
                  </a:ext>
                </a:extLst>
              </p:cNvPr>
              <p:cNvSpPr txBox="1"/>
              <p:nvPr/>
            </p:nvSpPr>
            <p:spPr>
              <a:xfrm>
                <a:off x="713405" y="2815082"/>
                <a:ext cx="2343150" cy="620298"/>
              </a:xfrm>
              <a:prstGeom prst="rect">
                <a:avLst/>
              </a:prstGeom>
              <a:noFill/>
            </p:spPr>
            <p:txBody>
              <a:bodyPr wrap="square" lIns="0" tIns="0" rIns="0" bIns="0" rtlCol="0">
                <a:spAutoFit/>
              </a:bodyPr>
              <a:lstStyle/>
              <a:p>
                <a:r>
                  <a:rPr lang="en-US" sz="2800" i="1" dirty="0"/>
                  <a:t>I</a:t>
                </a:r>
                <a:r>
                  <a:rPr lang="en-US" sz="2800" dirty="0"/>
                  <a:t> =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𝑉</m:t>
                        </m:r>
                        <m:r>
                          <a:rPr lang="en-US" sz="2800" b="0" i="1" baseline="-25000" smtClean="0">
                            <a:latin typeface="Cambria Math" panose="02040503050406030204" pitchFamily="18" charset="0"/>
                          </a:rPr>
                          <m:t>𝑃𝑆</m:t>
                        </m:r>
                        <m:r>
                          <a:rPr lang="en-US" sz="2800" b="0" i="1" smtClean="0">
                            <a:latin typeface="Cambria Math" panose="02040503050406030204" pitchFamily="18" charset="0"/>
                          </a:rPr>
                          <m:t> −</m:t>
                        </m:r>
                        <m:r>
                          <a:rPr lang="en-US" sz="2800" b="0" i="1" smtClean="0">
                            <a:latin typeface="Cambria Math" panose="02040503050406030204" pitchFamily="18" charset="0"/>
                          </a:rPr>
                          <m:t>𝑉𝑍</m:t>
                        </m:r>
                      </m:num>
                      <m:den>
                        <m:r>
                          <a:rPr lang="en-US" sz="2800" b="0" i="1" smtClean="0">
                            <a:latin typeface="Cambria Math" panose="02040503050406030204" pitchFamily="18" charset="0"/>
                          </a:rPr>
                          <m:t>𝑅</m:t>
                        </m:r>
                      </m:den>
                    </m:f>
                  </m:oMath>
                </a14:m>
                <a:endParaRPr lang="en-US" sz="2800" dirty="0"/>
              </a:p>
            </p:txBody>
          </p:sp>
        </mc:Choice>
        <mc:Fallback xmlns="">
          <p:sp>
            <p:nvSpPr>
              <p:cNvPr id="7" name="TextBox 6">
                <a:extLst>
                  <a:ext uri="{FF2B5EF4-FFF2-40B4-BE49-F238E27FC236}">
                    <a16:creationId xmlns:a16="http://schemas.microsoft.com/office/drawing/2014/main" id="{1595FF78-2C99-4E21-B8D3-4A0AA11986D5}"/>
                  </a:ext>
                </a:extLst>
              </p:cNvPr>
              <p:cNvSpPr txBox="1">
                <a:spLocks noRot="1" noChangeAspect="1" noMove="1" noResize="1" noEditPoints="1" noAdjustHandles="1" noChangeArrowheads="1" noChangeShapeType="1" noTextEdit="1"/>
              </p:cNvSpPr>
              <p:nvPr/>
            </p:nvSpPr>
            <p:spPr>
              <a:xfrm>
                <a:off x="713405" y="2815082"/>
                <a:ext cx="2343150" cy="620298"/>
              </a:xfrm>
              <a:prstGeom prst="rect">
                <a:avLst/>
              </a:prstGeom>
              <a:blipFill>
                <a:blip r:embed="rId3"/>
                <a:stretch>
                  <a:fillRect l="-9115" t="-1961" b="-186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C214D14-EBCC-4E43-BB2A-B41057B0C5F5}"/>
                  </a:ext>
                </a:extLst>
              </p:cNvPr>
              <p:cNvSpPr txBox="1"/>
              <p:nvPr/>
            </p:nvSpPr>
            <p:spPr>
              <a:xfrm>
                <a:off x="599105" y="3611021"/>
                <a:ext cx="2343150" cy="620298"/>
              </a:xfrm>
              <a:prstGeom prst="rect">
                <a:avLst/>
              </a:prstGeom>
              <a:noFill/>
            </p:spPr>
            <p:txBody>
              <a:bodyPr wrap="square" lIns="0" tIns="0" rIns="0" bIns="0" rtlCol="0">
                <a:spAutoFit/>
              </a:bodyPr>
              <a:lstStyle/>
              <a:p>
                <a:r>
                  <a:rPr lang="en-US" sz="2800" i="1" dirty="0"/>
                  <a:t>R</a:t>
                </a:r>
                <a:r>
                  <a:rPr lang="en-US" sz="2800" dirty="0"/>
                  <a:t> =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𝑉</m:t>
                        </m:r>
                        <m:r>
                          <a:rPr lang="en-US" sz="2800" b="0" i="1" baseline="-25000" smtClean="0">
                            <a:latin typeface="Cambria Math" panose="02040503050406030204" pitchFamily="18" charset="0"/>
                          </a:rPr>
                          <m:t>𝑃𝑆</m:t>
                        </m:r>
                        <m:r>
                          <a:rPr lang="en-US" sz="2800" b="0" i="1" smtClean="0">
                            <a:latin typeface="Cambria Math" panose="02040503050406030204" pitchFamily="18" charset="0"/>
                          </a:rPr>
                          <m:t> −</m:t>
                        </m:r>
                        <m:r>
                          <a:rPr lang="en-US" sz="2800" b="0" i="1" smtClean="0">
                            <a:latin typeface="Cambria Math" panose="02040503050406030204" pitchFamily="18" charset="0"/>
                          </a:rPr>
                          <m:t>𝑉𝑍</m:t>
                        </m:r>
                      </m:num>
                      <m:den>
                        <m:r>
                          <a:rPr lang="en-US" sz="2800" b="0" i="1" smtClean="0">
                            <a:latin typeface="Cambria Math" panose="02040503050406030204" pitchFamily="18" charset="0"/>
                          </a:rPr>
                          <m:t>𝐼</m:t>
                        </m:r>
                      </m:den>
                    </m:f>
                  </m:oMath>
                </a14:m>
                <a:endParaRPr lang="en-US" sz="2800" dirty="0"/>
              </a:p>
            </p:txBody>
          </p:sp>
        </mc:Choice>
        <mc:Fallback xmlns="">
          <p:sp>
            <p:nvSpPr>
              <p:cNvPr id="16" name="TextBox 15">
                <a:extLst>
                  <a:ext uri="{FF2B5EF4-FFF2-40B4-BE49-F238E27FC236}">
                    <a16:creationId xmlns:a16="http://schemas.microsoft.com/office/drawing/2014/main" id="{FC214D14-EBCC-4E43-BB2A-B41057B0C5F5}"/>
                  </a:ext>
                </a:extLst>
              </p:cNvPr>
              <p:cNvSpPr txBox="1">
                <a:spLocks noRot="1" noChangeAspect="1" noMove="1" noResize="1" noEditPoints="1" noAdjustHandles="1" noChangeArrowheads="1" noChangeShapeType="1" noTextEdit="1"/>
              </p:cNvSpPr>
              <p:nvPr/>
            </p:nvSpPr>
            <p:spPr>
              <a:xfrm>
                <a:off x="599105" y="3611021"/>
                <a:ext cx="2343150" cy="620298"/>
              </a:xfrm>
              <a:prstGeom prst="rect">
                <a:avLst/>
              </a:prstGeom>
              <a:blipFill>
                <a:blip r:embed="rId4"/>
                <a:stretch>
                  <a:fillRect l="-9091" t="-1961" b="-19608"/>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CA8F8230-BC07-424C-BBB2-2BF65565875E}"/>
              </a:ext>
            </a:extLst>
          </p:cNvPr>
          <p:cNvSpPr txBox="1"/>
          <p:nvPr/>
        </p:nvSpPr>
        <p:spPr>
          <a:xfrm>
            <a:off x="178907" y="3356054"/>
            <a:ext cx="575598" cy="369332"/>
          </a:xfrm>
          <a:prstGeom prst="rect">
            <a:avLst/>
          </a:prstGeom>
          <a:noFill/>
        </p:spPr>
        <p:txBody>
          <a:bodyPr wrap="square">
            <a:spAutoFit/>
          </a:bodyPr>
          <a:lstStyle/>
          <a:p>
            <a:r>
              <a:rPr lang="en-US" dirty="0">
                <a:effectLst/>
              </a:rPr>
              <a:t>or</a:t>
            </a:r>
            <a:endParaRPr lang="en-US"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9BBE8C9-3B9A-4636-878C-19812F96F586}"/>
                  </a:ext>
                </a:extLst>
              </p:cNvPr>
              <p:cNvSpPr txBox="1"/>
              <p:nvPr/>
            </p:nvSpPr>
            <p:spPr>
              <a:xfrm>
                <a:off x="599105" y="4182521"/>
                <a:ext cx="1597995" cy="620298"/>
              </a:xfrm>
              <a:prstGeom prst="rect">
                <a:avLst/>
              </a:prstGeom>
              <a:noFill/>
            </p:spPr>
            <p:txBody>
              <a:bodyPr wrap="square" lIns="0" tIns="0" rIns="0" bIns="0" rtlCol="0">
                <a:spAutoFit/>
              </a:bodyPr>
              <a:lstStyle/>
              <a:p>
                <a:r>
                  <a:rPr lang="en-US" sz="2800" i="1" dirty="0"/>
                  <a:t>R</a:t>
                </a:r>
                <a:r>
                  <a:rPr lang="en-US" sz="2800" dirty="0"/>
                  <a:t> =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10 −5.6</m:t>
                        </m:r>
                      </m:num>
                      <m:den>
                        <m:r>
                          <a:rPr lang="en-US" sz="2800" b="0" i="1" smtClean="0">
                            <a:latin typeface="Cambria Math" panose="02040503050406030204" pitchFamily="18" charset="0"/>
                          </a:rPr>
                          <m:t>5</m:t>
                        </m:r>
                      </m:den>
                    </m:f>
                  </m:oMath>
                </a14:m>
                <a:endParaRPr lang="en-US" sz="2800" dirty="0"/>
              </a:p>
            </p:txBody>
          </p:sp>
        </mc:Choice>
        <mc:Fallback xmlns="">
          <p:sp>
            <p:nvSpPr>
              <p:cNvPr id="18" name="TextBox 17">
                <a:extLst>
                  <a:ext uri="{FF2B5EF4-FFF2-40B4-BE49-F238E27FC236}">
                    <a16:creationId xmlns:a16="http://schemas.microsoft.com/office/drawing/2014/main" id="{B9BBE8C9-3B9A-4636-878C-19812F96F586}"/>
                  </a:ext>
                </a:extLst>
              </p:cNvPr>
              <p:cNvSpPr txBox="1">
                <a:spLocks noRot="1" noChangeAspect="1" noMove="1" noResize="1" noEditPoints="1" noAdjustHandles="1" noChangeArrowheads="1" noChangeShapeType="1" noTextEdit="1"/>
              </p:cNvSpPr>
              <p:nvPr/>
            </p:nvSpPr>
            <p:spPr>
              <a:xfrm>
                <a:off x="599105" y="4182521"/>
                <a:ext cx="1597995" cy="620298"/>
              </a:xfrm>
              <a:prstGeom prst="rect">
                <a:avLst/>
              </a:prstGeom>
              <a:blipFill>
                <a:blip r:embed="rId5"/>
                <a:stretch>
                  <a:fillRect l="-13359" t="-980" b="-20588"/>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53704B0B-E608-49FE-91D1-EC8657416E88}"/>
              </a:ext>
            </a:extLst>
          </p:cNvPr>
          <p:cNvSpPr txBox="1"/>
          <p:nvPr/>
        </p:nvSpPr>
        <p:spPr>
          <a:xfrm>
            <a:off x="2185503" y="4338781"/>
            <a:ext cx="1597995" cy="307777"/>
          </a:xfrm>
          <a:prstGeom prst="rect">
            <a:avLst/>
          </a:prstGeom>
          <a:noFill/>
        </p:spPr>
        <p:txBody>
          <a:bodyPr wrap="square" lIns="0" tIns="0" rIns="0" bIns="0" rtlCol="0">
            <a:spAutoFit/>
          </a:bodyPr>
          <a:lstStyle/>
          <a:p>
            <a:r>
              <a:rPr lang="en-US" sz="2000" dirty="0"/>
              <a:t>= 880Ω</a:t>
            </a:r>
          </a:p>
        </p:txBody>
      </p:sp>
      <p:sp>
        <p:nvSpPr>
          <p:cNvPr id="20" name="TextBox 19">
            <a:extLst>
              <a:ext uri="{FF2B5EF4-FFF2-40B4-BE49-F238E27FC236}">
                <a16:creationId xmlns:a16="http://schemas.microsoft.com/office/drawing/2014/main" id="{EEDFE712-ABFF-4883-A76E-2256C10624FB}"/>
              </a:ext>
            </a:extLst>
          </p:cNvPr>
          <p:cNvSpPr txBox="1"/>
          <p:nvPr/>
        </p:nvSpPr>
        <p:spPr>
          <a:xfrm>
            <a:off x="3929505" y="3294164"/>
            <a:ext cx="3338997" cy="369332"/>
          </a:xfrm>
          <a:prstGeom prst="rect">
            <a:avLst/>
          </a:prstGeom>
          <a:noFill/>
        </p:spPr>
        <p:txBody>
          <a:bodyPr wrap="square" lIns="0" tIns="0" rIns="0" bIns="0" rtlCol="0">
            <a:spAutoFit/>
          </a:bodyPr>
          <a:lstStyle/>
          <a:p>
            <a:r>
              <a:rPr lang="en-US" sz="2400" dirty="0"/>
              <a:t>P</a:t>
            </a:r>
            <a:r>
              <a:rPr lang="en-US" sz="2400" baseline="-25000" dirty="0"/>
              <a:t>R</a:t>
            </a:r>
            <a:r>
              <a:rPr lang="en-US" sz="2400" dirty="0"/>
              <a:t> = I</a:t>
            </a:r>
            <a:r>
              <a:rPr lang="en-US" sz="2400" baseline="30000" dirty="0"/>
              <a:t>2</a:t>
            </a:r>
            <a:r>
              <a:rPr lang="en-US" sz="2400" dirty="0"/>
              <a:t>R</a:t>
            </a:r>
          </a:p>
        </p:txBody>
      </p:sp>
      <p:sp>
        <p:nvSpPr>
          <p:cNvPr id="21" name="TextBox 20">
            <a:extLst>
              <a:ext uri="{FF2B5EF4-FFF2-40B4-BE49-F238E27FC236}">
                <a16:creationId xmlns:a16="http://schemas.microsoft.com/office/drawing/2014/main" id="{84D3A3A9-CCC6-4632-BD1E-3A0430F6B0D6}"/>
              </a:ext>
            </a:extLst>
          </p:cNvPr>
          <p:cNvSpPr txBox="1"/>
          <p:nvPr/>
        </p:nvSpPr>
        <p:spPr>
          <a:xfrm>
            <a:off x="3805702" y="2817209"/>
            <a:ext cx="4292797" cy="369332"/>
          </a:xfrm>
          <a:prstGeom prst="rect">
            <a:avLst/>
          </a:prstGeom>
          <a:noFill/>
        </p:spPr>
        <p:txBody>
          <a:bodyPr wrap="square">
            <a:spAutoFit/>
          </a:bodyPr>
          <a:lstStyle/>
          <a:p>
            <a:r>
              <a:rPr lang="en-US" dirty="0">
                <a:effectLst/>
              </a:rPr>
              <a:t>For Resistor and Diode power ratings:</a:t>
            </a:r>
            <a:endParaRPr lang="en-US" dirty="0"/>
          </a:p>
        </p:txBody>
      </p:sp>
      <p:sp>
        <p:nvSpPr>
          <p:cNvPr id="22" name="TextBox 21">
            <a:extLst>
              <a:ext uri="{FF2B5EF4-FFF2-40B4-BE49-F238E27FC236}">
                <a16:creationId xmlns:a16="http://schemas.microsoft.com/office/drawing/2014/main" id="{23756257-C24A-4D0E-AE04-8DFE483844C9}"/>
              </a:ext>
            </a:extLst>
          </p:cNvPr>
          <p:cNvSpPr txBox="1"/>
          <p:nvPr/>
        </p:nvSpPr>
        <p:spPr>
          <a:xfrm>
            <a:off x="3929504" y="3861987"/>
            <a:ext cx="3338997" cy="307777"/>
          </a:xfrm>
          <a:prstGeom prst="rect">
            <a:avLst/>
          </a:prstGeom>
          <a:noFill/>
        </p:spPr>
        <p:txBody>
          <a:bodyPr wrap="square" lIns="0" tIns="0" rIns="0" bIns="0" rtlCol="0">
            <a:spAutoFit/>
          </a:bodyPr>
          <a:lstStyle/>
          <a:p>
            <a:r>
              <a:rPr lang="en-US" sz="2000" dirty="0"/>
              <a:t>P</a:t>
            </a:r>
            <a:r>
              <a:rPr lang="en-US" sz="2000" baseline="-25000" dirty="0"/>
              <a:t>R</a:t>
            </a:r>
            <a:r>
              <a:rPr lang="en-US" sz="2000" dirty="0"/>
              <a:t> = (5x10</a:t>
            </a:r>
            <a:r>
              <a:rPr lang="en-US" sz="2000" baseline="30000" dirty="0"/>
              <a:t>-3</a:t>
            </a:r>
            <a:r>
              <a:rPr lang="en-US" sz="2000" dirty="0"/>
              <a:t>)</a:t>
            </a:r>
            <a:r>
              <a:rPr lang="en-US" sz="2000" baseline="30000" dirty="0"/>
              <a:t>2</a:t>
            </a:r>
            <a:r>
              <a:rPr lang="en-US" sz="2000" dirty="0"/>
              <a:t>(880)</a:t>
            </a:r>
          </a:p>
        </p:txBody>
      </p:sp>
      <p:sp>
        <p:nvSpPr>
          <p:cNvPr id="23" name="TextBox 22">
            <a:extLst>
              <a:ext uri="{FF2B5EF4-FFF2-40B4-BE49-F238E27FC236}">
                <a16:creationId xmlns:a16="http://schemas.microsoft.com/office/drawing/2014/main" id="{287102E7-D684-401B-8E80-536F0489DF14}"/>
              </a:ext>
            </a:extLst>
          </p:cNvPr>
          <p:cNvSpPr txBox="1"/>
          <p:nvPr/>
        </p:nvSpPr>
        <p:spPr>
          <a:xfrm>
            <a:off x="3929504" y="4306434"/>
            <a:ext cx="3338997" cy="307777"/>
          </a:xfrm>
          <a:prstGeom prst="rect">
            <a:avLst/>
          </a:prstGeom>
          <a:noFill/>
        </p:spPr>
        <p:txBody>
          <a:bodyPr wrap="square" lIns="0" tIns="0" rIns="0" bIns="0" rtlCol="0">
            <a:spAutoFit/>
          </a:bodyPr>
          <a:lstStyle/>
          <a:p>
            <a:r>
              <a:rPr lang="en-US" sz="2000" dirty="0"/>
              <a:t>P</a:t>
            </a:r>
            <a:r>
              <a:rPr lang="en-US" sz="2000" baseline="-25000" dirty="0"/>
              <a:t>R</a:t>
            </a:r>
            <a:r>
              <a:rPr lang="en-US" sz="2000" dirty="0"/>
              <a:t> = 22mW</a:t>
            </a:r>
          </a:p>
        </p:txBody>
      </p:sp>
      <p:sp>
        <p:nvSpPr>
          <p:cNvPr id="24" name="TextBox 23">
            <a:extLst>
              <a:ext uri="{FF2B5EF4-FFF2-40B4-BE49-F238E27FC236}">
                <a16:creationId xmlns:a16="http://schemas.microsoft.com/office/drawing/2014/main" id="{89A2B025-AB88-4202-B6C0-D75B651A3C57}"/>
              </a:ext>
            </a:extLst>
          </p:cNvPr>
          <p:cNvSpPr txBox="1"/>
          <p:nvPr/>
        </p:nvSpPr>
        <p:spPr>
          <a:xfrm>
            <a:off x="5974205" y="3294164"/>
            <a:ext cx="3338997" cy="369332"/>
          </a:xfrm>
          <a:prstGeom prst="rect">
            <a:avLst/>
          </a:prstGeom>
          <a:noFill/>
        </p:spPr>
        <p:txBody>
          <a:bodyPr wrap="square" lIns="0" tIns="0" rIns="0" bIns="0" rtlCol="0">
            <a:spAutoFit/>
          </a:bodyPr>
          <a:lstStyle/>
          <a:p>
            <a:r>
              <a:rPr lang="en-US" sz="2400" dirty="0"/>
              <a:t>P</a:t>
            </a:r>
            <a:r>
              <a:rPr lang="en-US" sz="2400" baseline="-25000" dirty="0"/>
              <a:t>Z</a:t>
            </a:r>
            <a:r>
              <a:rPr lang="en-US" sz="2400" dirty="0"/>
              <a:t> = V</a:t>
            </a:r>
            <a:r>
              <a:rPr lang="en-US" sz="2400" baseline="-25000" dirty="0"/>
              <a:t>Z </a:t>
            </a:r>
            <a:r>
              <a:rPr lang="en-US" sz="2400" dirty="0"/>
              <a:t>I</a:t>
            </a:r>
          </a:p>
        </p:txBody>
      </p:sp>
      <p:sp>
        <p:nvSpPr>
          <p:cNvPr id="25" name="TextBox 24">
            <a:extLst>
              <a:ext uri="{FF2B5EF4-FFF2-40B4-BE49-F238E27FC236}">
                <a16:creationId xmlns:a16="http://schemas.microsoft.com/office/drawing/2014/main" id="{55490EF6-78E3-4AAB-AC74-6174BE66A4CD}"/>
              </a:ext>
            </a:extLst>
          </p:cNvPr>
          <p:cNvSpPr txBox="1"/>
          <p:nvPr/>
        </p:nvSpPr>
        <p:spPr>
          <a:xfrm>
            <a:off x="5974204" y="3861987"/>
            <a:ext cx="3338997" cy="307777"/>
          </a:xfrm>
          <a:prstGeom prst="rect">
            <a:avLst/>
          </a:prstGeom>
          <a:noFill/>
        </p:spPr>
        <p:txBody>
          <a:bodyPr wrap="square" lIns="0" tIns="0" rIns="0" bIns="0" rtlCol="0">
            <a:spAutoFit/>
          </a:bodyPr>
          <a:lstStyle/>
          <a:p>
            <a:r>
              <a:rPr lang="en-US" sz="2000" dirty="0"/>
              <a:t>P</a:t>
            </a:r>
            <a:r>
              <a:rPr lang="en-US" sz="2000" baseline="-25000" dirty="0"/>
              <a:t>Z</a:t>
            </a:r>
            <a:r>
              <a:rPr lang="en-US" sz="2000" dirty="0"/>
              <a:t> = (5.6)(5x10</a:t>
            </a:r>
            <a:r>
              <a:rPr lang="en-US" sz="2000" baseline="30000" dirty="0"/>
              <a:t>-3</a:t>
            </a:r>
            <a:r>
              <a:rPr lang="en-US" sz="2000" dirty="0"/>
              <a:t>)</a:t>
            </a:r>
          </a:p>
        </p:txBody>
      </p:sp>
      <p:sp>
        <p:nvSpPr>
          <p:cNvPr id="26" name="TextBox 25">
            <a:extLst>
              <a:ext uri="{FF2B5EF4-FFF2-40B4-BE49-F238E27FC236}">
                <a16:creationId xmlns:a16="http://schemas.microsoft.com/office/drawing/2014/main" id="{70E9C527-C360-4505-8FB2-C600B5A8B311}"/>
              </a:ext>
            </a:extLst>
          </p:cNvPr>
          <p:cNvSpPr txBox="1"/>
          <p:nvPr/>
        </p:nvSpPr>
        <p:spPr>
          <a:xfrm>
            <a:off x="5974204" y="4306434"/>
            <a:ext cx="3338997" cy="307777"/>
          </a:xfrm>
          <a:prstGeom prst="rect">
            <a:avLst/>
          </a:prstGeom>
          <a:noFill/>
        </p:spPr>
        <p:txBody>
          <a:bodyPr wrap="square" lIns="0" tIns="0" rIns="0" bIns="0" rtlCol="0">
            <a:spAutoFit/>
          </a:bodyPr>
          <a:lstStyle/>
          <a:p>
            <a:r>
              <a:rPr lang="en-US" sz="2000" dirty="0"/>
              <a:t>P</a:t>
            </a:r>
            <a:r>
              <a:rPr lang="en-US" sz="2000" baseline="-25000" dirty="0"/>
              <a:t>Z</a:t>
            </a:r>
            <a:r>
              <a:rPr lang="en-US" sz="2000" dirty="0"/>
              <a:t> = 28mW</a:t>
            </a:r>
          </a:p>
        </p:txBody>
      </p:sp>
      <p:sp>
        <p:nvSpPr>
          <p:cNvPr id="27" name="Rectangle 26">
            <a:extLst>
              <a:ext uri="{FF2B5EF4-FFF2-40B4-BE49-F238E27FC236}">
                <a16:creationId xmlns:a16="http://schemas.microsoft.com/office/drawing/2014/main" id="{3E3D684E-804A-46E4-A056-FD9F3B749D2D}"/>
              </a:ext>
            </a:extLst>
          </p:cNvPr>
          <p:cNvSpPr/>
          <p:nvPr/>
        </p:nvSpPr>
        <p:spPr>
          <a:xfrm>
            <a:off x="6409029" y="4306434"/>
            <a:ext cx="766471" cy="307778"/>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996EDFF-F5DF-491D-8BD9-540ECFBA19FF}"/>
              </a:ext>
            </a:extLst>
          </p:cNvPr>
          <p:cNvSpPr/>
          <p:nvPr/>
        </p:nvSpPr>
        <p:spPr>
          <a:xfrm>
            <a:off x="4372937" y="4315599"/>
            <a:ext cx="766471" cy="307778"/>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96442C6F-1E99-421B-9FCB-E15DED69F1EF}"/>
              </a:ext>
            </a:extLst>
          </p:cNvPr>
          <p:cNvSpPr/>
          <p:nvPr/>
        </p:nvSpPr>
        <p:spPr>
          <a:xfrm>
            <a:off x="2324075" y="4350480"/>
            <a:ext cx="766471" cy="307778"/>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84718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EF1BEC5-97F0-49C7-AF9A-FD57A6757A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1667" y="1638694"/>
            <a:ext cx="4384678" cy="3580611"/>
          </a:xfrm>
          <a:prstGeom prst="rect">
            <a:avLst/>
          </a:prstGeom>
        </p:spPr>
      </p:pic>
      <p:sp>
        <p:nvSpPr>
          <p:cNvPr id="4" name="Title 1">
            <a:extLst>
              <a:ext uri="{FF2B5EF4-FFF2-40B4-BE49-F238E27FC236}">
                <a16:creationId xmlns:a16="http://schemas.microsoft.com/office/drawing/2014/main" id="{F26045F5-238F-494E-BE68-056031038929}"/>
              </a:ext>
            </a:extLst>
          </p:cNvPr>
          <p:cNvSpPr txBox="1">
            <a:spLocks/>
          </p:cNvSpPr>
          <p:nvPr/>
        </p:nvSpPr>
        <p:spPr>
          <a:xfrm>
            <a:off x="165655" y="215348"/>
            <a:ext cx="3617843"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Exercise no. 5</a:t>
            </a:r>
          </a:p>
        </p:txBody>
      </p:sp>
      <p:sp>
        <p:nvSpPr>
          <p:cNvPr id="13" name="Subtitle 2">
            <a:extLst>
              <a:ext uri="{FF2B5EF4-FFF2-40B4-BE49-F238E27FC236}">
                <a16:creationId xmlns:a16="http://schemas.microsoft.com/office/drawing/2014/main" id="{24DD0EAD-8EDC-46FF-9FA0-7C0B6C1912E5}"/>
              </a:ext>
            </a:extLst>
          </p:cNvPr>
          <p:cNvSpPr txBox="1">
            <a:spLocks/>
          </p:cNvSpPr>
          <p:nvPr/>
        </p:nvSpPr>
        <p:spPr>
          <a:xfrm>
            <a:off x="165655" y="796897"/>
            <a:ext cx="11509510" cy="10049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t>Direction. </a:t>
            </a:r>
            <a:r>
              <a:rPr lang="en-US" sz="2000" dirty="0"/>
              <a:t>Solve for the following. You may use a scientific calculator and round-off your final answer up to two decimal places. Use proper SI values if possible, and box your final answer. </a:t>
            </a:r>
          </a:p>
        </p:txBody>
      </p:sp>
      <p:sp>
        <p:nvSpPr>
          <p:cNvPr id="2" name="Title 1">
            <a:extLst>
              <a:ext uri="{FF2B5EF4-FFF2-40B4-BE49-F238E27FC236}">
                <a16:creationId xmlns:a16="http://schemas.microsoft.com/office/drawing/2014/main" id="{88BBC300-8C46-4551-A575-122F1549AA51}"/>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5</a:t>
            </a:r>
          </a:p>
        </p:txBody>
      </p:sp>
      <p:sp>
        <p:nvSpPr>
          <p:cNvPr id="3" name="Subtitle 2">
            <a:extLst>
              <a:ext uri="{FF2B5EF4-FFF2-40B4-BE49-F238E27FC236}">
                <a16:creationId xmlns:a16="http://schemas.microsoft.com/office/drawing/2014/main" id="{959C3B3D-27F9-4F89-AC88-7247379631D8}"/>
              </a:ext>
            </a:extLst>
          </p:cNvPr>
          <p:cNvSpPr txBox="1">
            <a:spLocks/>
          </p:cNvSpPr>
          <p:nvPr/>
        </p:nvSpPr>
        <p:spPr>
          <a:xfrm>
            <a:off x="165655" y="1753646"/>
            <a:ext cx="7439831" cy="45403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mj-lt"/>
              <a:buAutoNum type="arabicParenR"/>
            </a:pPr>
            <a:r>
              <a:rPr lang="en-US" sz="2000" dirty="0">
                <a:effectLst/>
              </a:rPr>
              <a:t>Find the proper voltage V</a:t>
            </a:r>
            <a:r>
              <a:rPr lang="en-US" sz="2000" baseline="-25000" dirty="0">
                <a:effectLst/>
              </a:rPr>
              <a:t>Z</a:t>
            </a:r>
            <a:r>
              <a:rPr lang="en-US" sz="2000" dirty="0">
                <a:effectLst/>
              </a:rPr>
              <a:t> of the circuit if the required regulated current must be of 2.5mA, in which it is connected to a 3k</a:t>
            </a:r>
            <a:r>
              <a:rPr lang="el-GR" sz="2000" dirty="0">
                <a:effectLst/>
              </a:rPr>
              <a:t>Ω</a:t>
            </a:r>
            <a:r>
              <a:rPr lang="en-US" sz="2000" dirty="0">
                <a:effectLst/>
              </a:rPr>
              <a:t> resistor R and supplied with a 12v V</a:t>
            </a:r>
            <a:r>
              <a:rPr lang="en-US" sz="2000" baseline="-25000" dirty="0">
                <a:effectLst/>
              </a:rPr>
              <a:t>PS</a:t>
            </a:r>
            <a:r>
              <a:rPr lang="en-US" sz="2000" dirty="0">
                <a:effectLst/>
              </a:rPr>
              <a:t> power supply.</a:t>
            </a:r>
          </a:p>
          <a:p>
            <a:pPr marL="457200" indent="-457200" algn="l">
              <a:buFont typeface="+mj-lt"/>
              <a:buAutoNum type="arabicParenR"/>
            </a:pPr>
            <a:r>
              <a:rPr lang="en-US" sz="2000" dirty="0"/>
              <a:t>What must be the value of resistor R if </a:t>
            </a:r>
            <a:r>
              <a:rPr lang="en-US" sz="2000" dirty="0">
                <a:effectLst/>
              </a:rPr>
              <a:t>V</a:t>
            </a:r>
            <a:r>
              <a:rPr lang="en-US" sz="2000" baseline="-25000" dirty="0">
                <a:effectLst/>
              </a:rPr>
              <a:t>Z</a:t>
            </a:r>
            <a:r>
              <a:rPr lang="en-US" sz="2000" dirty="0">
                <a:effectLst/>
              </a:rPr>
              <a:t> = 4.2v and V</a:t>
            </a:r>
            <a:r>
              <a:rPr lang="en-US" sz="2000" baseline="-25000" dirty="0">
                <a:effectLst/>
              </a:rPr>
              <a:t>PS</a:t>
            </a:r>
            <a:r>
              <a:rPr lang="en-US" sz="2000" dirty="0">
                <a:effectLst/>
              </a:rPr>
              <a:t> = 6v? Consider the power rating of the Zener diode be of 10mW.</a:t>
            </a:r>
          </a:p>
          <a:p>
            <a:pPr marL="457200" indent="-457200" algn="l">
              <a:buFont typeface="+mj-lt"/>
              <a:buAutoNum type="arabicParenR"/>
            </a:pPr>
            <a:r>
              <a:rPr lang="en-US" sz="2000" dirty="0">
                <a:effectLst/>
              </a:rPr>
              <a:t>Assume a load resistor is R</a:t>
            </a:r>
            <a:r>
              <a:rPr lang="en-US" sz="2000" baseline="-25000" dirty="0">
                <a:effectLst/>
              </a:rPr>
              <a:t>L </a:t>
            </a:r>
            <a:r>
              <a:rPr lang="en-US" sz="2000" dirty="0">
                <a:effectLst/>
              </a:rPr>
              <a:t>is connected in parallel with the Zener diode. If the Zener voltage V</a:t>
            </a:r>
            <a:r>
              <a:rPr lang="en-US" sz="2000" baseline="-25000" dirty="0">
                <a:effectLst/>
              </a:rPr>
              <a:t>Z</a:t>
            </a:r>
            <a:r>
              <a:rPr lang="en-US" sz="2000" dirty="0">
                <a:effectLst/>
              </a:rPr>
              <a:t> = 7.2v, and all resistors (R and R</a:t>
            </a:r>
            <a:r>
              <a:rPr lang="en-US" sz="2000" baseline="-25000" dirty="0">
                <a:effectLst/>
              </a:rPr>
              <a:t>L</a:t>
            </a:r>
            <a:r>
              <a:rPr lang="en-US" sz="2000" dirty="0">
                <a:effectLst/>
              </a:rPr>
              <a:t>) comes has a rating of 0.25mW, what must be the value of R given that V</a:t>
            </a:r>
            <a:r>
              <a:rPr lang="en-US" sz="2000" baseline="-25000" dirty="0">
                <a:effectLst/>
              </a:rPr>
              <a:t>PS</a:t>
            </a:r>
            <a:r>
              <a:rPr lang="en-US" sz="2000" dirty="0">
                <a:effectLst/>
              </a:rPr>
              <a:t> = 12v? </a:t>
            </a:r>
          </a:p>
        </p:txBody>
      </p:sp>
    </p:spTree>
    <p:extLst>
      <p:ext uri="{BB962C8B-B14F-4D97-AF65-F5344CB8AC3E}">
        <p14:creationId xmlns:p14="http://schemas.microsoft.com/office/powerpoint/2010/main" val="29341999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518CC-33E4-456C-B611-8303659C39DF}"/>
              </a:ext>
            </a:extLst>
          </p:cNvPr>
          <p:cNvSpPr>
            <a:spLocks noGrp="1"/>
          </p:cNvSpPr>
          <p:nvPr>
            <p:ph type="ctrTitle"/>
          </p:nvPr>
        </p:nvSpPr>
        <p:spPr>
          <a:xfrm>
            <a:off x="231916" y="314042"/>
            <a:ext cx="1822171" cy="680280"/>
          </a:xfrm>
        </p:spPr>
        <p:txBody>
          <a:bodyPr>
            <a:normAutofit/>
          </a:bodyPr>
          <a:lstStyle/>
          <a:p>
            <a:pPr algn="l"/>
            <a:r>
              <a:rPr lang="en-US" sz="2400" dirty="0">
                <a:latin typeface="+mn-lt"/>
              </a:rPr>
              <a:t>Module 6:</a:t>
            </a:r>
          </a:p>
        </p:txBody>
      </p:sp>
      <p:sp>
        <p:nvSpPr>
          <p:cNvPr id="4" name="Title 1">
            <a:extLst>
              <a:ext uri="{FF2B5EF4-FFF2-40B4-BE49-F238E27FC236}">
                <a16:creationId xmlns:a16="http://schemas.microsoft.com/office/drawing/2014/main" id="{F26045F5-238F-494E-BE68-056031038929}"/>
              </a:ext>
            </a:extLst>
          </p:cNvPr>
          <p:cNvSpPr txBox="1">
            <a:spLocks/>
          </p:cNvSpPr>
          <p:nvPr/>
        </p:nvSpPr>
        <p:spPr>
          <a:xfrm>
            <a:off x="231916" y="1167504"/>
            <a:ext cx="3617843" cy="100495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dirty="0">
                <a:latin typeface="+mn-lt"/>
              </a:rPr>
              <a:t>Overview</a:t>
            </a:r>
          </a:p>
        </p:txBody>
      </p:sp>
      <p:sp>
        <p:nvSpPr>
          <p:cNvPr id="8" name="Title 1">
            <a:extLst>
              <a:ext uri="{FF2B5EF4-FFF2-40B4-BE49-F238E27FC236}">
                <a16:creationId xmlns:a16="http://schemas.microsoft.com/office/drawing/2014/main" id="{63339394-130A-4D94-8B4C-F1A8F2C2B67C}"/>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6</a:t>
            </a:r>
          </a:p>
        </p:txBody>
      </p:sp>
      <p:sp>
        <p:nvSpPr>
          <p:cNvPr id="7" name="Title 1">
            <a:extLst>
              <a:ext uri="{FF2B5EF4-FFF2-40B4-BE49-F238E27FC236}">
                <a16:creationId xmlns:a16="http://schemas.microsoft.com/office/drawing/2014/main" id="{7A8A3231-087F-4FEF-9271-B697A9F1B8C6}"/>
              </a:ext>
            </a:extLst>
          </p:cNvPr>
          <p:cNvSpPr txBox="1">
            <a:spLocks/>
          </p:cNvSpPr>
          <p:nvPr/>
        </p:nvSpPr>
        <p:spPr>
          <a:xfrm>
            <a:off x="1921565" y="320670"/>
            <a:ext cx="8613915" cy="680280"/>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latin typeface="+mn-lt"/>
              </a:rPr>
              <a:t>DIODE CIRCUITS</a:t>
            </a:r>
          </a:p>
          <a:p>
            <a:r>
              <a:rPr lang="en-US" sz="4000" dirty="0">
                <a:latin typeface="+mn-lt"/>
              </a:rPr>
              <a:t>(THE RECTIFIER)</a:t>
            </a:r>
          </a:p>
        </p:txBody>
      </p:sp>
      <p:sp>
        <p:nvSpPr>
          <p:cNvPr id="5" name="Subtitle 4">
            <a:extLst>
              <a:ext uri="{FF2B5EF4-FFF2-40B4-BE49-F238E27FC236}">
                <a16:creationId xmlns:a16="http://schemas.microsoft.com/office/drawing/2014/main" id="{39E7D337-CA1D-43EE-85A0-59F42D2638CB}"/>
              </a:ext>
            </a:extLst>
          </p:cNvPr>
          <p:cNvSpPr txBox="1">
            <a:spLocks noGrp="1"/>
          </p:cNvSpPr>
          <p:nvPr>
            <p:ph type="subTitle" idx="1"/>
          </p:nvPr>
        </p:nvSpPr>
        <p:spPr>
          <a:xfrm>
            <a:off x="1383472" y="2116059"/>
            <a:ext cx="9690100" cy="4204356"/>
          </a:xfrm>
          <a:prstGeom prst="rect">
            <a:avLst/>
          </a:prstGeom>
          <a:noFill/>
        </p:spPr>
        <p:txBody>
          <a:bodyPr wrap="square">
            <a:spAutoFit/>
          </a:bodyPr>
          <a:lstStyle/>
          <a:p>
            <a:pPr algn="l">
              <a:lnSpc>
                <a:spcPct val="150000"/>
              </a:lnSpc>
            </a:pPr>
            <a:r>
              <a:rPr lang="en-US" sz="1800" dirty="0">
                <a:effectLst/>
              </a:rPr>
              <a:t>One application of diodes is in the design of rectifier circuits. A diode rectifier forms the first stage of a dc power supply. A dc voltage is required to power essentially every electronic device, including personal computers, televisions, and stereo systems. An electrical cord that is plugged into a wall socket and attached to a television, for example, is connected to a rectifier circuit inside the TV. In addition, battery chargers for portable electronic devices such as cell phones and laptop computers contain rectifier circuits. Rectification is the process of converting an alternating (ac) voltage into one that is limited to one polarity. The diode is useful for this function because of its non-linear characteristics, that is, current exists for one voltage polarity, but is essentially zero for the opposite polarity. Rectification is classified as half-wave or full-wave, with half-wave being the simpler and full-wave being more efficient.</a:t>
            </a:r>
            <a:endParaRPr lang="en-US" sz="1800" dirty="0"/>
          </a:p>
        </p:txBody>
      </p:sp>
    </p:spTree>
    <p:extLst>
      <p:ext uri="{BB962C8B-B14F-4D97-AF65-F5344CB8AC3E}">
        <p14:creationId xmlns:p14="http://schemas.microsoft.com/office/powerpoint/2010/main" val="1929574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6045F5-238F-494E-BE68-056031038929}"/>
              </a:ext>
            </a:extLst>
          </p:cNvPr>
          <p:cNvSpPr txBox="1">
            <a:spLocks/>
          </p:cNvSpPr>
          <p:nvPr/>
        </p:nvSpPr>
        <p:spPr>
          <a:xfrm>
            <a:off x="165655" y="215348"/>
            <a:ext cx="3617843"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Course Materials</a:t>
            </a:r>
          </a:p>
        </p:txBody>
      </p:sp>
      <p:sp>
        <p:nvSpPr>
          <p:cNvPr id="8" name="Subtitle 2">
            <a:extLst>
              <a:ext uri="{FF2B5EF4-FFF2-40B4-BE49-F238E27FC236}">
                <a16:creationId xmlns:a16="http://schemas.microsoft.com/office/drawing/2014/main" id="{6FB3B3FF-D8C6-47EC-B2AC-21FF22CF7BB7}"/>
              </a:ext>
            </a:extLst>
          </p:cNvPr>
          <p:cNvSpPr txBox="1">
            <a:spLocks/>
          </p:cNvSpPr>
          <p:nvPr/>
        </p:nvSpPr>
        <p:spPr>
          <a:xfrm>
            <a:off x="165655" y="839629"/>
            <a:ext cx="9144000" cy="10049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t>A.	What is a pn Junction?</a:t>
            </a:r>
          </a:p>
        </p:txBody>
      </p:sp>
      <p:sp>
        <p:nvSpPr>
          <p:cNvPr id="7" name="Rectangle 6">
            <a:extLst>
              <a:ext uri="{FF2B5EF4-FFF2-40B4-BE49-F238E27FC236}">
                <a16:creationId xmlns:a16="http://schemas.microsoft.com/office/drawing/2014/main" id="{45BF1381-1478-4127-9300-77A4DF1C59D5}"/>
              </a:ext>
            </a:extLst>
          </p:cNvPr>
          <p:cNvSpPr/>
          <p:nvPr/>
        </p:nvSpPr>
        <p:spPr>
          <a:xfrm>
            <a:off x="165655" y="1114951"/>
            <a:ext cx="7573615" cy="1938992"/>
          </a:xfrm>
          <a:prstGeom prst="rect">
            <a:avLst/>
          </a:prstGeom>
        </p:spPr>
        <p:txBody>
          <a:bodyPr wrap="square">
            <a:spAutoFit/>
          </a:bodyPr>
          <a:lstStyle/>
          <a:p>
            <a:pPr rtl="0"/>
            <a:r>
              <a:rPr lang="en-US" sz="2000" dirty="0">
                <a:effectLst/>
              </a:rPr>
              <a:t>The real power of semiconductor electronics occurs when p- and n-regions are directly adjacent to each other, forming a </a:t>
            </a:r>
            <a:r>
              <a:rPr lang="en-US" sz="2000" b="1" u="sng" dirty="0">
                <a:effectLst/>
              </a:rPr>
              <a:t>pn junction</a:t>
            </a:r>
            <a:r>
              <a:rPr lang="en-US" sz="2000" dirty="0">
                <a:effectLst/>
              </a:rPr>
              <a:t>. One important concept to remember is that in most integrated circuit applications, the entire semiconductor material is a single crystal, with one region doped to be p-type and the adjacent region doped to be n-type.</a:t>
            </a:r>
            <a:endParaRPr lang="en-US" sz="2000" dirty="0"/>
          </a:p>
        </p:txBody>
      </p:sp>
      <p:sp>
        <p:nvSpPr>
          <p:cNvPr id="3" name="Title 1">
            <a:extLst>
              <a:ext uri="{FF2B5EF4-FFF2-40B4-BE49-F238E27FC236}">
                <a16:creationId xmlns:a16="http://schemas.microsoft.com/office/drawing/2014/main" id="{2AA7F3C1-97BB-465D-BC43-D9FEFF52A200}"/>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1</a:t>
            </a:r>
          </a:p>
        </p:txBody>
      </p:sp>
      <p:sp>
        <p:nvSpPr>
          <p:cNvPr id="5" name="Rectangle 4">
            <a:extLst>
              <a:ext uri="{FF2B5EF4-FFF2-40B4-BE49-F238E27FC236}">
                <a16:creationId xmlns:a16="http://schemas.microsoft.com/office/drawing/2014/main" id="{154E62BC-AF1D-4F55-8621-523778785891}"/>
              </a:ext>
            </a:extLst>
          </p:cNvPr>
          <p:cNvSpPr/>
          <p:nvPr/>
        </p:nvSpPr>
        <p:spPr>
          <a:xfrm>
            <a:off x="165655" y="3004927"/>
            <a:ext cx="7573615" cy="3785652"/>
          </a:xfrm>
          <a:prstGeom prst="rect">
            <a:avLst/>
          </a:prstGeom>
        </p:spPr>
        <p:txBody>
          <a:bodyPr wrap="square">
            <a:spAutoFit/>
          </a:bodyPr>
          <a:lstStyle/>
          <a:p>
            <a:pPr rtl="0"/>
            <a:r>
              <a:rPr lang="en-US" sz="2000" dirty="0">
                <a:effectLst/>
              </a:rPr>
              <a:t>(Fig. 1) is a simplified block diagram of a pn junction. (Fig. </a:t>
            </a:r>
            <a:r>
              <a:rPr lang="en-US" sz="2000" dirty="0"/>
              <a:t>2) </a:t>
            </a:r>
            <a:r>
              <a:rPr lang="en-US" sz="2000" dirty="0">
                <a:effectLst/>
              </a:rPr>
              <a:t>is a three-dimensional diagram of the pn junction showing the cross-sectional area of the device. The interface at  x=0 is called the metallurgical junction. A large density gradient in both the hole and electron concentrations occurs across this junction. Initially, then, there is a diffusion of holes from the p-region into the n-region, and a diffusion of electrons from the n-region into the p-region (Fig. 3). The flow of holes from the p-region uncovers negatively charged acceptor ions, and the flow of electrons from the n-region uncovers positively charged donor ions. This action </a:t>
            </a:r>
            <a:r>
              <a:rPr lang="en-US" sz="2000" i="1" u="sng" dirty="0">
                <a:effectLst/>
              </a:rPr>
              <a:t>creates a charge separation</a:t>
            </a:r>
            <a:r>
              <a:rPr lang="en-US" sz="2000" dirty="0">
                <a:effectLst/>
              </a:rPr>
              <a:t>, which sets up an electric field oriented in the direction from the positive charge to the negative charge.</a:t>
            </a:r>
            <a:endParaRPr lang="en-US" sz="2000" dirty="0"/>
          </a:p>
        </p:txBody>
      </p:sp>
      <p:pic>
        <p:nvPicPr>
          <p:cNvPr id="13" name="Picture 12">
            <a:extLst>
              <a:ext uri="{FF2B5EF4-FFF2-40B4-BE49-F238E27FC236}">
                <a16:creationId xmlns:a16="http://schemas.microsoft.com/office/drawing/2014/main" id="{0E14E277-2A57-46E8-B5F4-B0BBD2812206}"/>
              </a:ext>
            </a:extLst>
          </p:cNvPr>
          <p:cNvPicPr>
            <a:picLocks noChangeAspect="1"/>
          </p:cNvPicPr>
          <p:nvPr/>
        </p:nvPicPr>
        <p:blipFill>
          <a:blip r:embed="rId2"/>
          <a:stretch>
            <a:fillRect/>
          </a:stretch>
        </p:blipFill>
        <p:spPr>
          <a:xfrm>
            <a:off x="8079234" y="3871287"/>
            <a:ext cx="3547356" cy="2147084"/>
          </a:xfrm>
          <a:prstGeom prst="rect">
            <a:avLst/>
          </a:prstGeom>
        </p:spPr>
      </p:pic>
      <p:grpSp>
        <p:nvGrpSpPr>
          <p:cNvPr id="17" name="Group 16">
            <a:extLst>
              <a:ext uri="{FF2B5EF4-FFF2-40B4-BE49-F238E27FC236}">
                <a16:creationId xmlns:a16="http://schemas.microsoft.com/office/drawing/2014/main" id="{7F942AFA-CD37-4220-BB9E-294FAB68EB66}"/>
              </a:ext>
            </a:extLst>
          </p:cNvPr>
          <p:cNvGrpSpPr/>
          <p:nvPr/>
        </p:nvGrpSpPr>
        <p:grpSpPr>
          <a:xfrm>
            <a:off x="8753369" y="165409"/>
            <a:ext cx="3293165" cy="1326062"/>
            <a:chOff x="8917677" y="444646"/>
            <a:chExt cx="3293165" cy="1326062"/>
          </a:xfrm>
        </p:grpSpPr>
        <p:pic>
          <p:nvPicPr>
            <p:cNvPr id="9" name="Picture 8">
              <a:extLst>
                <a:ext uri="{FF2B5EF4-FFF2-40B4-BE49-F238E27FC236}">
                  <a16:creationId xmlns:a16="http://schemas.microsoft.com/office/drawing/2014/main" id="{301DB306-786F-431A-9FFE-6F815E647086}"/>
                </a:ext>
              </a:extLst>
            </p:cNvPr>
            <p:cNvPicPr>
              <a:picLocks noChangeAspect="1"/>
            </p:cNvPicPr>
            <p:nvPr/>
          </p:nvPicPr>
          <p:blipFill>
            <a:blip r:embed="rId3"/>
            <a:stretch>
              <a:fillRect/>
            </a:stretch>
          </p:blipFill>
          <p:spPr>
            <a:xfrm>
              <a:off x="8917677" y="444646"/>
              <a:ext cx="2493479" cy="1020060"/>
            </a:xfrm>
            <a:prstGeom prst="rect">
              <a:avLst/>
            </a:prstGeom>
          </p:spPr>
        </p:pic>
        <p:sp>
          <p:nvSpPr>
            <p:cNvPr id="14" name="Title 1">
              <a:extLst>
                <a:ext uri="{FF2B5EF4-FFF2-40B4-BE49-F238E27FC236}">
                  <a16:creationId xmlns:a16="http://schemas.microsoft.com/office/drawing/2014/main" id="{90F6001B-5749-4341-9CC3-AB888DE4DFEC}"/>
                </a:ext>
              </a:extLst>
            </p:cNvPr>
            <p:cNvSpPr txBox="1">
              <a:spLocks/>
            </p:cNvSpPr>
            <p:nvPr/>
          </p:nvSpPr>
          <p:spPr>
            <a:xfrm>
              <a:off x="9103003" y="1241887"/>
              <a:ext cx="3107839" cy="52882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Fig. 1 A typical pn junction.</a:t>
              </a:r>
            </a:p>
          </p:txBody>
        </p:sp>
      </p:grpSp>
      <p:grpSp>
        <p:nvGrpSpPr>
          <p:cNvPr id="18" name="Group 17">
            <a:extLst>
              <a:ext uri="{FF2B5EF4-FFF2-40B4-BE49-F238E27FC236}">
                <a16:creationId xmlns:a16="http://schemas.microsoft.com/office/drawing/2014/main" id="{D8D65608-34C5-4E8C-8AA3-61356F05A418}"/>
              </a:ext>
            </a:extLst>
          </p:cNvPr>
          <p:cNvGrpSpPr/>
          <p:nvPr/>
        </p:nvGrpSpPr>
        <p:grpSpPr>
          <a:xfrm>
            <a:off x="8186615" y="1576119"/>
            <a:ext cx="3659876" cy="2129229"/>
            <a:chOff x="8293996" y="1866964"/>
            <a:chExt cx="3659876" cy="2129229"/>
          </a:xfrm>
        </p:grpSpPr>
        <p:pic>
          <p:nvPicPr>
            <p:cNvPr id="11" name="Picture 10">
              <a:extLst>
                <a:ext uri="{FF2B5EF4-FFF2-40B4-BE49-F238E27FC236}">
                  <a16:creationId xmlns:a16="http://schemas.microsoft.com/office/drawing/2014/main" id="{6FE857C6-4A07-445A-945D-71A538E6EC80}"/>
                </a:ext>
              </a:extLst>
            </p:cNvPr>
            <p:cNvPicPr>
              <a:picLocks noChangeAspect="1"/>
            </p:cNvPicPr>
            <p:nvPr/>
          </p:nvPicPr>
          <p:blipFill>
            <a:blip r:embed="rId4"/>
            <a:stretch>
              <a:fillRect/>
            </a:stretch>
          </p:blipFill>
          <p:spPr>
            <a:xfrm>
              <a:off x="8846033" y="1866964"/>
              <a:ext cx="3107839" cy="1766129"/>
            </a:xfrm>
            <a:prstGeom prst="rect">
              <a:avLst/>
            </a:prstGeom>
          </p:spPr>
        </p:pic>
        <p:sp>
          <p:nvSpPr>
            <p:cNvPr id="15" name="Title 1">
              <a:extLst>
                <a:ext uri="{FF2B5EF4-FFF2-40B4-BE49-F238E27FC236}">
                  <a16:creationId xmlns:a16="http://schemas.microsoft.com/office/drawing/2014/main" id="{B1AD9E7D-044E-4EB0-99FE-DB2C57DD09A5}"/>
                </a:ext>
              </a:extLst>
            </p:cNvPr>
            <p:cNvSpPr txBox="1">
              <a:spLocks/>
            </p:cNvSpPr>
            <p:nvPr/>
          </p:nvSpPr>
          <p:spPr>
            <a:xfrm>
              <a:off x="8293996" y="3427603"/>
              <a:ext cx="3439975" cy="56859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Fig. 2 The sectional area in the middle.</a:t>
              </a:r>
            </a:p>
          </p:txBody>
        </p:sp>
      </p:grpSp>
      <p:sp>
        <p:nvSpPr>
          <p:cNvPr id="16" name="Title 1">
            <a:extLst>
              <a:ext uri="{FF2B5EF4-FFF2-40B4-BE49-F238E27FC236}">
                <a16:creationId xmlns:a16="http://schemas.microsoft.com/office/drawing/2014/main" id="{9569C8C9-1C0F-4EBC-844D-032840C3B1A2}"/>
              </a:ext>
            </a:extLst>
          </p:cNvPr>
          <p:cNvSpPr txBox="1">
            <a:spLocks/>
          </p:cNvSpPr>
          <p:nvPr/>
        </p:nvSpPr>
        <p:spPr>
          <a:xfrm>
            <a:off x="8079234" y="5588759"/>
            <a:ext cx="3265316" cy="8714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Fig. 3 Diffusion of hole from-and-to</a:t>
            </a:r>
          </a:p>
          <a:p>
            <a:pPr algn="l"/>
            <a:r>
              <a:rPr lang="en-US" sz="1600" dirty="0">
                <a:latin typeface="+mn-lt"/>
              </a:rPr>
              <a:t> p and n regions.</a:t>
            </a:r>
          </a:p>
        </p:txBody>
      </p:sp>
    </p:spTree>
    <p:extLst>
      <p:ext uri="{BB962C8B-B14F-4D97-AF65-F5344CB8AC3E}">
        <p14:creationId xmlns:p14="http://schemas.microsoft.com/office/powerpoint/2010/main" val="27981665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6045F5-238F-494E-BE68-056031038929}"/>
              </a:ext>
            </a:extLst>
          </p:cNvPr>
          <p:cNvSpPr txBox="1">
            <a:spLocks/>
          </p:cNvSpPr>
          <p:nvPr/>
        </p:nvSpPr>
        <p:spPr>
          <a:xfrm>
            <a:off x="231916" y="-5869"/>
            <a:ext cx="3617843" cy="100495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dirty="0">
                <a:latin typeface="+mn-lt"/>
              </a:rPr>
              <a:t>Objectives</a:t>
            </a:r>
          </a:p>
        </p:txBody>
      </p:sp>
      <p:sp>
        <p:nvSpPr>
          <p:cNvPr id="8" name="Subtitle 2">
            <a:extLst>
              <a:ext uri="{FF2B5EF4-FFF2-40B4-BE49-F238E27FC236}">
                <a16:creationId xmlns:a16="http://schemas.microsoft.com/office/drawing/2014/main" id="{6FB3B3FF-D8C6-47EC-B2AC-21FF22CF7BB7}"/>
              </a:ext>
            </a:extLst>
          </p:cNvPr>
          <p:cNvSpPr txBox="1">
            <a:spLocks/>
          </p:cNvSpPr>
          <p:nvPr/>
        </p:nvSpPr>
        <p:spPr>
          <a:xfrm>
            <a:off x="1053547" y="1250879"/>
            <a:ext cx="9144000" cy="10049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t>After completing this module, the student should be able to:</a:t>
            </a:r>
          </a:p>
        </p:txBody>
      </p:sp>
      <p:sp>
        <p:nvSpPr>
          <p:cNvPr id="10" name="Subtitle 2">
            <a:extLst>
              <a:ext uri="{FF2B5EF4-FFF2-40B4-BE49-F238E27FC236}">
                <a16:creationId xmlns:a16="http://schemas.microsoft.com/office/drawing/2014/main" id="{DD89345D-9217-4FD3-8FA2-7634C3EC9C02}"/>
              </a:ext>
            </a:extLst>
          </p:cNvPr>
          <p:cNvSpPr txBox="1">
            <a:spLocks/>
          </p:cNvSpPr>
          <p:nvPr/>
        </p:nvSpPr>
        <p:spPr>
          <a:xfrm>
            <a:off x="1683025" y="2012880"/>
            <a:ext cx="9455427" cy="249285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200000"/>
              </a:lnSpc>
              <a:buFont typeface="+mj-lt"/>
              <a:buAutoNum type="arabicPeriod"/>
            </a:pPr>
            <a:r>
              <a:rPr lang="en-US" sz="1600" dirty="0">
                <a:latin typeface="Arial" panose="020B0604020202020204" pitchFamily="34" charset="0"/>
              </a:rPr>
              <a:t>Define what rectification is.</a:t>
            </a:r>
          </a:p>
          <a:p>
            <a:pPr marL="342900" indent="-342900" algn="l">
              <a:lnSpc>
                <a:spcPct val="200000"/>
              </a:lnSpc>
              <a:buFont typeface="+mj-lt"/>
              <a:buAutoNum type="arabicPeriod"/>
            </a:pPr>
            <a:r>
              <a:rPr lang="en-US" sz="1600" dirty="0">
                <a:latin typeface="Arial" panose="020B0604020202020204" pitchFamily="34" charset="0"/>
              </a:rPr>
              <a:t>Understand the difference between half-wave, full wave, and bridge rectifier circuits.</a:t>
            </a:r>
          </a:p>
          <a:p>
            <a:pPr marL="342900" indent="-342900" algn="l">
              <a:lnSpc>
                <a:spcPct val="200000"/>
              </a:lnSpc>
              <a:buFont typeface="+mj-lt"/>
              <a:buAutoNum type="arabicPeriod"/>
            </a:pPr>
            <a:r>
              <a:rPr lang="en-US" sz="1600" dirty="0">
                <a:latin typeface="Arial" panose="020B0604020202020204" pitchFamily="34" charset="0"/>
              </a:rPr>
              <a:t>Determine how diode turns on/off during positive and negative cycles.</a:t>
            </a:r>
          </a:p>
          <a:p>
            <a:pPr marL="342900" indent="-342900" algn="l">
              <a:lnSpc>
                <a:spcPct val="200000"/>
              </a:lnSpc>
              <a:buFont typeface="+mj-lt"/>
              <a:buAutoNum type="arabicPeriod"/>
            </a:pPr>
            <a:r>
              <a:rPr lang="en-US" sz="1600" dirty="0">
                <a:latin typeface="Arial" panose="020B0604020202020204" pitchFamily="34" charset="0"/>
              </a:rPr>
              <a:t>Learn to design a basic power supply in the future lessons.</a:t>
            </a:r>
          </a:p>
        </p:txBody>
      </p:sp>
      <p:sp>
        <p:nvSpPr>
          <p:cNvPr id="2" name="Title 1">
            <a:extLst>
              <a:ext uri="{FF2B5EF4-FFF2-40B4-BE49-F238E27FC236}">
                <a16:creationId xmlns:a16="http://schemas.microsoft.com/office/drawing/2014/main" id="{62C8B64A-6C82-4F4E-A07B-A5860F79C560}"/>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6</a:t>
            </a:r>
          </a:p>
        </p:txBody>
      </p:sp>
    </p:spTree>
    <p:extLst>
      <p:ext uri="{BB962C8B-B14F-4D97-AF65-F5344CB8AC3E}">
        <p14:creationId xmlns:p14="http://schemas.microsoft.com/office/powerpoint/2010/main" val="16682927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6045F5-238F-494E-BE68-056031038929}"/>
              </a:ext>
            </a:extLst>
          </p:cNvPr>
          <p:cNvSpPr txBox="1">
            <a:spLocks/>
          </p:cNvSpPr>
          <p:nvPr/>
        </p:nvSpPr>
        <p:spPr>
          <a:xfrm>
            <a:off x="165655" y="215348"/>
            <a:ext cx="3617843"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Course Materials</a:t>
            </a:r>
          </a:p>
        </p:txBody>
      </p:sp>
      <p:sp>
        <p:nvSpPr>
          <p:cNvPr id="3" name="Title 1">
            <a:extLst>
              <a:ext uri="{FF2B5EF4-FFF2-40B4-BE49-F238E27FC236}">
                <a16:creationId xmlns:a16="http://schemas.microsoft.com/office/drawing/2014/main" id="{2AA7F3C1-97BB-465D-BC43-D9FEFF52A200}"/>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6</a:t>
            </a:r>
          </a:p>
        </p:txBody>
      </p:sp>
      <p:sp>
        <p:nvSpPr>
          <p:cNvPr id="11" name="TextBox 10">
            <a:extLst>
              <a:ext uri="{FF2B5EF4-FFF2-40B4-BE49-F238E27FC236}">
                <a16:creationId xmlns:a16="http://schemas.microsoft.com/office/drawing/2014/main" id="{CE2C000F-2ED8-4FED-A6B9-F0E11A2CF72A}"/>
              </a:ext>
            </a:extLst>
          </p:cNvPr>
          <p:cNvSpPr txBox="1"/>
          <p:nvPr/>
        </p:nvSpPr>
        <p:spPr>
          <a:xfrm>
            <a:off x="159028" y="512072"/>
            <a:ext cx="6175512" cy="400110"/>
          </a:xfrm>
          <a:prstGeom prst="rect">
            <a:avLst/>
          </a:prstGeom>
          <a:noFill/>
        </p:spPr>
        <p:txBody>
          <a:bodyPr wrap="square">
            <a:spAutoFit/>
          </a:bodyPr>
          <a:lstStyle/>
          <a:p>
            <a:r>
              <a:rPr lang="en-US" sz="2000" b="1" dirty="0">
                <a:effectLst/>
              </a:rPr>
              <a:t>A.	The Power Supply</a:t>
            </a:r>
            <a:endParaRPr lang="en-US" sz="2000" b="1" dirty="0"/>
          </a:p>
        </p:txBody>
      </p:sp>
      <p:sp>
        <p:nvSpPr>
          <p:cNvPr id="10" name="TextBox 9">
            <a:extLst>
              <a:ext uri="{FF2B5EF4-FFF2-40B4-BE49-F238E27FC236}">
                <a16:creationId xmlns:a16="http://schemas.microsoft.com/office/drawing/2014/main" id="{59285E0C-63E9-4A02-A501-B663C57D2486}"/>
              </a:ext>
            </a:extLst>
          </p:cNvPr>
          <p:cNvSpPr txBox="1"/>
          <p:nvPr/>
        </p:nvSpPr>
        <p:spPr>
          <a:xfrm>
            <a:off x="499718" y="912182"/>
            <a:ext cx="10760763" cy="1631216"/>
          </a:xfrm>
          <a:prstGeom prst="rect">
            <a:avLst/>
          </a:prstGeom>
          <a:noFill/>
        </p:spPr>
        <p:txBody>
          <a:bodyPr wrap="square">
            <a:spAutoFit/>
          </a:bodyPr>
          <a:lstStyle/>
          <a:p>
            <a:r>
              <a:rPr lang="en-US" sz="2000" dirty="0">
                <a:effectLst/>
              </a:rPr>
              <a:t>Below is a simplified block diagram of a typical power supply. The main voltage source (220v 60Hz AC) is being step down into a more manageable low AC signal via a power transformer. Next </a:t>
            </a:r>
            <a:r>
              <a:rPr lang="en-US" sz="2000" dirty="0"/>
              <a:t>will be the rectification process through diodes, followed by filtering (done by a capacitor or sometimes, a more complex circuit), then regulated through a voltage regulator (to ensure smooth and more stable DC value), which depends on the requirement of the load, which normally is; a resistive load.</a:t>
            </a:r>
          </a:p>
        </p:txBody>
      </p:sp>
      <p:pic>
        <p:nvPicPr>
          <p:cNvPr id="5" name="Picture 4">
            <a:extLst>
              <a:ext uri="{FF2B5EF4-FFF2-40B4-BE49-F238E27FC236}">
                <a16:creationId xmlns:a16="http://schemas.microsoft.com/office/drawing/2014/main" id="{559B6402-EFC3-49C6-89E1-88A8341A6E62}"/>
              </a:ext>
            </a:extLst>
          </p:cNvPr>
          <p:cNvPicPr>
            <a:picLocks noChangeAspect="1"/>
          </p:cNvPicPr>
          <p:nvPr/>
        </p:nvPicPr>
        <p:blipFill>
          <a:blip r:embed="rId2"/>
          <a:stretch>
            <a:fillRect/>
          </a:stretch>
        </p:blipFill>
        <p:spPr>
          <a:xfrm>
            <a:off x="1091540" y="2837492"/>
            <a:ext cx="9443941" cy="3508436"/>
          </a:xfrm>
          <a:prstGeom prst="rect">
            <a:avLst/>
          </a:prstGeom>
        </p:spPr>
      </p:pic>
    </p:spTree>
    <p:extLst>
      <p:ext uri="{BB962C8B-B14F-4D97-AF65-F5344CB8AC3E}">
        <p14:creationId xmlns:p14="http://schemas.microsoft.com/office/powerpoint/2010/main" val="18901101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6045F5-238F-494E-BE68-056031038929}"/>
              </a:ext>
            </a:extLst>
          </p:cNvPr>
          <p:cNvSpPr txBox="1">
            <a:spLocks/>
          </p:cNvSpPr>
          <p:nvPr/>
        </p:nvSpPr>
        <p:spPr>
          <a:xfrm>
            <a:off x="165655" y="215348"/>
            <a:ext cx="3617843"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Course Materials</a:t>
            </a:r>
          </a:p>
        </p:txBody>
      </p:sp>
      <p:sp>
        <p:nvSpPr>
          <p:cNvPr id="3" name="Title 1">
            <a:extLst>
              <a:ext uri="{FF2B5EF4-FFF2-40B4-BE49-F238E27FC236}">
                <a16:creationId xmlns:a16="http://schemas.microsoft.com/office/drawing/2014/main" id="{2AA7F3C1-97BB-465D-BC43-D9FEFF52A200}"/>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6</a:t>
            </a:r>
          </a:p>
        </p:txBody>
      </p:sp>
      <p:sp>
        <p:nvSpPr>
          <p:cNvPr id="11" name="TextBox 10">
            <a:extLst>
              <a:ext uri="{FF2B5EF4-FFF2-40B4-BE49-F238E27FC236}">
                <a16:creationId xmlns:a16="http://schemas.microsoft.com/office/drawing/2014/main" id="{CE2C000F-2ED8-4FED-A6B9-F0E11A2CF72A}"/>
              </a:ext>
            </a:extLst>
          </p:cNvPr>
          <p:cNvSpPr txBox="1"/>
          <p:nvPr/>
        </p:nvSpPr>
        <p:spPr>
          <a:xfrm>
            <a:off x="159028" y="512072"/>
            <a:ext cx="6175512" cy="400110"/>
          </a:xfrm>
          <a:prstGeom prst="rect">
            <a:avLst/>
          </a:prstGeom>
          <a:noFill/>
        </p:spPr>
        <p:txBody>
          <a:bodyPr wrap="square">
            <a:spAutoFit/>
          </a:bodyPr>
          <a:lstStyle/>
          <a:p>
            <a:r>
              <a:rPr lang="en-US" sz="2000" b="1" dirty="0">
                <a:effectLst/>
              </a:rPr>
              <a:t>B.	Half-wave Rectification</a:t>
            </a:r>
            <a:endParaRPr lang="en-US" sz="2000" b="1"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9285E0C-63E9-4A02-A501-B663C57D2486}"/>
                  </a:ext>
                </a:extLst>
              </p:cNvPr>
              <p:cNvSpPr txBox="1"/>
              <p:nvPr/>
            </p:nvSpPr>
            <p:spPr>
              <a:xfrm>
                <a:off x="170386" y="808069"/>
                <a:ext cx="6694871" cy="2031325"/>
              </a:xfrm>
              <a:prstGeom prst="rect">
                <a:avLst/>
              </a:prstGeom>
              <a:noFill/>
            </p:spPr>
            <p:txBody>
              <a:bodyPr wrap="square">
                <a:spAutoFit/>
              </a:bodyPr>
              <a:lstStyle/>
              <a:p>
                <a:r>
                  <a:rPr lang="en-US" dirty="0">
                    <a:effectLst/>
                  </a:rPr>
                  <a:t>Figure 1 shows a power transformer with a diode and resistor connected to the secondary of the transformer. We will use the piecewise linear approach in analyzing this circuit, assuming the diode forward resistance is r</a:t>
                </a:r>
                <a:r>
                  <a:rPr lang="en-US" baseline="-25000" dirty="0">
                    <a:effectLst/>
                    <a:latin typeface="Lucida Calligraphy" panose="03010101010101010101" pitchFamily="66" charset="0"/>
                  </a:rPr>
                  <a:t>f</a:t>
                </a:r>
                <a:r>
                  <a:rPr lang="en-US" dirty="0">
                    <a:effectLst/>
                  </a:rPr>
                  <a:t>=0 when the diode is “on”.  The input signal, </a:t>
                </a:r>
                <a14:m>
                  <m:oMath xmlns:m="http://schemas.openxmlformats.org/officeDocument/2006/math">
                    <m:r>
                      <a:rPr lang="en-US" b="0" i="1" smtClean="0">
                        <a:latin typeface="Cambria Math" panose="02040503050406030204" pitchFamily="18" charset="0"/>
                      </a:rPr>
                      <m:t>𝑣</m:t>
                    </m:r>
                    <m:r>
                      <a:rPr lang="en-US" b="0" i="1" baseline="-25000" smtClean="0">
                        <a:latin typeface="Cambria Math" panose="02040503050406030204" pitchFamily="18" charset="0"/>
                      </a:rPr>
                      <m:t>𝐼</m:t>
                    </m:r>
                  </m:oMath>
                </a14:m>
                <a:r>
                  <a:rPr lang="en-US" dirty="0">
                    <a:effectLst/>
                  </a:rPr>
                  <a:t>, is in general, a 220 V (rms)-60 Hz AC signal. Recall that the secondary voltage,</a:t>
                </a:r>
                <a:r>
                  <a:rPr lang="en-US" dirty="0"/>
                  <a:t> </a:t>
                </a:r>
                <a14:m>
                  <m:oMath xmlns:m="http://schemas.openxmlformats.org/officeDocument/2006/math">
                    <m:r>
                      <a:rPr lang="en-US" i="1">
                        <a:latin typeface="Cambria Math" panose="02040503050406030204" pitchFamily="18" charset="0"/>
                      </a:rPr>
                      <m:t>𝑣</m:t>
                    </m:r>
                    <m:r>
                      <a:rPr lang="en-US" i="1" baseline="-25000">
                        <a:latin typeface="Cambria Math" panose="02040503050406030204" pitchFamily="18" charset="0"/>
                      </a:rPr>
                      <m:t>𝑆</m:t>
                    </m:r>
                  </m:oMath>
                </a14:m>
                <a:r>
                  <a:rPr lang="en-US" dirty="0">
                    <a:effectLst/>
                  </a:rPr>
                  <a:t>, and primary voltage, </a:t>
                </a:r>
                <a14:m>
                  <m:oMath xmlns:m="http://schemas.openxmlformats.org/officeDocument/2006/math">
                    <m:r>
                      <a:rPr lang="en-US" i="1">
                        <a:latin typeface="Cambria Math" panose="02040503050406030204" pitchFamily="18" charset="0"/>
                      </a:rPr>
                      <m:t>𝑣</m:t>
                    </m:r>
                    <m:r>
                      <a:rPr lang="en-US" i="1" baseline="-25000">
                        <a:latin typeface="Cambria Math" panose="02040503050406030204" pitchFamily="18" charset="0"/>
                      </a:rPr>
                      <m:t>𝐼</m:t>
                    </m:r>
                  </m:oMath>
                </a14:m>
                <a:r>
                  <a:rPr lang="en-US" dirty="0">
                    <a:effectLst/>
                  </a:rPr>
                  <a:t>, of an ideal transformer are related by </a:t>
                </a:r>
                <a:endParaRPr lang="en-US" dirty="0"/>
              </a:p>
            </p:txBody>
          </p:sp>
        </mc:Choice>
        <mc:Fallback xmlns="">
          <p:sp>
            <p:nvSpPr>
              <p:cNvPr id="10" name="TextBox 9">
                <a:extLst>
                  <a:ext uri="{FF2B5EF4-FFF2-40B4-BE49-F238E27FC236}">
                    <a16:creationId xmlns:a16="http://schemas.microsoft.com/office/drawing/2014/main" id="{59285E0C-63E9-4A02-A501-B663C57D2486}"/>
                  </a:ext>
                </a:extLst>
              </p:cNvPr>
              <p:cNvSpPr txBox="1">
                <a:spLocks noRot="1" noChangeAspect="1" noMove="1" noResize="1" noEditPoints="1" noAdjustHandles="1" noChangeArrowheads="1" noChangeShapeType="1" noTextEdit="1"/>
              </p:cNvSpPr>
              <p:nvPr/>
            </p:nvSpPr>
            <p:spPr>
              <a:xfrm>
                <a:off x="170386" y="808069"/>
                <a:ext cx="6694871" cy="2031325"/>
              </a:xfrm>
              <a:prstGeom prst="rect">
                <a:avLst/>
              </a:prstGeom>
              <a:blipFill>
                <a:blip r:embed="rId2"/>
                <a:stretch>
                  <a:fillRect l="-820" t="-1802" r="-1366" b="-39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4CFB341-519C-45D0-80FF-E2BDC523DDAD}"/>
                  </a:ext>
                </a:extLst>
              </p:cNvPr>
              <p:cNvSpPr txBox="1"/>
              <p:nvPr/>
            </p:nvSpPr>
            <p:spPr>
              <a:xfrm>
                <a:off x="170385" y="3371340"/>
                <a:ext cx="6694871" cy="1477328"/>
              </a:xfrm>
              <a:prstGeom prst="rect">
                <a:avLst/>
              </a:prstGeom>
              <a:noFill/>
            </p:spPr>
            <p:txBody>
              <a:bodyPr wrap="square">
                <a:spAutoFit/>
              </a:bodyPr>
              <a:lstStyle/>
              <a:p>
                <a:r>
                  <a:rPr lang="en-US" dirty="0">
                    <a:effectLst/>
                  </a:rPr>
                  <a:t>where </a:t>
                </a:r>
                <a14:m>
                  <m:oMath xmlns:m="http://schemas.openxmlformats.org/officeDocument/2006/math">
                    <m:r>
                      <a:rPr lang="en-US" b="0" i="1" smtClean="0">
                        <a:latin typeface="Cambria Math" panose="02040503050406030204" pitchFamily="18" charset="0"/>
                      </a:rPr>
                      <m:t>𝑁</m:t>
                    </m:r>
                    <m:r>
                      <a:rPr lang="en-US" b="0" i="1" baseline="-25000" smtClean="0">
                        <a:latin typeface="Cambria Math" panose="02040503050406030204" pitchFamily="18" charset="0"/>
                      </a:rPr>
                      <m:t>1 </m:t>
                    </m:r>
                  </m:oMath>
                </a14:m>
                <a:r>
                  <a:rPr lang="en-US" dirty="0">
                    <a:effectLst/>
                  </a:rPr>
                  <a:t> and </a:t>
                </a:r>
                <a14:m>
                  <m:oMath xmlns:m="http://schemas.openxmlformats.org/officeDocument/2006/math">
                    <m:r>
                      <a:rPr lang="en-US" i="1">
                        <a:latin typeface="Cambria Math" panose="02040503050406030204" pitchFamily="18" charset="0"/>
                      </a:rPr>
                      <m:t>𝑁</m:t>
                    </m:r>
                    <m:r>
                      <a:rPr lang="en-US" b="0" i="1" baseline="-25000" smtClean="0">
                        <a:latin typeface="Cambria Math" panose="02040503050406030204" pitchFamily="18" charset="0"/>
                      </a:rPr>
                      <m:t>2</m:t>
                    </m:r>
                    <m:r>
                      <a:rPr lang="en-US" i="1" baseline="-25000">
                        <a:latin typeface="Cambria Math" panose="02040503050406030204" pitchFamily="18" charset="0"/>
                      </a:rPr>
                      <m:t> </m:t>
                    </m:r>
                  </m:oMath>
                </a14:m>
                <a:r>
                  <a:rPr lang="en-US" dirty="0">
                    <a:effectLst/>
                  </a:rPr>
                  <a:t>are the number of primary and secondary turns, respectively. The ratio </a:t>
                </a:r>
                <a14:m>
                  <m:oMath xmlns:m="http://schemas.openxmlformats.org/officeDocument/2006/math">
                    <m:r>
                      <a:rPr lang="en-US" i="1">
                        <a:latin typeface="Cambria Math" panose="02040503050406030204" pitchFamily="18" charset="0"/>
                      </a:rPr>
                      <m:t>𝑁</m:t>
                    </m:r>
                    <m:r>
                      <a:rPr lang="en-US" i="1" baseline="-25000">
                        <a:latin typeface="Cambria Math" panose="02040503050406030204" pitchFamily="18" charset="0"/>
                      </a:rPr>
                      <m:t>1 </m:t>
                    </m:r>
                  </m:oMath>
                </a14:m>
                <a:r>
                  <a:rPr lang="en-US" dirty="0">
                    <a:effectLst/>
                  </a:rPr>
                  <a:t>/</a:t>
                </a:r>
                <a:r>
                  <a:rPr lang="en-US" dirty="0"/>
                  <a:t> </a:t>
                </a:r>
                <a14:m>
                  <m:oMath xmlns:m="http://schemas.openxmlformats.org/officeDocument/2006/math">
                    <m:r>
                      <a:rPr lang="en-US" i="1">
                        <a:latin typeface="Cambria Math" panose="02040503050406030204" pitchFamily="18" charset="0"/>
                      </a:rPr>
                      <m:t>𝑁</m:t>
                    </m:r>
                    <m:r>
                      <a:rPr lang="en-US" b="0" i="1" baseline="-25000" smtClean="0">
                        <a:latin typeface="Cambria Math" panose="02040503050406030204" pitchFamily="18" charset="0"/>
                      </a:rPr>
                      <m:t>2</m:t>
                    </m:r>
                    <m:r>
                      <a:rPr lang="en-US" i="1" baseline="-25000">
                        <a:latin typeface="Cambria Math" panose="02040503050406030204" pitchFamily="18" charset="0"/>
                      </a:rPr>
                      <m:t> </m:t>
                    </m:r>
                  </m:oMath>
                </a14:m>
                <a:r>
                  <a:rPr lang="en-US" dirty="0">
                    <a:effectLst/>
                  </a:rPr>
                  <a:t>is called the </a:t>
                </a:r>
                <a:r>
                  <a:rPr lang="en-US" u="sng" dirty="0">
                    <a:effectLst/>
                  </a:rPr>
                  <a:t>transformer turns ratio</a:t>
                </a:r>
                <a:r>
                  <a:rPr lang="en-US" dirty="0">
                    <a:effectLst/>
                  </a:rPr>
                  <a:t>. The transformer turns ratio will be designed to provide a particular secondary voltage,</a:t>
                </a:r>
                <a:r>
                  <a:rPr lang="en-US" dirty="0"/>
                  <a:t> </a:t>
                </a:r>
                <a14:m>
                  <m:oMath xmlns:m="http://schemas.openxmlformats.org/officeDocument/2006/math">
                    <m:r>
                      <a:rPr lang="en-US" i="1">
                        <a:latin typeface="Cambria Math" panose="02040503050406030204" pitchFamily="18" charset="0"/>
                      </a:rPr>
                      <m:t>𝑣</m:t>
                    </m:r>
                    <m:r>
                      <a:rPr lang="en-US" i="1" baseline="-25000">
                        <a:latin typeface="Cambria Math" panose="02040503050406030204" pitchFamily="18" charset="0"/>
                      </a:rPr>
                      <m:t>𝑆</m:t>
                    </m:r>
                  </m:oMath>
                </a14:m>
                <a:r>
                  <a:rPr lang="en-US" dirty="0">
                    <a:effectLst/>
                  </a:rPr>
                  <a:t>, which in turn will produce a particular output voltage </a:t>
                </a:r>
                <a14:m>
                  <m:oMath xmlns:m="http://schemas.openxmlformats.org/officeDocument/2006/math">
                    <m:r>
                      <a:rPr lang="en-US" i="1">
                        <a:latin typeface="Cambria Math" panose="02040503050406030204" pitchFamily="18" charset="0"/>
                      </a:rPr>
                      <m:t>𝑣</m:t>
                    </m:r>
                    <m:r>
                      <a:rPr lang="en-US" b="0" i="1" baseline="-25000" smtClean="0">
                        <a:latin typeface="Cambria Math" panose="02040503050406030204" pitchFamily="18" charset="0"/>
                      </a:rPr>
                      <m:t>𝑂</m:t>
                    </m:r>
                  </m:oMath>
                </a14:m>
                <a:r>
                  <a:rPr lang="en-US" dirty="0"/>
                  <a:t>.</a:t>
                </a:r>
              </a:p>
            </p:txBody>
          </p:sp>
        </mc:Choice>
        <mc:Fallback xmlns="">
          <p:sp>
            <p:nvSpPr>
              <p:cNvPr id="8" name="TextBox 7">
                <a:extLst>
                  <a:ext uri="{FF2B5EF4-FFF2-40B4-BE49-F238E27FC236}">
                    <a16:creationId xmlns:a16="http://schemas.microsoft.com/office/drawing/2014/main" id="{34CFB341-519C-45D0-80FF-E2BDC523DDAD}"/>
                  </a:ext>
                </a:extLst>
              </p:cNvPr>
              <p:cNvSpPr txBox="1">
                <a:spLocks noRot="1" noChangeAspect="1" noMove="1" noResize="1" noEditPoints="1" noAdjustHandles="1" noChangeArrowheads="1" noChangeShapeType="1" noTextEdit="1"/>
              </p:cNvSpPr>
              <p:nvPr/>
            </p:nvSpPr>
            <p:spPr>
              <a:xfrm>
                <a:off x="170385" y="3371340"/>
                <a:ext cx="6694871" cy="1477328"/>
              </a:xfrm>
              <a:prstGeom prst="rect">
                <a:avLst/>
              </a:prstGeom>
              <a:blipFill>
                <a:blip r:embed="rId3"/>
                <a:stretch>
                  <a:fillRect l="-820" t="-2066" b="-57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166771-E412-4B56-A95F-8AFB2B748D3C}"/>
                  </a:ext>
                </a:extLst>
              </p:cNvPr>
              <p:cNvSpPr txBox="1"/>
              <p:nvPr/>
            </p:nvSpPr>
            <p:spPr>
              <a:xfrm>
                <a:off x="2834387" y="2666890"/>
                <a:ext cx="1152941" cy="612347"/>
              </a:xfrm>
              <a:prstGeom prst="rect">
                <a:avLst/>
              </a:prstGeom>
              <a:noFill/>
            </p:spPr>
            <p:txBody>
              <a:bodyPr wrap="square" lIns="0" tIns="0" rIns="0" bIns="0" rtlCol="0">
                <a:spAutoFit/>
              </a:bodyPr>
              <a:lstStyle/>
              <a:p>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𝑣</m:t>
                        </m:r>
                        <m:r>
                          <a:rPr lang="en-US" sz="2800" b="0" i="1" baseline="-25000" smtClean="0">
                            <a:latin typeface="Cambria Math" panose="02040503050406030204" pitchFamily="18" charset="0"/>
                          </a:rPr>
                          <m:t>𝐼</m:t>
                        </m:r>
                      </m:num>
                      <m:den>
                        <m:r>
                          <a:rPr lang="en-US" sz="2800" b="0" i="1" smtClean="0">
                            <a:latin typeface="Cambria Math" panose="02040503050406030204" pitchFamily="18" charset="0"/>
                          </a:rPr>
                          <m:t>𝑣</m:t>
                        </m:r>
                        <m:r>
                          <a:rPr lang="en-US" sz="2800" b="0" i="1" baseline="-25000" smtClean="0">
                            <a:latin typeface="Cambria Math" panose="02040503050406030204" pitchFamily="18" charset="0"/>
                          </a:rPr>
                          <m:t>𝑆</m:t>
                        </m:r>
                      </m:den>
                    </m:f>
                  </m:oMath>
                </a14:m>
                <a:r>
                  <a:rPr lang="en-US" sz="2800" dirty="0"/>
                  <a:t> = </a:t>
                </a:r>
                <a14:m>
                  <m:oMath xmlns:m="http://schemas.openxmlformats.org/officeDocument/2006/math">
                    <m:f>
                      <m:fPr>
                        <m:ctrlPr>
                          <a:rPr lang="en-US" sz="2800" i="1">
                            <a:latin typeface="Cambria Math" panose="02040503050406030204" pitchFamily="18" charset="0"/>
                          </a:rPr>
                        </m:ctrlPr>
                      </m:fPr>
                      <m:num>
                        <m:r>
                          <a:rPr lang="en-US" sz="2800" b="0" i="1" smtClean="0">
                            <a:latin typeface="Cambria Math" panose="02040503050406030204" pitchFamily="18" charset="0"/>
                          </a:rPr>
                          <m:t>𝑁</m:t>
                        </m:r>
                        <m:r>
                          <a:rPr lang="en-US" sz="2800" b="0" i="1" baseline="-25000" smtClean="0">
                            <a:latin typeface="Cambria Math" panose="02040503050406030204" pitchFamily="18" charset="0"/>
                          </a:rPr>
                          <m:t>1</m:t>
                        </m:r>
                      </m:num>
                      <m:den>
                        <m:r>
                          <a:rPr lang="en-US" sz="2800" b="0" i="1" smtClean="0">
                            <a:latin typeface="Cambria Math" panose="02040503050406030204" pitchFamily="18" charset="0"/>
                          </a:rPr>
                          <m:t>𝑁</m:t>
                        </m:r>
                        <m:r>
                          <a:rPr lang="en-US" sz="2800" b="0" i="1" baseline="-25000" smtClean="0">
                            <a:latin typeface="Cambria Math" panose="02040503050406030204" pitchFamily="18" charset="0"/>
                          </a:rPr>
                          <m:t>2</m:t>
                        </m:r>
                      </m:den>
                    </m:f>
                  </m:oMath>
                </a14:m>
                <a:endParaRPr lang="en-US" sz="2800" dirty="0"/>
              </a:p>
            </p:txBody>
          </p:sp>
        </mc:Choice>
        <mc:Fallback xmlns="">
          <p:sp>
            <p:nvSpPr>
              <p:cNvPr id="6" name="TextBox 5">
                <a:extLst>
                  <a:ext uri="{FF2B5EF4-FFF2-40B4-BE49-F238E27FC236}">
                    <a16:creationId xmlns:a16="http://schemas.microsoft.com/office/drawing/2014/main" id="{5F166771-E412-4B56-A95F-8AFB2B748D3C}"/>
                  </a:ext>
                </a:extLst>
              </p:cNvPr>
              <p:cNvSpPr txBox="1">
                <a:spLocks noRot="1" noChangeAspect="1" noMove="1" noResize="1" noEditPoints="1" noAdjustHandles="1" noChangeArrowheads="1" noChangeShapeType="1" noTextEdit="1"/>
              </p:cNvSpPr>
              <p:nvPr/>
            </p:nvSpPr>
            <p:spPr>
              <a:xfrm>
                <a:off x="2834387" y="2666890"/>
                <a:ext cx="1152941" cy="612347"/>
              </a:xfrm>
              <a:prstGeom prst="rect">
                <a:avLst/>
              </a:prstGeom>
              <a:blipFill>
                <a:blip r:embed="rId4"/>
                <a:stretch>
                  <a:fillRect l="-529" t="-2970" b="-19802"/>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189FB816-DAA7-4AD3-944B-D907EB8C1B60}"/>
              </a:ext>
            </a:extLst>
          </p:cNvPr>
          <p:cNvGrpSpPr/>
          <p:nvPr/>
        </p:nvGrpSpPr>
        <p:grpSpPr>
          <a:xfrm>
            <a:off x="772129" y="4760686"/>
            <a:ext cx="5562412" cy="2066077"/>
            <a:chOff x="6858144" y="512072"/>
            <a:chExt cx="4914837" cy="1883402"/>
          </a:xfrm>
        </p:grpSpPr>
        <p:pic>
          <p:nvPicPr>
            <p:cNvPr id="9" name="Picture 8">
              <a:extLst>
                <a:ext uri="{FF2B5EF4-FFF2-40B4-BE49-F238E27FC236}">
                  <a16:creationId xmlns:a16="http://schemas.microsoft.com/office/drawing/2014/main" id="{C317F100-E31C-4A2E-A02D-3DF3BD2C7279}"/>
                </a:ext>
              </a:extLst>
            </p:cNvPr>
            <p:cNvPicPr>
              <a:picLocks noChangeAspect="1"/>
            </p:cNvPicPr>
            <p:nvPr/>
          </p:nvPicPr>
          <p:blipFill>
            <a:blip r:embed="rId5"/>
            <a:stretch>
              <a:fillRect/>
            </a:stretch>
          </p:blipFill>
          <p:spPr>
            <a:xfrm>
              <a:off x="7692277" y="512072"/>
              <a:ext cx="4080704" cy="1883402"/>
            </a:xfrm>
            <a:prstGeom prst="rect">
              <a:avLst/>
            </a:prstGeom>
          </p:spPr>
        </p:pic>
        <p:sp>
          <p:nvSpPr>
            <p:cNvPr id="12" name="Title 1">
              <a:extLst>
                <a:ext uri="{FF2B5EF4-FFF2-40B4-BE49-F238E27FC236}">
                  <a16:creationId xmlns:a16="http://schemas.microsoft.com/office/drawing/2014/main" id="{B728C4C4-2629-4EEB-BE90-A3781A0A61A5}"/>
                </a:ext>
              </a:extLst>
            </p:cNvPr>
            <p:cNvSpPr txBox="1">
              <a:spLocks/>
            </p:cNvSpPr>
            <p:nvPr/>
          </p:nvSpPr>
          <p:spPr>
            <a:xfrm>
              <a:off x="6858144" y="1064923"/>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Figure 1</a:t>
              </a:r>
            </a:p>
          </p:txBody>
        </p:sp>
      </p:grpSp>
      <p:grpSp>
        <p:nvGrpSpPr>
          <p:cNvPr id="17" name="Group 16">
            <a:extLst>
              <a:ext uri="{FF2B5EF4-FFF2-40B4-BE49-F238E27FC236}">
                <a16:creationId xmlns:a16="http://schemas.microsoft.com/office/drawing/2014/main" id="{EBE94588-B6CB-4CC8-B333-DF789B713DC4}"/>
              </a:ext>
            </a:extLst>
          </p:cNvPr>
          <p:cNvGrpSpPr/>
          <p:nvPr/>
        </p:nvGrpSpPr>
        <p:grpSpPr>
          <a:xfrm>
            <a:off x="7396301" y="290288"/>
            <a:ext cx="4625313" cy="4833257"/>
            <a:chOff x="7396301" y="1016000"/>
            <a:chExt cx="4625313" cy="4833257"/>
          </a:xfrm>
        </p:grpSpPr>
        <p:sp>
          <p:nvSpPr>
            <p:cNvPr id="16" name="Rectangle 15">
              <a:extLst>
                <a:ext uri="{FF2B5EF4-FFF2-40B4-BE49-F238E27FC236}">
                  <a16:creationId xmlns:a16="http://schemas.microsoft.com/office/drawing/2014/main" id="{CA1AB0E7-C23C-41D0-9A06-180F3BE16283}"/>
                </a:ext>
              </a:extLst>
            </p:cNvPr>
            <p:cNvSpPr/>
            <p:nvPr/>
          </p:nvSpPr>
          <p:spPr>
            <a:xfrm>
              <a:off x="7396301" y="1016000"/>
              <a:ext cx="4625313" cy="483325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6616DE5-A8D4-47C4-BBFB-23B4A56B689E}"/>
                </a:ext>
              </a:extLst>
            </p:cNvPr>
            <p:cNvSpPr txBox="1"/>
            <p:nvPr/>
          </p:nvSpPr>
          <p:spPr>
            <a:xfrm>
              <a:off x="7447567" y="1030520"/>
              <a:ext cx="4574047" cy="4801314"/>
            </a:xfrm>
            <a:prstGeom prst="rect">
              <a:avLst/>
            </a:prstGeom>
            <a:noFill/>
          </p:spPr>
          <p:txBody>
            <a:bodyPr wrap="square">
              <a:spAutoFit/>
            </a:bodyPr>
            <a:lstStyle/>
            <a:p>
              <a:r>
                <a:rPr lang="en-US" b="1" dirty="0">
                  <a:effectLst/>
                </a:rPr>
                <a:t>Problem-Solving Technique:</a:t>
              </a:r>
            </a:p>
            <a:p>
              <a:r>
                <a:rPr lang="en-US" dirty="0">
                  <a:effectLst/>
                </a:rPr>
                <a:t>In using the piecewise linear model of the diode, the first objective is to determine the linear region (conducting or not conducting) in which the diode is operating. To do this, we can:</a:t>
              </a:r>
            </a:p>
            <a:p>
              <a:endParaRPr lang="en-US" dirty="0"/>
            </a:p>
            <a:p>
              <a:r>
                <a:rPr lang="en-US" dirty="0">
                  <a:effectLst/>
                </a:rPr>
                <a:t>1.Determine the input voltage condition such that a diode is conducting (on).Then find the output signal for this condition.</a:t>
              </a:r>
            </a:p>
            <a:p>
              <a:endParaRPr lang="en-US" dirty="0"/>
            </a:p>
            <a:p>
              <a:r>
                <a:rPr lang="en-US" dirty="0">
                  <a:effectLst/>
                </a:rPr>
                <a:t>2.Determine the input voltage condition such that a diode is not conducting(off). Then find the output signal for this condition.</a:t>
              </a:r>
            </a:p>
            <a:p>
              <a:endParaRPr lang="en-US" dirty="0"/>
            </a:p>
            <a:p>
              <a:r>
                <a:rPr lang="en-US" dirty="0">
                  <a:effectLst/>
                </a:rPr>
                <a:t>[Note: Item 2 can be performed before item 1 if desired.]</a:t>
              </a:r>
              <a:endParaRPr lang="en-US" dirty="0"/>
            </a:p>
          </p:txBody>
        </p:sp>
      </p:grpSp>
    </p:spTree>
    <p:extLst>
      <p:ext uri="{BB962C8B-B14F-4D97-AF65-F5344CB8AC3E}">
        <p14:creationId xmlns:p14="http://schemas.microsoft.com/office/powerpoint/2010/main" val="14142217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6045F5-238F-494E-BE68-056031038929}"/>
              </a:ext>
            </a:extLst>
          </p:cNvPr>
          <p:cNvSpPr txBox="1">
            <a:spLocks/>
          </p:cNvSpPr>
          <p:nvPr/>
        </p:nvSpPr>
        <p:spPr>
          <a:xfrm>
            <a:off x="165655" y="215348"/>
            <a:ext cx="3617843"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Course Materials</a:t>
            </a:r>
          </a:p>
        </p:txBody>
      </p:sp>
      <p:sp>
        <p:nvSpPr>
          <p:cNvPr id="3" name="Title 1">
            <a:extLst>
              <a:ext uri="{FF2B5EF4-FFF2-40B4-BE49-F238E27FC236}">
                <a16:creationId xmlns:a16="http://schemas.microsoft.com/office/drawing/2014/main" id="{2AA7F3C1-97BB-465D-BC43-D9FEFF52A200}"/>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6</a:t>
            </a:r>
          </a:p>
        </p:txBody>
      </p:sp>
      <p:sp>
        <p:nvSpPr>
          <p:cNvPr id="11" name="TextBox 10">
            <a:extLst>
              <a:ext uri="{FF2B5EF4-FFF2-40B4-BE49-F238E27FC236}">
                <a16:creationId xmlns:a16="http://schemas.microsoft.com/office/drawing/2014/main" id="{CE2C000F-2ED8-4FED-A6B9-F0E11A2CF72A}"/>
              </a:ext>
            </a:extLst>
          </p:cNvPr>
          <p:cNvSpPr txBox="1"/>
          <p:nvPr/>
        </p:nvSpPr>
        <p:spPr>
          <a:xfrm>
            <a:off x="159028" y="512072"/>
            <a:ext cx="6175512" cy="400110"/>
          </a:xfrm>
          <a:prstGeom prst="rect">
            <a:avLst/>
          </a:prstGeom>
          <a:noFill/>
        </p:spPr>
        <p:txBody>
          <a:bodyPr wrap="square">
            <a:spAutoFit/>
          </a:bodyPr>
          <a:lstStyle/>
          <a:p>
            <a:r>
              <a:rPr lang="en-US" sz="2000" b="1" dirty="0">
                <a:effectLst/>
              </a:rPr>
              <a:t>B.	Half-wave Rectification (analysis)</a:t>
            </a:r>
            <a:endParaRPr lang="en-US" sz="2000" b="1" dirty="0"/>
          </a:p>
        </p:txBody>
      </p:sp>
      <p:pic>
        <p:nvPicPr>
          <p:cNvPr id="9" name="Picture 8">
            <a:extLst>
              <a:ext uri="{FF2B5EF4-FFF2-40B4-BE49-F238E27FC236}">
                <a16:creationId xmlns:a16="http://schemas.microsoft.com/office/drawing/2014/main" id="{C317F100-E31C-4A2E-A02D-3DF3BD2C7279}"/>
              </a:ext>
            </a:extLst>
          </p:cNvPr>
          <p:cNvPicPr>
            <a:picLocks noChangeAspect="1"/>
          </p:cNvPicPr>
          <p:nvPr/>
        </p:nvPicPr>
        <p:blipFill>
          <a:blip r:embed="rId2"/>
          <a:stretch>
            <a:fillRect/>
          </a:stretch>
        </p:blipFill>
        <p:spPr>
          <a:xfrm>
            <a:off x="648614" y="912183"/>
            <a:ext cx="3781002" cy="1691470"/>
          </a:xfrm>
          <a:prstGeom prst="rect">
            <a:avLst/>
          </a:prstGeom>
        </p:spPr>
      </p:pic>
      <p:grpSp>
        <p:nvGrpSpPr>
          <p:cNvPr id="21" name="Group 20">
            <a:extLst>
              <a:ext uri="{FF2B5EF4-FFF2-40B4-BE49-F238E27FC236}">
                <a16:creationId xmlns:a16="http://schemas.microsoft.com/office/drawing/2014/main" id="{05EDB859-8D2E-4C05-A18D-28D2666E92FD}"/>
              </a:ext>
            </a:extLst>
          </p:cNvPr>
          <p:cNvGrpSpPr/>
          <p:nvPr/>
        </p:nvGrpSpPr>
        <p:grpSpPr>
          <a:xfrm>
            <a:off x="7902348" y="382041"/>
            <a:ext cx="3988717" cy="5192436"/>
            <a:chOff x="4157662" y="2552700"/>
            <a:chExt cx="3988717" cy="5192436"/>
          </a:xfrm>
        </p:grpSpPr>
        <p:pic>
          <p:nvPicPr>
            <p:cNvPr id="5" name="Picture 4">
              <a:extLst>
                <a:ext uri="{FF2B5EF4-FFF2-40B4-BE49-F238E27FC236}">
                  <a16:creationId xmlns:a16="http://schemas.microsoft.com/office/drawing/2014/main" id="{0EBB0D6A-5C10-4A96-94D6-BF0039282A12}"/>
                </a:ext>
              </a:extLst>
            </p:cNvPr>
            <p:cNvPicPr>
              <a:picLocks noChangeAspect="1"/>
            </p:cNvPicPr>
            <p:nvPr/>
          </p:nvPicPr>
          <p:blipFill>
            <a:blip r:embed="rId3"/>
            <a:stretch>
              <a:fillRect/>
            </a:stretch>
          </p:blipFill>
          <p:spPr>
            <a:xfrm>
              <a:off x="4157662" y="2552700"/>
              <a:ext cx="3876675" cy="1752600"/>
            </a:xfrm>
            <a:prstGeom prst="rect">
              <a:avLst/>
            </a:prstGeom>
          </p:spPr>
        </p:pic>
        <p:grpSp>
          <p:nvGrpSpPr>
            <p:cNvPr id="20" name="Group 19">
              <a:extLst>
                <a:ext uri="{FF2B5EF4-FFF2-40B4-BE49-F238E27FC236}">
                  <a16:creationId xmlns:a16="http://schemas.microsoft.com/office/drawing/2014/main" id="{0EAD6202-A493-4B4C-AD8F-56E03D41E172}"/>
                </a:ext>
              </a:extLst>
            </p:cNvPr>
            <p:cNvGrpSpPr/>
            <p:nvPr/>
          </p:nvGrpSpPr>
          <p:grpSpPr>
            <a:xfrm>
              <a:off x="4157662" y="4316136"/>
              <a:ext cx="3988717" cy="3429000"/>
              <a:chOff x="7365663" y="535323"/>
              <a:chExt cx="3988717" cy="3429000"/>
            </a:xfrm>
          </p:grpSpPr>
          <p:pic>
            <p:nvPicPr>
              <p:cNvPr id="13" name="Picture 12">
                <a:extLst>
                  <a:ext uri="{FF2B5EF4-FFF2-40B4-BE49-F238E27FC236}">
                    <a16:creationId xmlns:a16="http://schemas.microsoft.com/office/drawing/2014/main" id="{65031240-A4D8-42FF-BBE7-D60F50CDA3E6}"/>
                  </a:ext>
                </a:extLst>
              </p:cNvPr>
              <p:cNvPicPr>
                <a:picLocks noChangeAspect="1"/>
              </p:cNvPicPr>
              <p:nvPr/>
            </p:nvPicPr>
            <p:blipFill>
              <a:blip r:embed="rId4"/>
              <a:stretch>
                <a:fillRect/>
              </a:stretch>
            </p:blipFill>
            <p:spPr>
              <a:xfrm>
                <a:off x="7365663" y="535323"/>
                <a:ext cx="3952875" cy="1743075"/>
              </a:xfrm>
              <a:prstGeom prst="rect">
                <a:avLst/>
              </a:prstGeom>
            </p:spPr>
          </p:pic>
          <p:pic>
            <p:nvPicPr>
              <p:cNvPr id="19" name="Picture 18">
                <a:extLst>
                  <a:ext uri="{FF2B5EF4-FFF2-40B4-BE49-F238E27FC236}">
                    <a16:creationId xmlns:a16="http://schemas.microsoft.com/office/drawing/2014/main" id="{23958427-E889-4E02-9E97-2AAC449DE266}"/>
                  </a:ext>
                </a:extLst>
              </p:cNvPr>
              <p:cNvPicPr>
                <a:picLocks noChangeAspect="1"/>
              </p:cNvPicPr>
              <p:nvPr/>
            </p:nvPicPr>
            <p:blipFill>
              <a:blip r:embed="rId5"/>
              <a:stretch>
                <a:fillRect/>
              </a:stretch>
            </p:blipFill>
            <p:spPr>
              <a:xfrm>
                <a:off x="7420555" y="2278398"/>
                <a:ext cx="3933825" cy="1685925"/>
              </a:xfrm>
              <a:prstGeom prst="rect">
                <a:avLst/>
              </a:prstGeom>
            </p:spPr>
          </p:pic>
        </p:grpSp>
      </p:grpSp>
      <p:grpSp>
        <p:nvGrpSpPr>
          <p:cNvPr id="15" name="Group 14">
            <a:extLst>
              <a:ext uri="{FF2B5EF4-FFF2-40B4-BE49-F238E27FC236}">
                <a16:creationId xmlns:a16="http://schemas.microsoft.com/office/drawing/2014/main" id="{793BB169-EE0D-4B2C-9977-6F1F953A1712}"/>
              </a:ext>
            </a:extLst>
          </p:cNvPr>
          <p:cNvGrpSpPr/>
          <p:nvPr/>
        </p:nvGrpSpPr>
        <p:grpSpPr>
          <a:xfrm>
            <a:off x="317311" y="2619453"/>
            <a:ext cx="4334039" cy="1641006"/>
            <a:chOff x="317311" y="2897746"/>
            <a:chExt cx="4334039" cy="1641006"/>
          </a:xfrm>
        </p:grpSpPr>
        <p:sp>
          <p:nvSpPr>
            <p:cNvPr id="22" name="TextBox 21">
              <a:extLst>
                <a:ext uri="{FF2B5EF4-FFF2-40B4-BE49-F238E27FC236}">
                  <a16:creationId xmlns:a16="http://schemas.microsoft.com/office/drawing/2014/main" id="{C8F780E5-57D2-42E3-B2B7-9CA84922ABA7}"/>
                </a:ext>
              </a:extLst>
            </p:cNvPr>
            <p:cNvSpPr txBox="1"/>
            <p:nvPr/>
          </p:nvSpPr>
          <p:spPr>
            <a:xfrm>
              <a:off x="317311" y="2897746"/>
              <a:ext cx="4155615" cy="400110"/>
            </a:xfrm>
            <a:prstGeom prst="rect">
              <a:avLst/>
            </a:prstGeom>
            <a:noFill/>
          </p:spPr>
          <p:txBody>
            <a:bodyPr wrap="square">
              <a:spAutoFit/>
            </a:bodyPr>
            <a:lstStyle/>
            <a:p>
              <a:r>
                <a:rPr lang="en-US" sz="2000" dirty="0">
                  <a:effectLst/>
                </a:rPr>
                <a:t>Taking a current loop, we can say that </a:t>
              </a:r>
              <a:endParaRPr lang="en-US" sz="200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2098705-852D-41EF-BA88-55F9F12D8DB2}"/>
                    </a:ext>
                  </a:extLst>
                </p:cNvPr>
                <p:cNvSpPr txBox="1"/>
                <p:nvPr/>
              </p:nvSpPr>
              <p:spPr>
                <a:xfrm>
                  <a:off x="495735" y="3277864"/>
                  <a:ext cx="1521160" cy="524631"/>
                </a:xfrm>
                <a:prstGeom prst="rect">
                  <a:avLst/>
                </a:prstGeom>
                <a:noFill/>
              </p:spPr>
              <p:txBody>
                <a:bodyPr wrap="square" lIns="0" tIns="0" rIns="0" bIns="0" rtlCol="0">
                  <a:spAutoFit/>
                </a:bodyPr>
                <a:lstStyle/>
                <a:p>
                  <a:r>
                    <a:rPr lang="en-US" sz="2400" dirty="0">
                      <a:latin typeface="Lucida Calligraphy" panose="03010101010101010101" pitchFamily="66" charset="0"/>
                    </a:rPr>
                    <a:t>i</a:t>
                  </a:r>
                  <a:r>
                    <a:rPr lang="en-US" sz="2400" baseline="-25000" dirty="0"/>
                    <a:t>D</a:t>
                  </a:r>
                  <a:r>
                    <a:rPr lang="en-US" sz="2400" dirty="0"/>
                    <a:t>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𝑣</m:t>
                          </m:r>
                          <m:r>
                            <a:rPr lang="en-US" sz="2400" b="0" i="1" baseline="-25000" smtClean="0">
                              <a:latin typeface="Cambria Math" panose="02040503050406030204" pitchFamily="18" charset="0"/>
                            </a:rPr>
                            <m:t>𝑆</m:t>
                          </m:r>
                          <m:r>
                            <a:rPr lang="en-US" sz="2400" b="0" i="1" smtClean="0">
                              <a:latin typeface="Cambria Math" panose="02040503050406030204" pitchFamily="18" charset="0"/>
                            </a:rPr>
                            <m:t> −</m:t>
                          </m:r>
                          <m:r>
                            <a:rPr lang="en-US" sz="2400" b="0" i="1" smtClean="0">
                              <a:latin typeface="Cambria Math" panose="02040503050406030204" pitchFamily="18" charset="0"/>
                            </a:rPr>
                            <m:t>𝑉</m:t>
                          </m:r>
                          <m:r>
                            <m:rPr>
                              <m:sty m:val="p"/>
                            </m:rPr>
                            <a:rPr lang="el-GR" sz="2400" b="0" i="1" baseline="-25000" smtClean="0">
                              <a:latin typeface="Cambria Math" panose="02040503050406030204" pitchFamily="18" charset="0"/>
                            </a:rPr>
                            <m:t>γ</m:t>
                          </m:r>
                        </m:num>
                        <m:den>
                          <m:r>
                            <a:rPr lang="en-US" sz="2400" b="0" i="1" smtClean="0">
                              <a:latin typeface="Cambria Math" panose="02040503050406030204" pitchFamily="18" charset="0"/>
                            </a:rPr>
                            <m:t>𝑅</m:t>
                          </m:r>
                        </m:den>
                      </m:f>
                    </m:oMath>
                  </a14:m>
                  <a:endParaRPr lang="en-US" sz="2400" dirty="0"/>
                </a:p>
              </p:txBody>
            </p:sp>
          </mc:Choice>
          <mc:Fallback xmlns="">
            <p:sp>
              <p:nvSpPr>
                <p:cNvPr id="2" name="TextBox 1">
                  <a:extLst>
                    <a:ext uri="{FF2B5EF4-FFF2-40B4-BE49-F238E27FC236}">
                      <a16:creationId xmlns:a16="http://schemas.microsoft.com/office/drawing/2014/main" id="{B2098705-852D-41EF-BA88-55F9F12D8DB2}"/>
                    </a:ext>
                  </a:extLst>
                </p:cNvPr>
                <p:cNvSpPr txBox="1">
                  <a:spLocks noRot="1" noChangeAspect="1" noMove="1" noResize="1" noEditPoints="1" noAdjustHandles="1" noChangeArrowheads="1" noChangeShapeType="1" noTextEdit="1"/>
                </p:cNvSpPr>
                <p:nvPr/>
              </p:nvSpPr>
              <p:spPr>
                <a:xfrm>
                  <a:off x="495735" y="3277864"/>
                  <a:ext cx="1521160" cy="524631"/>
                </a:xfrm>
                <a:prstGeom prst="rect">
                  <a:avLst/>
                </a:prstGeom>
                <a:blipFill>
                  <a:blip r:embed="rId6"/>
                  <a:stretch>
                    <a:fillRect l="-12000" t="-2326" b="-23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0BA13D5-960C-4AD1-8950-3BBE80498C19}"/>
                    </a:ext>
                  </a:extLst>
                </p:cNvPr>
                <p:cNvSpPr txBox="1"/>
                <p:nvPr/>
              </p:nvSpPr>
              <p:spPr>
                <a:xfrm>
                  <a:off x="495735" y="4138642"/>
                  <a:ext cx="4155615" cy="400110"/>
                </a:xfrm>
                <a:prstGeom prst="rect">
                  <a:avLst/>
                </a:prstGeom>
                <a:noFill/>
              </p:spPr>
              <p:txBody>
                <a:bodyPr wrap="square">
                  <a:spAutoFit/>
                </a:bodyPr>
                <a:lstStyle/>
                <a:p>
                  <a14:m>
                    <m:oMath xmlns:m="http://schemas.openxmlformats.org/officeDocument/2006/math">
                      <m:r>
                        <a:rPr lang="en-US" sz="2000" i="1" smtClean="0">
                          <a:latin typeface="Cambria Math" panose="02040503050406030204" pitchFamily="18" charset="0"/>
                        </a:rPr>
                        <m:t>𝑣</m:t>
                      </m:r>
                      <m:r>
                        <a:rPr lang="en-US" sz="2000" b="0" i="1" baseline="-25000" smtClean="0">
                          <a:latin typeface="Cambria Math" panose="02040503050406030204" pitchFamily="18" charset="0"/>
                        </a:rPr>
                        <m:t>𝑂</m:t>
                      </m:r>
                      <m:r>
                        <a:rPr lang="en-US" sz="2000" i="1">
                          <a:latin typeface="Cambria Math" panose="02040503050406030204" pitchFamily="18" charset="0"/>
                        </a:rPr>
                        <m:t> </m:t>
                      </m:r>
                    </m:oMath>
                  </a14:m>
                  <a:r>
                    <a:rPr lang="en-US" sz="2000" dirty="0"/>
                    <a:t>= </a:t>
                  </a:r>
                  <a:r>
                    <a:rPr lang="en-US" sz="2000" dirty="0">
                      <a:latin typeface="Lucida Calligraphy" panose="03010101010101010101" pitchFamily="66" charset="0"/>
                    </a:rPr>
                    <a:t>i</a:t>
                  </a:r>
                  <a:r>
                    <a:rPr lang="en-US" sz="2000" baseline="-25000" dirty="0"/>
                    <a:t>D</a:t>
                  </a:r>
                  <a:r>
                    <a:rPr lang="en-US" sz="2000" dirty="0"/>
                    <a:t>R</a:t>
                  </a:r>
                  <a:r>
                    <a:rPr lang="en-US" sz="2000" dirty="0">
                      <a:latin typeface="Lucida Calligraphy" panose="03010101010101010101" pitchFamily="66" charset="0"/>
                    </a:rPr>
                    <a:t> </a:t>
                  </a:r>
                  <a:r>
                    <a:rPr lang="en-US" sz="2000" dirty="0"/>
                    <a:t>= </a:t>
                  </a:r>
                  <a14:m>
                    <m:oMath xmlns:m="http://schemas.openxmlformats.org/officeDocument/2006/math">
                      <m:r>
                        <a:rPr lang="en-US" sz="2000" b="0" i="1" smtClean="0">
                          <a:latin typeface="Cambria Math" panose="02040503050406030204" pitchFamily="18" charset="0"/>
                        </a:rPr>
                        <m:t>𝑣</m:t>
                      </m:r>
                      <m:r>
                        <a:rPr lang="en-US" sz="2000" b="0" i="1" baseline="-25000" smtClean="0">
                          <a:latin typeface="Cambria Math" panose="02040503050406030204" pitchFamily="18" charset="0"/>
                        </a:rPr>
                        <m:t>𝑆</m:t>
                      </m:r>
                      <m:r>
                        <a:rPr lang="en-US" sz="2000" b="0" i="1" smtClean="0">
                          <a:latin typeface="Cambria Math" panose="02040503050406030204" pitchFamily="18" charset="0"/>
                        </a:rPr>
                        <m:t> −</m:t>
                      </m:r>
                      <m:r>
                        <a:rPr lang="en-US" sz="2000" b="0" i="1" smtClean="0">
                          <a:latin typeface="Cambria Math" panose="02040503050406030204" pitchFamily="18" charset="0"/>
                        </a:rPr>
                        <m:t>𝑉</m:t>
                      </m:r>
                      <m:r>
                        <m:rPr>
                          <m:sty m:val="p"/>
                        </m:rPr>
                        <a:rPr lang="el-GR" sz="2000" b="0" i="1" baseline="-25000" smtClean="0">
                          <a:latin typeface="Cambria Math" panose="02040503050406030204" pitchFamily="18" charset="0"/>
                        </a:rPr>
                        <m:t>γ</m:t>
                      </m:r>
                    </m:oMath>
                  </a14:m>
                  <a:endParaRPr lang="en-US" sz="2000" dirty="0"/>
                </a:p>
              </p:txBody>
            </p:sp>
          </mc:Choice>
          <mc:Fallback xmlns="">
            <p:sp>
              <p:nvSpPr>
                <p:cNvPr id="18" name="TextBox 17">
                  <a:extLst>
                    <a:ext uri="{FF2B5EF4-FFF2-40B4-BE49-F238E27FC236}">
                      <a16:creationId xmlns:a16="http://schemas.microsoft.com/office/drawing/2014/main" id="{20BA13D5-960C-4AD1-8950-3BBE80498C19}"/>
                    </a:ext>
                  </a:extLst>
                </p:cNvPr>
                <p:cNvSpPr txBox="1">
                  <a:spLocks noRot="1" noChangeAspect="1" noMove="1" noResize="1" noEditPoints="1" noAdjustHandles="1" noChangeArrowheads="1" noChangeShapeType="1" noTextEdit="1"/>
                </p:cNvSpPr>
                <p:nvPr/>
              </p:nvSpPr>
              <p:spPr>
                <a:xfrm>
                  <a:off x="495735" y="4138642"/>
                  <a:ext cx="4155615" cy="400110"/>
                </a:xfrm>
                <a:prstGeom prst="rect">
                  <a:avLst/>
                </a:prstGeom>
                <a:blipFill>
                  <a:blip r:embed="rId7"/>
                  <a:stretch>
                    <a:fillRect t="-9091" b="-27273"/>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300352F3-30E5-46D4-9F68-6EA2BFFF785F}"/>
                </a:ext>
              </a:extLst>
            </p:cNvPr>
            <p:cNvSpPr txBox="1"/>
            <p:nvPr/>
          </p:nvSpPr>
          <p:spPr>
            <a:xfrm>
              <a:off x="317311" y="3756489"/>
              <a:ext cx="716359" cy="400110"/>
            </a:xfrm>
            <a:prstGeom prst="rect">
              <a:avLst/>
            </a:prstGeom>
            <a:noFill/>
          </p:spPr>
          <p:txBody>
            <a:bodyPr wrap="square">
              <a:spAutoFit/>
            </a:bodyPr>
            <a:lstStyle/>
            <a:p>
              <a:r>
                <a:rPr lang="en-US" sz="2000" dirty="0">
                  <a:effectLst/>
                </a:rPr>
                <a:t>and</a:t>
              </a:r>
              <a:endParaRPr lang="en-US" sz="2000" dirty="0"/>
            </a:p>
          </p:txBody>
        </p:sp>
      </p:gr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4CA4AF5-3F3A-4C67-877B-1AA91782B23E}"/>
                  </a:ext>
                </a:extLst>
              </p:cNvPr>
              <p:cNvSpPr txBox="1"/>
              <p:nvPr/>
            </p:nvSpPr>
            <p:spPr>
              <a:xfrm>
                <a:off x="4627122" y="951937"/>
                <a:ext cx="3347927" cy="1323439"/>
              </a:xfrm>
              <a:prstGeom prst="rect">
                <a:avLst/>
              </a:prstGeom>
              <a:noFill/>
            </p:spPr>
            <p:txBody>
              <a:bodyPr wrap="square">
                <a:spAutoFit/>
              </a:bodyPr>
              <a:lstStyle/>
              <a:p>
                <a:r>
                  <a:rPr lang="en-US" sz="2000" dirty="0">
                    <a:effectLst/>
                  </a:rPr>
                  <a:t>Recall that </a:t>
                </a:r>
                <a14:m>
                  <m:oMath xmlns:m="http://schemas.openxmlformats.org/officeDocument/2006/math">
                    <m:r>
                      <a:rPr lang="en-US" sz="2000" b="0" i="1" smtClean="0">
                        <a:latin typeface="Cambria Math" panose="02040503050406030204" pitchFamily="18" charset="0"/>
                      </a:rPr>
                      <m:t>𝑉</m:t>
                    </m:r>
                    <m:r>
                      <m:rPr>
                        <m:sty m:val="p"/>
                      </m:rPr>
                      <a:rPr lang="el-GR" sz="2000" b="0" i="1" baseline="-25000" smtClean="0">
                        <a:latin typeface="Cambria Math" panose="02040503050406030204" pitchFamily="18" charset="0"/>
                      </a:rPr>
                      <m:t>γ</m:t>
                    </m:r>
                  </m:oMath>
                </a14:m>
                <a:r>
                  <a:rPr lang="en-US" sz="2000" dirty="0"/>
                  <a:t> is the turn-on voltage of the diode. Now looking at the graph in figure 2(a) and (b), we can say that</a:t>
                </a:r>
              </a:p>
            </p:txBody>
          </p:sp>
        </mc:Choice>
        <mc:Fallback xmlns="">
          <p:sp>
            <p:nvSpPr>
              <p:cNvPr id="24" name="TextBox 23">
                <a:extLst>
                  <a:ext uri="{FF2B5EF4-FFF2-40B4-BE49-F238E27FC236}">
                    <a16:creationId xmlns:a16="http://schemas.microsoft.com/office/drawing/2014/main" id="{B4CA4AF5-3F3A-4C67-877B-1AA91782B23E}"/>
                  </a:ext>
                </a:extLst>
              </p:cNvPr>
              <p:cNvSpPr txBox="1">
                <a:spLocks noRot="1" noChangeAspect="1" noMove="1" noResize="1" noEditPoints="1" noAdjustHandles="1" noChangeArrowheads="1" noChangeShapeType="1" noTextEdit="1"/>
              </p:cNvSpPr>
              <p:nvPr/>
            </p:nvSpPr>
            <p:spPr>
              <a:xfrm>
                <a:off x="4627122" y="951937"/>
                <a:ext cx="3347927" cy="1323439"/>
              </a:xfrm>
              <a:prstGeom prst="rect">
                <a:avLst/>
              </a:prstGeom>
              <a:blipFill>
                <a:blip r:embed="rId8"/>
                <a:stretch>
                  <a:fillRect l="-1821" t="-2304" b="-7373"/>
                </a:stretch>
              </a:blipFill>
            </p:spPr>
            <p:txBody>
              <a:bodyPr/>
              <a:lstStyle/>
              <a:p>
                <a:r>
                  <a:rPr lang="en-US">
                    <a:noFill/>
                  </a:rPr>
                  <a:t> </a:t>
                </a:r>
              </a:p>
            </p:txBody>
          </p:sp>
        </mc:Fallback>
      </mc:AlternateContent>
      <p:sp>
        <p:nvSpPr>
          <p:cNvPr id="25" name="Title 1">
            <a:extLst>
              <a:ext uri="{FF2B5EF4-FFF2-40B4-BE49-F238E27FC236}">
                <a16:creationId xmlns:a16="http://schemas.microsoft.com/office/drawing/2014/main" id="{884E74DF-2BEB-4B0E-836D-D691CFFE2C17}"/>
              </a:ext>
            </a:extLst>
          </p:cNvPr>
          <p:cNvSpPr txBox="1">
            <a:spLocks/>
          </p:cNvSpPr>
          <p:nvPr/>
        </p:nvSpPr>
        <p:spPr>
          <a:xfrm>
            <a:off x="9415672" y="5234337"/>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Figure 2</a:t>
            </a:r>
          </a:p>
        </p:txBody>
      </p:sp>
      <p:grpSp>
        <p:nvGrpSpPr>
          <p:cNvPr id="10" name="Group 9">
            <a:extLst>
              <a:ext uri="{FF2B5EF4-FFF2-40B4-BE49-F238E27FC236}">
                <a16:creationId xmlns:a16="http://schemas.microsoft.com/office/drawing/2014/main" id="{A3625511-5FCA-44AE-9A8E-6DC33B6CF026}"/>
              </a:ext>
            </a:extLst>
          </p:cNvPr>
          <p:cNvGrpSpPr/>
          <p:nvPr/>
        </p:nvGrpSpPr>
        <p:grpSpPr>
          <a:xfrm>
            <a:off x="4909286" y="2287781"/>
            <a:ext cx="4197255" cy="898781"/>
            <a:chOff x="702367" y="5572356"/>
            <a:chExt cx="4197255" cy="898781"/>
          </a:xfrm>
        </p:grpSpPr>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68181D9-701A-4BA2-9C0C-D9A812787AF3}"/>
                    </a:ext>
                  </a:extLst>
                </p:cNvPr>
                <p:cNvSpPr txBox="1"/>
                <p:nvPr/>
              </p:nvSpPr>
              <p:spPr>
                <a:xfrm>
                  <a:off x="702367" y="5572356"/>
                  <a:ext cx="2544417"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𝑣</m:t>
                        </m:r>
                        <m:r>
                          <a:rPr lang="en-US" i="1" baseline="-25000">
                            <a:latin typeface="Cambria Math" panose="02040503050406030204" pitchFamily="18" charset="0"/>
                          </a:rPr>
                          <m:t>𝑂</m:t>
                        </m:r>
                        <m:r>
                          <a:rPr lang="en-US" i="1">
                            <a:latin typeface="Cambria Math" panose="02040503050406030204" pitchFamily="18" charset="0"/>
                          </a:rPr>
                          <m:t> </m:t>
                        </m:r>
                        <m:r>
                          <m:rPr>
                            <m:nor/>
                          </m:rPr>
                          <a:rPr lang="en-US" dirty="0"/>
                          <m:t>= </m:t>
                        </m:r>
                        <m:r>
                          <m:rPr>
                            <m:nor/>
                          </m:rPr>
                          <a:rPr lang="en-US" b="0" i="0" dirty="0" smtClean="0"/>
                          <m:t>0</m:t>
                        </m:r>
                        <m:r>
                          <m:rPr>
                            <m:nor/>
                          </m:rPr>
                          <a:rPr lang="en-US" b="0" i="0" dirty="0" smtClean="0"/>
                          <m:t>v</m:t>
                        </m:r>
                      </m:oMath>
                    </m:oMathPara>
                  </a14:m>
                  <a:endParaRPr lang="en-US" dirty="0"/>
                </a:p>
              </p:txBody>
            </p:sp>
          </mc:Choice>
          <mc:Fallback xmlns="">
            <p:sp>
              <p:nvSpPr>
                <p:cNvPr id="26" name="TextBox 25">
                  <a:extLst>
                    <a:ext uri="{FF2B5EF4-FFF2-40B4-BE49-F238E27FC236}">
                      <a16:creationId xmlns:a16="http://schemas.microsoft.com/office/drawing/2014/main" id="{C68181D9-701A-4BA2-9C0C-D9A812787AF3}"/>
                    </a:ext>
                  </a:extLst>
                </p:cNvPr>
                <p:cNvSpPr txBox="1">
                  <a:spLocks noRot="1" noChangeAspect="1" noMove="1" noResize="1" noEditPoints="1" noAdjustHandles="1" noChangeArrowheads="1" noChangeShapeType="1" noTextEdit="1"/>
                </p:cNvSpPr>
                <p:nvPr/>
              </p:nvSpPr>
              <p:spPr>
                <a:xfrm>
                  <a:off x="702367" y="5572356"/>
                  <a:ext cx="2544417"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EB07D437-33FC-4427-B5DF-F735EC14525B}"/>
                    </a:ext>
                  </a:extLst>
                </p:cNvPr>
                <p:cNvSpPr txBox="1"/>
                <p:nvPr/>
              </p:nvSpPr>
              <p:spPr>
                <a:xfrm>
                  <a:off x="2355205" y="5572356"/>
                  <a:ext cx="2544417"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m:rPr>
                            <m:nor/>
                          </m:rPr>
                          <a:rPr lang="en-US" b="0" i="0" dirty="0" smtClean="0"/>
                          <m:t>if</m:t>
                        </m:r>
                        <m:r>
                          <m:rPr>
                            <m:nor/>
                          </m:rPr>
                          <a:rPr lang="en-US" b="0" i="0" dirty="0" smtClean="0"/>
                          <m:t> </m:t>
                        </m:r>
                        <m:r>
                          <a:rPr lang="en-US" sz="1800" b="0" i="1" smtClean="0">
                            <a:latin typeface="Cambria Math" panose="02040503050406030204" pitchFamily="18" charset="0"/>
                          </a:rPr>
                          <m:t>𝑣</m:t>
                        </m:r>
                        <m:r>
                          <a:rPr lang="en-US" sz="1800" b="0" i="1" baseline="-25000" smtClean="0">
                            <a:latin typeface="Cambria Math" panose="02040503050406030204" pitchFamily="18" charset="0"/>
                          </a:rPr>
                          <m:t>𝑆</m:t>
                        </m:r>
                        <m:r>
                          <a:rPr lang="en-US" sz="1800" b="0" i="1" smtClean="0">
                            <a:latin typeface="Cambria Math" panose="02040503050406030204" pitchFamily="18" charset="0"/>
                          </a:rPr>
                          <m:t> ≤</m:t>
                        </m:r>
                        <m:r>
                          <a:rPr lang="en-US" sz="1800" b="0" i="1" smtClean="0">
                            <a:latin typeface="Cambria Math" panose="02040503050406030204" pitchFamily="18" charset="0"/>
                          </a:rPr>
                          <m:t>𝑉</m:t>
                        </m:r>
                        <m:r>
                          <m:rPr>
                            <m:sty m:val="p"/>
                          </m:rPr>
                          <a:rPr lang="el-GR" sz="1800" b="0" i="1" baseline="-25000" smtClean="0">
                            <a:latin typeface="Cambria Math" panose="02040503050406030204" pitchFamily="18" charset="0"/>
                          </a:rPr>
                          <m:t>γ</m:t>
                        </m:r>
                      </m:oMath>
                    </m:oMathPara>
                  </a14:m>
                  <a:endParaRPr lang="en-US" dirty="0"/>
                </a:p>
              </p:txBody>
            </p:sp>
          </mc:Choice>
          <mc:Fallback xmlns="">
            <p:sp>
              <p:nvSpPr>
                <p:cNvPr id="27" name="TextBox 26">
                  <a:extLst>
                    <a:ext uri="{FF2B5EF4-FFF2-40B4-BE49-F238E27FC236}">
                      <a16:creationId xmlns:a16="http://schemas.microsoft.com/office/drawing/2014/main" id="{EB07D437-33FC-4427-B5DF-F735EC14525B}"/>
                    </a:ext>
                  </a:extLst>
                </p:cNvPr>
                <p:cNvSpPr txBox="1">
                  <a:spLocks noRot="1" noChangeAspect="1" noMove="1" noResize="1" noEditPoints="1" noAdjustHandles="1" noChangeArrowheads="1" noChangeShapeType="1" noTextEdit="1"/>
                </p:cNvSpPr>
                <p:nvPr/>
              </p:nvSpPr>
              <p:spPr>
                <a:xfrm>
                  <a:off x="2355205" y="5572356"/>
                  <a:ext cx="2544417" cy="369332"/>
                </a:xfrm>
                <a:prstGeom prst="rect">
                  <a:avLst/>
                </a:prstGeom>
                <a:blipFill>
                  <a:blip r:embed="rId10"/>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CAFB7D5-B41D-4E45-A0D6-14C4C45CDE30}"/>
                    </a:ext>
                  </a:extLst>
                </p:cNvPr>
                <p:cNvSpPr txBox="1"/>
                <p:nvPr/>
              </p:nvSpPr>
              <p:spPr>
                <a:xfrm>
                  <a:off x="702367" y="6101805"/>
                  <a:ext cx="2544417"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𝑣</m:t>
                        </m:r>
                        <m:r>
                          <a:rPr lang="en-US" i="1" baseline="-25000">
                            <a:latin typeface="Cambria Math" panose="02040503050406030204" pitchFamily="18" charset="0"/>
                          </a:rPr>
                          <m:t>𝑂</m:t>
                        </m:r>
                        <m:r>
                          <m:rPr>
                            <m:nor/>
                          </m:rPr>
                          <a:rPr lang="en-US" dirty="0"/>
                          <m:t>= </m:t>
                        </m:r>
                        <m:r>
                          <a:rPr lang="en-US" i="1">
                            <a:latin typeface="Cambria Math" panose="02040503050406030204" pitchFamily="18" charset="0"/>
                          </a:rPr>
                          <m:t>𝑣</m:t>
                        </m:r>
                        <m:r>
                          <a:rPr lang="en-US" i="1" baseline="-25000">
                            <a:latin typeface="Cambria Math" panose="02040503050406030204" pitchFamily="18" charset="0"/>
                          </a:rPr>
                          <m:t>𝑆</m:t>
                        </m:r>
                        <m:r>
                          <a:rPr lang="en-US" i="1">
                            <a:latin typeface="Cambria Math" panose="02040503050406030204" pitchFamily="18" charset="0"/>
                          </a:rPr>
                          <m:t> −</m:t>
                        </m:r>
                        <m:r>
                          <a:rPr lang="en-US" i="1">
                            <a:latin typeface="Cambria Math" panose="02040503050406030204" pitchFamily="18" charset="0"/>
                          </a:rPr>
                          <m:t>𝑉</m:t>
                        </m:r>
                        <m:r>
                          <m:rPr>
                            <m:sty m:val="p"/>
                          </m:rPr>
                          <a:rPr lang="el-GR" i="1" baseline="-25000">
                            <a:latin typeface="Cambria Math" panose="02040503050406030204" pitchFamily="18" charset="0"/>
                          </a:rPr>
                          <m:t>γ</m:t>
                        </m:r>
                      </m:oMath>
                    </m:oMathPara>
                  </a14:m>
                  <a:endParaRPr lang="en-US" dirty="0"/>
                </a:p>
              </p:txBody>
            </p:sp>
          </mc:Choice>
          <mc:Fallback xmlns="">
            <p:sp>
              <p:nvSpPr>
                <p:cNvPr id="28" name="TextBox 27">
                  <a:extLst>
                    <a:ext uri="{FF2B5EF4-FFF2-40B4-BE49-F238E27FC236}">
                      <a16:creationId xmlns:a16="http://schemas.microsoft.com/office/drawing/2014/main" id="{FCAFB7D5-B41D-4E45-A0D6-14C4C45CDE30}"/>
                    </a:ext>
                  </a:extLst>
                </p:cNvPr>
                <p:cNvSpPr txBox="1">
                  <a:spLocks noRot="1" noChangeAspect="1" noMove="1" noResize="1" noEditPoints="1" noAdjustHandles="1" noChangeArrowheads="1" noChangeShapeType="1" noTextEdit="1"/>
                </p:cNvSpPr>
                <p:nvPr/>
              </p:nvSpPr>
              <p:spPr>
                <a:xfrm>
                  <a:off x="702367" y="6101805"/>
                  <a:ext cx="2544417" cy="369332"/>
                </a:xfrm>
                <a:prstGeom prst="rect">
                  <a:avLst/>
                </a:prstGeom>
                <a:blipFill>
                  <a:blip r:embed="rId11"/>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15006AE2-871E-40DF-86B7-5864369F1106}"/>
                    </a:ext>
                  </a:extLst>
                </p:cNvPr>
                <p:cNvSpPr txBox="1"/>
                <p:nvPr/>
              </p:nvSpPr>
              <p:spPr>
                <a:xfrm>
                  <a:off x="2355205" y="6101805"/>
                  <a:ext cx="2544417"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m:rPr>
                            <m:nor/>
                          </m:rPr>
                          <a:rPr lang="en-US" b="0" i="0" dirty="0" smtClean="0"/>
                          <m:t>if</m:t>
                        </m:r>
                        <m:r>
                          <m:rPr>
                            <m:nor/>
                          </m:rPr>
                          <a:rPr lang="en-US" b="0" i="0" dirty="0" smtClean="0"/>
                          <m:t> </m:t>
                        </m:r>
                        <m:r>
                          <a:rPr lang="en-US" sz="1800" b="0" i="1" smtClean="0">
                            <a:latin typeface="Cambria Math" panose="02040503050406030204" pitchFamily="18" charset="0"/>
                          </a:rPr>
                          <m:t>𝑣</m:t>
                        </m:r>
                        <m:r>
                          <a:rPr lang="en-US" sz="1800" b="0" i="1" baseline="-25000" smtClean="0">
                            <a:latin typeface="Cambria Math" panose="02040503050406030204" pitchFamily="18" charset="0"/>
                          </a:rPr>
                          <m:t>𝑆</m:t>
                        </m:r>
                        <m:r>
                          <a:rPr lang="en-US" sz="1800" b="0" i="1" smtClean="0">
                            <a:latin typeface="Cambria Math" panose="02040503050406030204" pitchFamily="18" charset="0"/>
                          </a:rPr>
                          <m:t>&gt;</m:t>
                        </m:r>
                        <m:r>
                          <a:rPr lang="en-US" sz="1800" b="0" i="1" smtClean="0">
                            <a:latin typeface="Cambria Math" panose="02040503050406030204" pitchFamily="18" charset="0"/>
                          </a:rPr>
                          <m:t>𝑉</m:t>
                        </m:r>
                        <m:r>
                          <m:rPr>
                            <m:sty m:val="p"/>
                          </m:rPr>
                          <a:rPr lang="el-GR" sz="1800" b="0" i="1" baseline="-25000" smtClean="0">
                            <a:latin typeface="Cambria Math" panose="02040503050406030204" pitchFamily="18" charset="0"/>
                          </a:rPr>
                          <m:t>γ</m:t>
                        </m:r>
                      </m:oMath>
                    </m:oMathPara>
                  </a14:m>
                  <a:endParaRPr lang="en-US" dirty="0"/>
                </a:p>
              </p:txBody>
            </p:sp>
          </mc:Choice>
          <mc:Fallback xmlns="">
            <p:sp>
              <p:nvSpPr>
                <p:cNvPr id="29" name="TextBox 28">
                  <a:extLst>
                    <a:ext uri="{FF2B5EF4-FFF2-40B4-BE49-F238E27FC236}">
                      <a16:creationId xmlns:a16="http://schemas.microsoft.com/office/drawing/2014/main" id="{15006AE2-871E-40DF-86B7-5864369F1106}"/>
                    </a:ext>
                  </a:extLst>
                </p:cNvPr>
                <p:cNvSpPr txBox="1">
                  <a:spLocks noRot="1" noChangeAspect="1" noMove="1" noResize="1" noEditPoints="1" noAdjustHandles="1" noChangeArrowheads="1" noChangeShapeType="1" noTextEdit="1"/>
                </p:cNvSpPr>
                <p:nvPr/>
              </p:nvSpPr>
              <p:spPr>
                <a:xfrm>
                  <a:off x="2355205" y="6101805"/>
                  <a:ext cx="2544417" cy="369332"/>
                </a:xfrm>
                <a:prstGeom prst="rect">
                  <a:avLst/>
                </a:prstGeom>
                <a:blipFill>
                  <a:blip r:embed="rId12"/>
                  <a:stretch>
                    <a:fillRect b="-655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DF33C59-B532-42FB-ABFE-2EA6E1E50D1F}"/>
                  </a:ext>
                </a:extLst>
              </p:cNvPr>
              <p:cNvSpPr txBox="1"/>
              <p:nvPr/>
            </p:nvSpPr>
            <p:spPr>
              <a:xfrm>
                <a:off x="317312" y="4503513"/>
                <a:ext cx="7136392" cy="1938992"/>
              </a:xfrm>
              <a:prstGeom prst="rect">
                <a:avLst/>
              </a:prstGeom>
              <a:noFill/>
            </p:spPr>
            <p:txBody>
              <a:bodyPr wrap="square">
                <a:spAutoFit/>
              </a:bodyPr>
              <a:lstStyle/>
              <a:p>
                <a:r>
                  <a:rPr lang="en-US" sz="2000" dirty="0">
                    <a:effectLst/>
                  </a:rPr>
                  <a:t>We can see that while the input signal </a:t>
                </a:r>
                <a14:m>
                  <m:oMath xmlns:m="http://schemas.openxmlformats.org/officeDocument/2006/math">
                    <m:r>
                      <a:rPr lang="en-US" sz="2000" b="0" i="1" smtClean="0">
                        <a:latin typeface="Cambria Math" panose="02040503050406030204" pitchFamily="18" charset="0"/>
                      </a:rPr>
                      <m:t>𝑣</m:t>
                    </m:r>
                    <m:r>
                      <a:rPr lang="en-US" sz="2000" b="0" i="1" baseline="-25000" smtClean="0">
                        <a:latin typeface="Cambria Math" panose="02040503050406030204" pitchFamily="18" charset="0"/>
                      </a:rPr>
                      <m:t>𝑆</m:t>
                    </m:r>
                    <m:r>
                      <a:rPr lang="en-US" sz="2000" b="0" i="1" baseline="-25000" smtClean="0">
                        <a:latin typeface="Cambria Math" panose="02040503050406030204" pitchFamily="18" charset="0"/>
                      </a:rPr>
                      <m:t> </m:t>
                    </m:r>
                  </m:oMath>
                </a14:m>
                <a:r>
                  <a:rPr lang="en-US" sz="2000" dirty="0">
                    <a:effectLst/>
                  </a:rPr>
                  <a:t> alternates polarity and has a time-average value of </a:t>
                </a:r>
                <a:r>
                  <a:rPr lang="en-US" sz="2000" i="1" dirty="0">
                    <a:effectLst/>
                  </a:rPr>
                  <a:t>zero</a:t>
                </a:r>
                <a:r>
                  <a:rPr lang="en-US" sz="2000" dirty="0">
                    <a:effectLst/>
                  </a:rPr>
                  <a:t>, the output voltage </a:t>
                </a:r>
                <a14:m>
                  <m:oMath xmlns:m="http://schemas.openxmlformats.org/officeDocument/2006/math">
                    <m:r>
                      <a:rPr lang="en-US" sz="2000" i="1">
                        <a:latin typeface="Cambria Math" panose="02040503050406030204" pitchFamily="18" charset="0"/>
                      </a:rPr>
                      <m:t>𝑣</m:t>
                    </m:r>
                    <m:r>
                      <a:rPr lang="en-US" sz="2000" i="1" baseline="-25000">
                        <a:latin typeface="Cambria Math" panose="02040503050406030204" pitchFamily="18" charset="0"/>
                      </a:rPr>
                      <m:t>𝑂</m:t>
                    </m:r>
                    <m:r>
                      <a:rPr lang="en-US" sz="2000" i="1" baseline="-25000">
                        <a:latin typeface="Cambria Math" panose="02040503050406030204" pitchFamily="18" charset="0"/>
                      </a:rPr>
                      <m:t> </m:t>
                    </m:r>
                  </m:oMath>
                </a14:m>
                <a:r>
                  <a:rPr lang="en-US" sz="2000" dirty="0">
                    <a:effectLst/>
                  </a:rPr>
                  <a:t> is </a:t>
                </a:r>
                <a:r>
                  <a:rPr lang="en-US" sz="2000" dirty="0" err="1">
                    <a:effectLst/>
                  </a:rPr>
                  <a:t>uni</a:t>
                </a:r>
                <a:r>
                  <a:rPr lang="en-US" sz="2000" dirty="0">
                    <a:effectLst/>
                  </a:rPr>
                  <a:t>-directional and has an average value that is </a:t>
                </a:r>
                <a:r>
                  <a:rPr lang="en-US" sz="2000" i="1" dirty="0">
                    <a:effectLst/>
                  </a:rPr>
                  <a:t>not zero</a:t>
                </a:r>
                <a:r>
                  <a:rPr lang="en-US" sz="2000" dirty="0">
                    <a:effectLst/>
                  </a:rPr>
                  <a:t>. </a:t>
                </a:r>
                <a:r>
                  <a:rPr lang="en-US" sz="2000" u="sng" dirty="0">
                    <a:effectLst/>
                  </a:rPr>
                  <a:t>The input signal is therefore </a:t>
                </a:r>
                <a:r>
                  <a:rPr lang="en-US" sz="2000" b="1" u="sng" dirty="0">
                    <a:effectLst/>
                  </a:rPr>
                  <a:t>rectified</a:t>
                </a:r>
                <a:r>
                  <a:rPr lang="en-US" sz="2000" dirty="0">
                    <a:effectLst/>
                  </a:rPr>
                  <a:t>. Also, since the output voltage appears only during the positive cycle of the input signal, the circuit is called a </a:t>
                </a:r>
                <a:r>
                  <a:rPr lang="en-US" sz="2000" b="1" dirty="0">
                    <a:effectLst/>
                  </a:rPr>
                  <a:t>half-wave rectifier.</a:t>
                </a:r>
                <a:endParaRPr lang="en-US" sz="2000" b="1" dirty="0"/>
              </a:p>
            </p:txBody>
          </p:sp>
        </mc:Choice>
        <mc:Fallback xmlns="">
          <p:sp>
            <p:nvSpPr>
              <p:cNvPr id="30" name="TextBox 29">
                <a:extLst>
                  <a:ext uri="{FF2B5EF4-FFF2-40B4-BE49-F238E27FC236}">
                    <a16:creationId xmlns:a16="http://schemas.microsoft.com/office/drawing/2014/main" id="{1DF33C59-B532-42FB-ABFE-2EA6E1E50D1F}"/>
                  </a:ext>
                </a:extLst>
              </p:cNvPr>
              <p:cNvSpPr txBox="1">
                <a:spLocks noRot="1" noChangeAspect="1" noMove="1" noResize="1" noEditPoints="1" noAdjustHandles="1" noChangeArrowheads="1" noChangeShapeType="1" noTextEdit="1"/>
              </p:cNvSpPr>
              <p:nvPr/>
            </p:nvSpPr>
            <p:spPr>
              <a:xfrm>
                <a:off x="317312" y="4503513"/>
                <a:ext cx="7136392" cy="1938992"/>
              </a:xfrm>
              <a:prstGeom prst="rect">
                <a:avLst/>
              </a:prstGeom>
              <a:blipFill>
                <a:blip r:embed="rId13"/>
                <a:stretch>
                  <a:fillRect l="-854" t="-1887" r="-85" b="-4717"/>
                </a:stretch>
              </a:blipFill>
            </p:spPr>
            <p:txBody>
              <a:bodyPr/>
              <a:lstStyle/>
              <a:p>
                <a:r>
                  <a:rPr lang="en-US">
                    <a:noFill/>
                  </a:rPr>
                  <a:t> </a:t>
                </a:r>
              </a:p>
            </p:txBody>
          </p:sp>
        </mc:Fallback>
      </mc:AlternateContent>
    </p:spTree>
    <p:extLst>
      <p:ext uri="{BB962C8B-B14F-4D97-AF65-F5344CB8AC3E}">
        <p14:creationId xmlns:p14="http://schemas.microsoft.com/office/powerpoint/2010/main" val="40392899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1593A53-85B5-417B-8EE0-A03763BB55F1}"/>
              </a:ext>
            </a:extLst>
          </p:cNvPr>
          <p:cNvPicPr>
            <a:picLocks noChangeAspect="1"/>
          </p:cNvPicPr>
          <p:nvPr/>
        </p:nvPicPr>
        <p:blipFill>
          <a:blip r:embed="rId2"/>
          <a:stretch>
            <a:fillRect/>
          </a:stretch>
        </p:blipFill>
        <p:spPr>
          <a:xfrm>
            <a:off x="3783498" y="3853815"/>
            <a:ext cx="5285178" cy="2949867"/>
          </a:xfrm>
          <a:prstGeom prst="rect">
            <a:avLst/>
          </a:prstGeom>
        </p:spPr>
      </p:pic>
      <p:sp>
        <p:nvSpPr>
          <p:cNvPr id="4" name="Title 1">
            <a:extLst>
              <a:ext uri="{FF2B5EF4-FFF2-40B4-BE49-F238E27FC236}">
                <a16:creationId xmlns:a16="http://schemas.microsoft.com/office/drawing/2014/main" id="{F26045F5-238F-494E-BE68-056031038929}"/>
              </a:ext>
            </a:extLst>
          </p:cNvPr>
          <p:cNvSpPr txBox="1">
            <a:spLocks/>
          </p:cNvSpPr>
          <p:nvPr/>
        </p:nvSpPr>
        <p:spPr>
          <a:xfrm>
            <a:off x="165655" y="215348"/>
            <a:ext cx="3617843"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Course Materials</a:t>
            </a:r>
          </a:p>
        </p:txBody>
      </p:sp>
      <p:sp>
        <p:nvSpPr>
          <p:cNvPr id="3" name="Title 1">
            <a:extLst>
              <a:ext uri="{FF2B5EF4-FFF2-40B4-BE49-F238E27FC236}">
                <a16:creationId xmlns:a16="http://schemas.microsoft.com/office/drawing/2014/main" id="{2AA7F3C1-97BB-465D-BC43-D9FEFF52A200}"/>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6</a:t>
            </a:r>
          </a:p>
        </p:txBody>
      </p:sp>
      <p:sp>
        <p:nvSpPr>
          <p:cNvPr id="11" name="TextBox 10">
            <a:extLst>
              <a:ext uri="{FF2B5EF4-FFF2-40B4-BE49-F238E27FC236}">
                <a16:creationId xmlns:a16="http://schemas.microsoft.com/office/drawing/2014/main" id="{CE2C000F-2ED8-4FED-A6B9-F0E11A2CF72A}"/>
              </a:ext>
            </a:extLst>
          </p:cNvPr>
          <p:cNvSpPr txBox="1"/>
          <p:nvPr/>
        </p:nvSpPr>
        <p:spPr>
          <a:xfrm>
            <a:off x="159028" y="512072"/>
            <a:ext cx="6175512" cy="400110"/>
          </a:xfrm>
          <a:prstGeom prst="rect">
            <a:avLst/>
          </a:prstGeom>
          <a:noFill/>
        </p:spPr>
        <p:txBody>
          <a:bodyPr wrap="square">
            <a:spAutoFit/>
          </a:bodyPr>
          <a:lstStyle/>
          <a:p>
            <a:r>
              <a:rPr lang="en-US" sz="2000" b="1" dirty="0">
                <a:effectLst/>
              </a:rPr>
              <a:t>C.1	Full-wave Rectification</a:t>
            </a:r>
            <a:endParaRPr lang="en-US" sz="2000" b="1" dirty="0"/>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92B4491-C5D9-4EE5-8BA6-F13CFF3B23CD}"/>
                  </a:ext>
                </a:extLst>
              </p:cNvPr>
              <p:cNvSpPr txBox="1"/>
              <p:nvPr/>
            </p:nvSpPr>
            <p:spPr>
              <a:xfrm>
                <a:off x="376466" y="908869"/>
                <a:ext cx="11444473" cy="2862322"/>
              </a:xfrm>
              <a:prstGeom prst="rect">
                <a:avLst/>
              </a:prstGeom>
              <a:noFill/>
            </p:spPr>
            <p:txBody>
              <a:bodyPr wrap="square">
                <a:spAutoFit/>
              </a:bodyPr>
              <a:lstStyle/>
              <a:p>
                <a:r>
                  <a:rPr lang="en-US" dirty="0">
                    <a:effectLst/>
                  </a:rPr>
                  <a:t>The full-wave rectifier inverts the negative portions of the sine wave so that a unipolar output signal is generated </a:t>
                </a:r>
                <a:r>
                  <a:rPr lang="en-US" u="sng" dirty="0">
                    <a:effectLst/>
                  </a:rPr>
                  <a:t>during both halves of the input sinusoid</a:t>
                </a:r>
                <a:r>
                  <a:rPr lang="en-US" dirty="0">
                    <a:effectLst/>
                  </a:rPr>
                  <a:t>. One example of a full-wave rectifier circuit appears in Figure 3(a). The input to the rectifier consists of a power transformer, in which the input is normally a 220 V (rms), 60 Hz ac signal, and the two outputs are from a center-tapped secondary winding that provides equal voltages </a:t>
                </a:r>
                <a14:m>
                  <m:oMath xmlns:m="http://schemas.openxmlformats.org/officeDocument/2006/math">
                    <m:r>
                      <a:rPr lang="en-US" sz="1800" b="0" i="1" smtClean="0">
                        <a:latin typeface="Cambria Math" panose="02040503050406030204" pitchFamily="18" charset="0"/>
                      </a:rPr>
                      <m:t>𝑣</m:t>
                    </m:r>
                    <m:r>
                      <a:rPr lang="en-US" sz="1800" b="0" i="1" baseline="-25000" smtClean="0">
                        <a:latin typeface="Cambria Math" panose="02040503050406030204" pitchFamily="18" charset="0"/>
                      </a:rPr>
                      <m:t>𝑆</m:t>
                    </m:r>
                  </m:oMath>
                </a14:m>
                <a:r>
                  <a:rPr lang="en-US" dirty="0">
                    <a:effectLst/>
                  </a:rPr>
                  <a:t>, with the polarities shown. When the input line voltage is positive, both output signal voltages </a:t>
                </a:r>
                <a14:m>
                  <m:oMath xmlns:m="http://schemas.openxmlformats.org/officeDocument/2006/math">
                    <m:r>
                      <a:rPr lang="en-US" i="1">
                        <a:latin typeface="Cambria Math" panose="02040503050406030204" pitchFamily="18" charset="0"/>
                      </a:rPr>
                      <m:t>𝑣</m:t>
                    </m:r>
                    <m:r>
                      <a:rPr lang="en-US" i="1" baseline="-25000">
                        <a:latin typeface="Cambria Math" panose="02040503050406030204" pitchFamily="18" charset="0"/>
                      </a:rPr>
                      <m:t>𝑆</m:t>
                    </m:r>
                    <m:r>
                      <a:rPr lang="en-US" i="1" baseline="-25000">
                        <a:latin typeface="Cambria Math" panose="02040503050406030204" pitchFamily="18" charset="0"/>
                      </a:rPr>
                      <m:t> </m:t>
                    </m:r>
                  </m:oMath>
                </a14:m>
                <a:r>
                  <a:rPr lang="en-US" dirty="0">
                    <a:effectLst/>
                  </a:rPr>
                  <a:t> are also positive. The primary winding connected to the 220 V ac source has </a:t>
                </a:r>
                <a14:m>
                  <m:oMath xmlns:m="http://schemas.openxmlformats.org/officeDocument/2006/math">
                    <m:r>
                      <a:rPr lang="en-US" i="1">
                        <a:latin typeface="Cambria Math" panose="02040503050406030204" pitchFamily="18" charset="0"/>
                      </a:rPr>
                      <m:t>𝑁</m:t>
                    </m:r>
                    <m:r>
                      <a:rPr lang="en-US" i="1" baseline="-25000">
                        <a:latin typeface="Cambria Math" panose="02040503050406030204" pitchFamily="18" charset="0"/>
                      </a:rPr>
                      <m:t>1 </m:t>
                    </m:r>
                  </m:oMath>
                </a14:m>
                <a:r>
                  <a:rPr lang="en-US" dirty="0">
                    <a:effectLst/>
                  </a:rPr>
                  <a:t> windings, and each half of the secondary winding has </a:t>
                </a:r>
                <a14:m>
                  <m:oMath xmlns:m="http://schemas.openxmlformats.org/officeDocument/2006/math">
                    <m:r>
                      <a:rPr lang="en-US" i="1">
                        <a:latin typeface="Cambria Math" panose="02040503050406030204" pitchFamily="18" charset="0"/>
                      </a:rPr>
                      <m:t>𝑁</m:t>
                    </m:r>
                    <m:r>
                      <a:rPr lang="en-US" b="0" i="1" baseline="-25000" smtClean="0">
                        <a:latin typeface="Cambria Math" panose="02040503050406030204" pitchFamily="18" charset="0"/>
                      </a:rPr>
                      <m:t>2</m:t>
                    </m:r>
                    <m:r>
                      <a:rPr lang="en-US" i="1" baseline="-25000">
                        <a:latin typeface="Cambria Math" panose="02040503050406030204" pitchFamily="18" charset="0"/>
                      </a:rPr>
                      <m:t> </m:t>
                    </m:r>
                  </m:oMath>
                </a14:m>
                <a:r>
                  <a:rPr lang="en-US" dirty="0"/>
                  <a:t>windings</a:t>
                </a:r>
                <a:r>
                  <a:rPr lang="en-US" dirty="0">
                    <a:effectLst/>
                  </a:rPr>
                  <a:t>. The value of the </a:t>
                </a:r>
                <a14:m>
                  <m:oMath xmlns:m="http://schemas.openxmlformats.org/officeDocument/2006/math">
                    <m:r>
                      <a:rPr lang="en-US" i="1">
                        <a:latin typeface="Cambria Math" panose="02040503050406030204" pitchFamily="18" charset="0"/>
                      </a:rPr>
                      <m:t>𝑣</m:t>
                    </m:r>
                    <m:r>
                      <a:rPr lang="en-US" i="1" baseline="-25000">
                        <a:latin typeface="Cambria Math" panose="02040503050406030204" pitchFamily="18" charset="0"/>
                      </a:rPr>
                      <m:t>𝑆</m:t>
                    </m:r>
                    <m:r>
                      <a:rPr lang="en-US" i="1" baseline="-25000">
                        <a:latin typeface="Cambria Math" panose="02040503050406030204" pitchFamily="18" charset="0"/>
                      </a:rPr>
                      <m:t> </m:t>
                    </m:r>
                  </m:oMath>
                </a14:m>
                <a:r>
                  <a:rPr lang="en-US" dirty="0">
                    <a:effectLst/>
                  </a:rPr>
                  <a:t> output voltage is 220(</a:t>
                </a:r>
                <a14:m>
                  <m:oMath xmlns:m="http://schemas.openxmlformats.org/officeDocument/2006/math">
                    <m:r>
                      <a:rPr lang="en-US" i="1">
                        <a:latin typeface="Cambria Math" panose="02040503050406030204" pitchFamily="18" charset="0"/>
                      </a:rPr>
                      <m:t>𝑁</m:t>
                    </m:r>
                    <m:r>
                      <a:rPr lang="en-US" i="1" baseline="-25000">
                        <a:latin typeface="Cambria Math" panose="02040503050406030204" pitchFamily="18" charset="0"/>
                      </a:rPr>
                      <m:t>2 </m:t>
                    </m:r>
                  </m:oMath>
                </a14:m>
                <a:r>
                  <a:rPr lang="en-US" dirty="0">
                    <a:effectLst/>
                  </a:rPr>
                  <a:t>/</a:t>
                </a:r>
                <a:r>
                  <a:rPr lang="en-US" dirty="0"/>
                  <a:t> </a:t>
                </a:r>
                <a14:m>
                  <m:oMath xmlns:m="http://schemas.openxmlformats.org/officeDocument/2006/math">
                    <m:r>
                      <a:rPr lang="en-US" i="1">
                        <a:latin typeface="Cambria Math" panose="02040503050406030204" pitchFamily="18" charset="0"/>
                      </a:rPr>
                      <m:t>𝑁</m:t>
                    </m:r>
                    <m:r>
                      <a:rPr lang="en-US" b="0" i="1" baseline="-25000" smtClean="0">
                        <a:latin typeface="Cambria Math" panose="02040503050406030204" pitchFamily="18" charset="0"/>
                      </a:rPr>
                      <m:t>1</m:t>
                    </m:r>
                  </m:oMath>
                </a14:m>
                <a:r>
                  <a:rPr lang="en-US" dirty="0">
                    <a:effectLst/>
                  </a:rPr>
                  <a:t>) volts (rms). The turns ratio of the transformer, usually designated (</a:t>
                </a:r>
                <a14:m>
                  <m:oMath xmlns:m="http://schemas.openxmlformats.org/officeDocument/2006/math">
                    <m:r>
                      <a:rPr lang="en-US" i="1">
                        <a:latin typeface="Cambria Math" panose="02040503050406030204" pitchFamily="18" charset="0"/>
                      </a:rPr>
                      <m:t>𝑁</m:t>
                    </m:r>
                    <m:r>
                      <a:rPr lang="en-US" b="0" i="1" baseline="-25000" smtClean="0">
                        <a:latin typeface="Cambria Math" panose="02040503050406030204" pitchFamily="18" charset="0"/>
                      </a:rPr>
                      <m:t>1</m:t>
                    </m:r>
                    <m:r>
                      <a:rPr lang="en-US" i="1" baseline="-25000">
                        <a:latin typeface="Cambria Math" panose="02040503050406030204" pitchFamily="18" charset="0"/>
                      </a:rPr>
                      <m:t> </m:t>
                    </m:r>
                  </m:oMath>
                </a14:m>
                <a:r>
                  <a:rPr lang="en-US" dirty="0">
                    <a:effectLst/>
                  </a:rPr>
                  <a:t>/</a:t>
                </a:r>
                <a:r>
                  <a:rPr lang="en-US" dirty="0"/>
                  <a:t> </a:t>
                </a:r>
                <a14:m>
                  <m:oMath xmlns:m="http://schemas.openxmlformats.org/officeDocument/2006/math">
                    <m:r>
                      <a:rPr lang="en-US" i="1">
                        <a:latin typeface="Cambria Math" panose="02040503050406030204" pitchFamily="18" charset="0"/>
                      </a:rPr>
                      <m:t>𝑁</m:t>
                    </m:r>
                    <m:r>
                      <a:rPr lang="en-US" i="1" baseline="-25000">
                        <a:latin typeface="Cambria Math" panose="02040503050406030204" pitchFamily="18" charset="0"/>
                      </a:rPr>
                      <m:t>2</m:t>
                    </m:r>
                  </m:oMath>
                </a14:m>
                <a:r>
                  <a:rPr lang="en-US" dirty="0">
                    <a:effectLst/>
                  </a:rPr>
                  <a:t>) can be designed to “step down” the input line voltage to a value that will produce a particular dc output voltage from the rectifier. The input power transformer also provides electrical isolation between the powerline circuit and the electronic circuits to be biased by the rectifier circuit. This isolation reduces the risk of electrical shock.</a:t>
                </a:r>
                <a:endParaRPr lang="en-US" dirty="0"/>
              </a:p>
            </p:txBody>
          </p:sp>
        </mc:Choice>
        <mc:Fallback xmlns="">
          <p:sp>
            <p:nvSpPr>
              <p:cNvPr id="31" name="TextBox 30">
                <a:extLst>
                  <a:ext uri="{FF2B5EF4-FFF2-40B4-BE49-F238E27FC236}">
                    <a16:creationId xmlns:a16="http://schemas.microsoft.com/office/drawing/2014/main" id="{D92B4491-C5D9-4EE5-8BA6-F13CFF3B23CD}"/>
                  </a:ext>
                </a:extLst>
              </p:cNvPr>
              <p:cNvSpPr txBox="1">
                <a:spLocks noRot="1" noChangeAspect="1" noMove="1" noResize="1" noEditPoints="1" noAdjustHandles="1" noChangeArrowheads="1" noChangeShapeType="1" noTextEdit="1"/>
              </p:cNvSpPr>
              <p:nvPr/>
            </p:nvSpPr>
            <p:spPr>
              <a:xfrm>
                <a:off x="376466" y="908869"/>
                <a:ext cx="11444473" cy="2862322"/>
              </a:xfrm>
              <a:prstGeom prst="rect">
                <a:avLst/>
              </a:prstGeom>
              <a:blipFill>
                <a:blip r:embed="rId3"/>
                <a:stretch>
                  <a:fillRect l="-479" t="-1064" r="-320" b="-2340"/>
                </a:stretch>
              </a:blipFill>
            </p:spPr>
            <p:txBody>
              <a:bodyPr/>
              <a:lstStyle/>
              <a:p>
                <a:r>
                  <a:rPr lang="en-US">
                    <a:noFill/>
                  </a:rPr>
                  <a:t> </a:t>
                </a:r>
              </a:p>
            </p:txBody>
          </p:sp>
        </mc:Fallback>
      </mc:AlternateContent>
      <p:sp>
        <p:nvSpPr>
          <p:cNvPr id="8" name="Title 1">
            <a:extLst>
              <a:ext uri="{FF2B5EF4-FFF2-40B4-BE49-F238E27FC236}">
                <a16:creationId xmlns:a16="http://schemas.microsoft.com/office/drawing/2014/main" id="{7D267CBD-4992-4BB0-80B5-6F4AFA479458}"/>
              </a:ext>
            </a:extLst>
          </p:cNvPr>
          <p:cNvSpPr txBox="1">
            <a:spLocks/>
          </p:cNvSpPr>
          <p:nvPr/>
        </p:nvSpPr>
        <p:spPr>
          <a:xfrm>
            <a:off x="832804" y="3719441"/>
            <a:ext cx="2841975" cy="118147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Figure 3(a) An example of a full-wave rectification using a center-tapped transformer.</a:t>
            </a:r>
          </a:p>
        </p:txBody>
      </p:sp>
    </p:spTree>
    <p:extLst>
      <p:ext uri="{BB962C8B-B14F-4D97-AF65-F5344CB8AC3E}">
        <p14:creationId xmlns:p14="http://schemas.microsoft.com/office/powerpoint/2010/main" val="16857372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1593A53-85B5-417B-8EE0-A03763BB55F1}"/>
              </a:ext>
            </a:extLst>
          </p:cNvPr>
          <p:cNvPicPr>
            <a:picLocks noChangeAspect="1"/>
          </p:cNvPicPr>
          <p:nvPr/>
        </p:nvPicPr>
        <p:blipFill>
          <a:blip r:embed="rId2"/>
          <a:stretch>
            <a:fillRect/>
          </a:stretch>
        </p:blipFill>
        <p:spPr>
          <a:xfrm>
            <a:off x="495734" y="901645"/>
            <a:ext cx="3771465" cy="2105004"/>
          </a:xfrm>
          <a:prstGeom prst="rect">
            <a:avLst/>
          </a:prstGeom>
        </p:spPr>
      </p:pic>
      <p:pic>
        <p:nvPicPr>
          <p:cNvPr id="14" name="Picture 13">
            <a:extLst>
              <a:ext uri="{FF2B5EF4-FFF2-40B4-BE49-F238E27FC236}">
                <a16:creationId xmlns:a16="http://schemas.microsoft.com/office/drawing/2014/main" id="{CF66EFDB-907C-417B-95BF-B24448C7F928}"/>
              </a:ext>
            </a:extLst>
          </p:cNvPr>
          <p:cNvPicPr>
            <a:picLocks noChangeAspect="1"/>
          </p:cNvPicPr>
          <p:nvPr/>
        </p:nvPicPr>
        <p:blipFill>
          <a:blip r:embed="rId3"/>
          <a:stretch>
            <a:fillRect/>
          </a:stretch>
        </p:blipFill>
        <p:spPr>
          <a:xfrm>
            <a:off x="5681937" y="793503"/>
            <a:ext cx="6132117" cy="2172521"/>
          </a:xfrm>
          <a:prstGeom prst="rect">
            <a:avLst/>
          </a:prstGeom>
        </p:spPr>
      </p:pic>
      <p:sp>
        <p:nvSpPr>
          <p:cNvPr id="4" name="Title 1">
            <a:extLst>
              <a:ext uri="{FF2B5EF4-FFF2-40B4-BE49-F238E27FC236}">
                <a16:creationId xmlns:a16="http://schemas.microsoft.com/office/drawing/2014/main" id="{F26045F5-238F-494E-BE68-056031038929}"/>
              </a:ext>
            </a:extLst>
          </p:cNvPr>
          <p:cNvSpPr txBox="1">
            <a:spLocks/>
          </p:cNvSpPr>
          <p:nvPr/>
        </p:nvSpPr>
        <p:spPr>
          <a:xfrm>
            <a:off x="165655" y="215348"/>
            <a:ext cx="3617843"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Course Materials</a:t>
            </a:r>
          </a:p>
        </p:txBody>
      </p:sp>
      <p:sp>
        <p:nvSpPr>
          <p:cNvPr id="3" name="Title 1">
            <a:extLst>
              <a:ext uri="{FF2B5EF4-FFF2-40B4-BE49-F238E27FC236}">
                <a16:creationId xmlns:a16="http://schemas.microsoft.com/office/drawing/2014/main" id="{2AA7F3C1-97BB-465D-BC43-D9FEFF52A200}"/>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6</a:t>
            </a:r>
          </a:p>
        </p:txBody>
      </p:sp>
      <p:sp>
        <p:nvSpPr>
          <p:cNvPr id="11" name="TextBox 10">
            <a:extLst>
              <a:ext uri="{FF2B5EF4-FFF2-40B4-BE49-F238E27FC236}">
                <a16:creationId xmlns:a16="http://schemas.microsoft.com/office/drawing/2014/main" id="{CE2C000F-2ED8-4FED-A6B9-F0E11A2CF72A}"/>
              </a:ext>
            </a:extLst>
          </p:cNvPr>
          <p:cNvSpPr txBox="1"/>
          <p:nvPr/>
        </p:nvSpPr>
        <p:spPr>
          <a:xfrm>
            <a:off x="159028" y="512072"/>
            <a:ext cx="6175512" cy="400110"/>
          </a:xfrm>
          <a:prstGeom prst="rect">
            <a:avLst/>
          </a:prstGeom>
          <a:noFill/>
        </p:spPr>
        <p:txBody>
          <a:bodyPr wrap="square">
            <a:spAutoFit/>
          </a:bodyPr>
          <a:lstStyle/>
          <a:p>
            <a:r>
              <a:rPr lang="en-US" sz="2000" b="1" dirty="0">
                <a:effectLst/>
              </a:rPr>
              <a:t>C.1	Full-wave Rectification (with analysis)</a:t>
            </a:r>
            <a:endParaRPr lang="en-US" sz="2000" b="1" dirty="0"/>
          </a:p>
        </p:txBody>
      </p:sp>
      <p:sp>
        <p:nvSpPr>
          <p:cNvPr id="24" name="TextBox 23">
            <a:extLst>
              <a:ext uri="{FF2B5EF4-FFF2-40B4-BE49-F238E27FC236}">
                <a16:creationId xmlns:a16="http://schemas.microsoft.com/office/drawing/2014/main" id="{B4CA4AF5-3F3A-4C67-877B-1AA91782B23E}"/>
              </a:ext>
            </a:extLst>
          </p:cNvPr>
          <p:cNvSpPr txBox="1"/>
          <p:nvPr/>
        </p:nvSpPr>
        <p:spPr>
          <a:xfrm>
            <a:off x="6543609" y="3359283"/>
            <a:ext cx="4846076" cy="2554545"/>
          </a:xfrm>
          <a:prstGeom prst="rect">
            <a:avLst/>
          </a:prstGeom>
          <a:noFill/>
        </p:spPr>
        <p:txBody>
          <a:bodyPr wrap="square">
            <a:spAutoFit/>
          </a:bodyPr>
          <a:lstStyle/>
          <a:p>
            <a:r>
              <a:rPr lang="en-US" sz="2000" dirty="0"/>
              <a:t>Since a rectified output voltage occurs during both the positive and negative cycles of the input signal, this circuit is called a </a:t>
            </a:r>
            <a:r>
              <a:rPr lang="en-US" sz="2000" b="1" dirty="0"/>
              <a:t>full-wave rectifier</a:t>
            </a:r>
            <a:r>
              <a:rPr lang="en-US" sz="2000" dirty="0"/>
              <a:t>. One of its advantage over half-wave rectification is that the “wasted” signal (i.e. negative cycle) is also being rectified through </a:t>
            </a:r>
            <a:r>
              <a:rPr lang="en-US" sz="2000" dirty="0">
                <a:effectLst/>
              </a:rPr>
              <a:t>D</a:t>
            </a:r>
            <a:r>
              <a:rPr lang="en-US" sz="2000" baseline="-25000" dirty="0">
                <a:effectLst/>
              </a:rPr>
              <a:t>2</a:t>
            </a:r>
            <a:r>
              <a:rPr lang="en-US" sz="2000" dirty="0">
                <a:effectLst/>
              </a:rPr>
              <a:t>, t</a:t>
            </a:r>
            <a:r>
              <a:rPr lang="en-US" sz="2000" dirty="0"/>
              <a:t>hus both the half-cycles can be utilized fully on a single cycle T.</a:t>
            </a:r>
          </a:p>
        </p:txBody>
      </p:sp>
      <p:grpSp>
        <p:nvGrpSpPr>
          <p:cNvPr id="5" name="Group 4">
            <a:extLst>
              <a:ext uri="{FF2B5EF4-FFF2-40B4-BE49-F238E27FC236}">
                <a16:creationId xmlns:a16="http://schemas.microsoft.com/office/drawing/2014/main" id="{967DC094-04AC-45C8-ADBE-9D72C6FA6763}"/>
              </a:ext>
            </a:extLst>
          </p:cNvPr>
          <p:cNvGrpSpPr/>
          <p:nvPr/>
        </p:nvGrpSpPr>
        <p:grpSpPr>
          <a:xfrm>
            <a:off x="802315" y="3574631"/>
            <a:ext cx="4422539" cy="898781"/>
            <a:chOff x="1898745" y="3760893"/>
            <a:chExt cx="4422539" cy="898781"/>
          </a:xfrm>
        </p:grpSpPr>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68181D9-701A-4BA2-9C0C-D9A812787AF3}"/>
                    </a:ext>
                  </a:extLst>
                </p:cNvPr>
                <p:cNvSpPr txBox="1"/>
                <p:nvPr/>
              </p:nvSpPr>
              <p:spPr>
                <a:xfrm>
                  <a:off x="1898745" y="3760893"/>
                  <a:ext cx="2544417"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𝑣</m:t>
                        </m:r>
                        <m:r>
                          <a:rPr lang="en-US" i="1" baseline="-25000">
                            <a:latin typeface="Cambria Math" panose="02040503050406030204" pitchFamily="18" charset="0"/>
                          </a:rPr>
                          <m:t>𝑂</m:t>
                        </m:r>
                        <m:r>
                          <a:rPr lang="en-US" i="1">
                            <a:latin typeface="Cambria Math" panose="02040503050406030204" pitchFamily="18" charset="0"/>
                          </a:rPr>
                          <m:t> </m:t>
                        </m:r>
                        <m:r>
                          <m:rPr>
                            <m:nor/>
                          </m:rPr>
                          <a:rPr lang="en-US" dirty="0"/>
                          <m:t>= </m:t>
                        </m:r>
                        <m:r>
                          <m:rPr>
                            <m:nor/>
                          </m:rPr>
                          <a:rPr lang="en-US" b="0" i="0" dirty="0" smtClean="0"/>
                          <m:t>0</m:t>
                        </m:r>
                        <m:r>
                          <m:rPr>
                            <m:nor/>
                          </m:rPr>
                          <a:rPr lang="en-US" b="0" i="0" dirty="0" smtClean="0"/>
                          <m:t>v</m:t>
                        </m:r>
                      </m:oMath>
                    </m:oMathPara>
                  </a14:m>
                  <a:endParaRPr lang="en-US" dirty="0"/>
                </a:p>
              </p:txBody>
            </p:sp>
          </mc:Choice>
          <mc:Fallback xmlns="">
            <p:sp>
              <p:nvSpPr>
                <p:cNvPr id="26" name="TextBox 25">
                  <a:extLst>
                    <a:ext uri="{FF2B5EF4-FFF2-40B4-BE49-F238E27FC236}">
                      <a16:creationId xmlns:a16="http://schemas.microsoft.com/office/drawing/2014/main" id="{C68181D9-701A-4BA2-9C0C-D9A812787AF3}"/>
                    </a:ext>
                  </a:extLst>
                </p:cNvPr>
                <p:cNvSpPr txBox="1">
                  <a:spLocks noRot="1" noChangeAspect="1" noMove="1" noResize="1" noEditPoints="1" noAdjustHandles="1" noChangeArrowheads="1" noChangeShapeType="1" noTextEdit="1"/>
                </p:cNvSpPr>
                <p:nvPr/>
              </p:nvSpPr>
              <p:spPr>
                <a:xfrm>
                  <a:off x="1898745" y="3760893"/>
                  <a:ext cx="2544417"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EB07D437-33FC-4427-B5DF-F735EC14525B}"/>
                    </a:ext>
                  </a:extLst>
                </p:cNvPr>
                <p:cNvSpPr txBox="1"/>
                <p:nvPr/>
              </p:nvSpPr>
              <p:spPr>
                <a:xfrm>
                  <a:off x="3776867" y="3760893"/>
                  <a:ext cx="2544417"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m:rPr>
                            <m:nor/>
                          </m:rPr>
                          <a:rPr lang="en-US" b="0" i="0" dirty="0" smtClean="0"/>
                          <m:t>if</m:t>
                        </m:r>
                        <m:r>
                          <m:rPr>
                            <m:nor/>
                          </m:rPr>
                          <a:rPr lang="en-US" b="0" i="0" dirty="0" smtClean="0"/>
                          <m:t> </m:t>
                        </m:r>
                        <m:r>
                          <a:rPr lang="en-US" b="0" i="1" dirty="0" smtClean="0">
                            <a:latin typeface="Cambria Math" panose="02040503050406030204" pitchFamily="18" charset="0"/>
                          </a:rPr>
                          <m:t>+</m:t>
                        </m:r>
                        <m:r>
                          <a:rPr lang="en-US" sz="1800" b="0" i="1" smtClean="0">
                            <a:latin typeface="Cambria Math" panose="02040503050406030204" pitchFamily="18" charset="0"/>
                          </a:rPr>
                          <m:t>𝑣</m:t>
                        </m:r>
                        <m:r>
                          <a:rPr lang="en-US" sz="1800" b="0" i="1" baseline="-25000" smtClean="0">
                            <a:latin typeface="Cambria Math" panose="02040503050406030204" pitchFamily="18" charset="0"/>
                          </a:rPr>
                          <m:t>𝑆</m:t>
                        </m:r>
                        <m:r>
                          <a:rPr lang="en-US" sz="1800" b="0" i="1" smtClean="0">
                            <a:latin typeface="Cambria Math" panose="02040503050406030204" pitchFamily="18" charset="0"/>
                          </a:rPr>
                          <m:t> ≤</m:t>
                        </m:r>
                        <m:r>
                          <a:rPr lang="en-US" sz="1800" b="0" i="1" smtClean="0">
                            <a:latin typeface="Cambria Math" panose="02040503050406030204" pitchFamily="18" charset="0"/>
                          </a:rPr>
                          <m:t>𝑉</m:t>
                        </m:r>
                        <m:r>
                          <m:rPr>
                            <m:sty m:val="p"/>
                          </m:rPr>
                          <a:rPr lang="el-GR" sz="1800" b="0" i="1" baseline="-25000" smtClean="0">
                            <a:latin typeface="Cambria Math" panose="02040503050406030204" pitchFamily="18" charset="0"/>
                          </a:rPr>
                          <m:t>γ</m:t>
                        </m:r>
                      </m:oMath>
                    </m:oMathPara>
                  </a14:m>
                  <a:endParaRPr lang="en-US" dirty="0"/>
                </a:p>
              </p:txBody>
            </p:sp>
          </mc:Choice>
          <mc:Fallback xmlns="">
            <p:sp>
              <p:nvSpPr>
                <p:cNvPr id="27" name="TextBox 26">
                  <a:extLst>
                    <a:ext uri="{FF2B5EF4-FFF2-40B4-BE49-F238E27FC236}">
                      <a16:creationId xmlns:a16="http://schemas.microsoft.com/office/drawing/2014/main" id="{EB07D437-33FC-4427-B5DF-F735EC14525B}"/>
                    </a:ext>
                  </a:extLst>
                </p:cNvPr>
                <p:cNvSpPr txBox="1">
                  <a:spLocks noRot="1" noChangeAspect="1" noMove="1" noResize="1" noEditPoints="1" noAdjustHandles="1" noChangeArrowheads="1" noChangeShapeType="1" noTextEdit="1"/>
                </p:cNvSpPr>
                <p:nvPr/>
              </p:nvSpPr>
              <p:spPr>
                <a:xfrm>
                  <a:off x="3776867" y="3760893"/>
                  <a:ext cx="2544417" cy="369332"/>
                </a:xfrm>
                <a:prstGeom prst="rect">
                  <a:avLst/>
                </a:prstGeom>
                <a:blipFill>
                  <a:blip r:embed="rId5"/>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CAFB7D5-B41D-4E45-A0D6-14C4C45CDE30}"/>
                    </a:ext>
                  </a:extLst>
                </p:cNvPr>
                <p:cNvSpPr txBox="1"/>
                <p:nvPr/>
              </p:nvSpPr>
              <p:spPr>
                <a:xfrm>
                  <a:off x="1898745" y="4290342"/>
                  <a:ext cx="2544417"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𝑣</m:t>
                        </m:r>
                        <m:r>
                          <a:rPr lang="en-US" i="1" baseline="-25000">
                            <a:latin typeface="Cambria Math" panose="02040503050406030204" pitchFamily="18" charset="0"/>
                          </a:rPr>
                          <m:t>𝑂</m:t>
                        </m:r>
                        <m:r>
                          <m:rPr>
                            <m:nor/>
                          </m:rPr>
                          <a:rPr lang="en-US" dirty="0"/>
                          <m:t>= </m:t>
                        </m:r>
                        <m:r>
                          <a:rPr lang="en-US" b="0" i="1" dirty="0" smtClean="0">
                            <a:latin typeface="Cambria Math" panose="02040503050406030204" pitchFamily="18" charset="0"/>
                          </a:rPr>
                          <m:t>+</m:t>
                        </m:r>
                        <m:r>
                          <a:rPr lang="en-US" i="1">
                            <a:latin typeface="Cambria Math" panose="02040503050406030204" pitchFamily="18" charset="0"/>
                          </a:rPr>
                          <m:t>𝑣</m:t>
                        </m:r>
                        <m:r>
                          <a:rPr lang="en-US" i="1" baseline="-25000">
                            <a:latin typeface="Cambria Math" panose="02040503050406030204" pitchFamily="18" charset="0"/>
                          </a:rPr>
                          <m:t>𝑆</m:t>
                        </m:r>
                        <m:r>
                          <a:rPr lang="en-US" i="1">
                            <a:latin typeface="Cambria Math" panose="02040503050406030204" pitchFamily="18" charset="0"/>
                          </a:rPr>
                          <m:t> −</m:t>
                        </m:r>
                        <m:r>
                          <a:rPr lang="en-US" i="1">
                            <a:latin typeface="Cambria Math" panose="02040503050406030204" pitchFamily="18" charset="0"/>
                          </a:rPr>
                          <m:t>𝑉</m:t>
                        </m:r>
                        <m:r>
                          <m:rPr>
                            <m:sty m:val="p"/>
                          </m:rPr>
                          <a:rPr lang="el-GR" i="1" baseline="-25000">
                            <a:latin typeface="Cambria Math" panose="02040503050406030204" pitchFamily="18" charset="0"/>
                          </a:rPr>
                          <m:t>γ</m:t>
                        </m:r>
                      </m:oMath>
                    </m:oMathPara>
                  </a14:m>
                  <a:endParaRPr lang="en-US" dirty="0"/>
                </a:p>
              </p:txBody>
            </p:sp>
          </mc:Choice>
          <mc:Fallback xmlns="">
            <p:sp>
              <p:nvSpPr>
                <p:cNvPr id="28" name="TextBox 27">
                  <a:extLst>
                    <a:ext uri="{FF2B5EF4-FFF2-40B4-BE49-F238E27FC236}">
                      <a16:creationId xmlns:a16="http://schemas.microsoft.com/office/drawing/2014/main" id="{FCAFB7D5-B41D-4E45-A0D6-14C4C45CDE30}"/>
                    </a:ext>
                  </a:extLst>
                </p:cNvPr>
                <p:cNvSpPr txBox="1">
                  <a:spLocks noRot="1" noChangeAspect="1" noMove="1" noResize="1" noEditPoints="1" noAdjustHandles="1" noChangeArrowheads="1" noChangeShapeType="1" noTextEdit="1"/>
                </p:cNvSpPr>
                <p:nvPr/>
              </p:nvSpPr>
              <p:spPr>
                <a:xfrm>
                  <a:off x="1898745" y="4290342"/>
                  <a:ext cx="2544417" cy="369332"/>
                </a:xfrm>
                <a:prstGeom prst="rect">
                  <a:avLst/>
                </a:prstGeom>
                <a:blipFill>
                  <a:blip r:embed="rId6"/>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15006AE2-871E-40DF-86B7-5864369F1106}"/>
                    </a:ext>
                  </a:extLst>
                </p:cNvPr>
                <p:cNvSpPr txBox="1"/>
                <p:nvPr/>
              </p:nvSpPr>
              <p:spPr>
                <a:xfrm>
                  <a:off x="3776867" y="4290342"/>
                  <a:ext cx="2544417"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m:rPr>
                            <m:nor/>
                          </m:rPr>
                          <a:rPr lang="en-US" b="0" i="0" dirty="0" smtClean="0"/>
                          <m:t>if</m:t>
                        </m:r>
                        <m:r>
                          <m:rPr>
                            <m:nor/>
                          </m:rPr>
                          <a:rPr lang="en-US" b="0" i="0" dirty="0" smtClean="0"/>
                          <m:t> </m:t>
                        </m:r>
                        <m:r>
                          <a:rPr lang="en-US" b="0" i="1" dirty="0" smtClean="0">
                            <a:latin typeface="Cambria Math" panose="02040503050406030204" pitchFamily="18" charset="0"/>
                          </a:rPr>
                          <m:t>+</m:t>
                        </m:r>
                        <m:r>
                          <a:rPr lang="en-US" sz="1800" b="0" i="1" smtClean="0">
                            <a:latin typeface="Cambria Math" panose="02040503050406030204" pitchFamily="18" charset="0"/>
                          </a:rPr>
                          <m:t>𝑣</m:t>
                        </m:r>
                        <m:r>
                          <a:rPr lang="en-US" sz="1800" b="0" i="1" baseline="-25000" smtClean="0">
                            <a:latin typeface="Cambria Math" panose="02040503050406030204" pitchFamily="18" charset="0"/>
                          </a:rPr>
                          <m:t>𝑆</m:t>
                        </m:r>
                        <m:r>
                          <a:rPr lang="en-US" sz="1800" b="0" i="1" smtClean="0">
                            <a:latin typeface="Cambria Math" panose="02040503050406030204" pitchFamily="18" charset="0"/>
                          </a:rPr>
                          <m:t>&gt;</m:t>
                        </m:r>
                        <m:r>
                          <a:rPr lang="en-US" sz="1800" b="0" i="1" smtClean="0">
                            <a:latin typeface="Cambria Math" panose="02040503050406030204" pitchFamily="18" charset="0"/>
                          </a:rPr>
                          <m:t>𝑉</m:t>
                        </m:r>
                        <m:r>
                          <m:rPr>
                            <m:sty m:val="p"/>
                          </m:rPr>
                          <a:rPr lang="el-GR" sz="1800" b="0" i="1" baseline="-25000" smtClean="0">
                            <a:latin typeface="Cambria Math" panose="02040503050406030204" pitchFamily="18" charset="0"/>
                          </a:rPr>
                          <m:t>γ</m:t>
                        </m:r>
                      </m:oMath>
                    </m:oMathPara>
                  </a14:m>
                  <a:endParaRPr lang="en-US" dirty="0"/>
                </a:p>
              </p:txBody>
            </p:sp>
          </mc:Choice>
          <mc:Fallback xmlns="">
            <p:sp>
              <p:nvSpPr>
                <p:cNvPr id="29" name="TextBox 28">
                  <a:extLst>
                    <a:ext uri="{FF2B5EF4-FFF2-40B4-BE49-F238E27FC236}">
                      <a16:creationId xmlns:a16="http://schemas.microsoft.com/office/drawing/2014/main" id="{15006AE2-871E-40DF-86B7-5864369F1106}"/>
                    </a:ext>
                  </a:extLst>
                </p:cNvPr>
                <p:cNvSpPr txBox="1">
                  <a:spLocks noRot="1" noChangeAspect="1" noMove="1" noResize="1" noEditPoints="1" noAdjustHandles="1" noChangeArrowheads="1" noChangeShapeType="1" noTextEdit="1"/>
                </p:cNvSpPr>
                <p:nvPr/>
              </p:nvSpPr>
              <p:spPr>
                <a:xfrm>
                  <a:off x="3776867" y="4290342"/>
                  <a:ext cx="2544417" cy="369332"/>
                </a:xfrm>
                <a:prstGeom prst="rect">
                  <a:avLst/>
                </a:prstGeom>
                <a:blipFill>
                  <a:blip r:embed="rId7"/>
                  <a:stretch>
                    <a:fillRect b="-6557"/>
                  </a:stretch>
                </a:blipFill>
              </p:spPr>
              <p:txBody>
                <a:bodyPr/>
                <a:lstStyle/>
                <a:p>
                  <a:r>
                    <a:rPr lang="en-US">
                      <a:noFill/>
                    </a:rPr>
                    <a:t> </a:t>
                  </a:r>
                </a:p>
              </p:txBody>
            </p:sp>
          </mc:Fallback>
        </mc:AlternateContent>
      </p:grpSp>
      <p:sp>
        <p:nvSpPr>
          <p:cNvPr id="20" name="TextBox 19">
            <a:extLst>
              <a:ext uri="{FF2B5EF4-FFF2-40B4-BE49-F238E27FC236}">
                <a16:creationId xmlns:a16="http://schemas.microsoft.com/office/drawing/2014/main" id="{81A9EEA5-2643-44C0-B151-4116DB7C66AE}"/>
              </a:ext>
            </a:extLst>
          </p:cNvPr>
          <p:cNvSpPr txBox="1"/>
          <p:nvPr/>
        </p:nvSpPr>
        <p:spPr>
          <a:xfrm>
            <a:off x="495734" y="3055338"/>
            <a:ext cx="6047875" cy="400110"/>
          </a:xfrm>
          <a:prstGeom prst="rect">
            <a:avLst/>
          </a:prstGeom>
          <a:noFill/>
        </p:spPr>
        <p:txBody>
          <a:bodyPr wrap="square">
            <a:spAutoFit/>
          </a:bodyPr>
          <a:lstStyle/>
          <a:p>
            <a:r>
              <a:rPr lang="en-US" sz="2000" dirty="0">
                <a:effectLst/>
              </a:rPr>
              <a:t>During positive cycle, D</a:t>
            </a:r>
            <a:r>
              <a:rPr lang="en-US" sz="2000" baseline="-25000" dirty="0">
                <a:effectLst/>
              </a:rPr>
              <a:t>1</a:t>
            </a:r>
            <a:r>
              <a:rPr lang="en-US" sz="2000" dirty="0">
                <a:effectLst/>
              </a:rPr>
              <a:t> is turned on, and D</a:t>
            </a:r>
            <a:r>
              <a:rPr lang="en-US" sz="2000" baseline="-25000" dirty="0">
                <a:effectLst/>
              </a:rPr>
              <a:t>2 </a:t>
            </a:r>
            <a:r>
              <a:rPr lang="en-US" sz="2000" dirty="0">
                <a:effectLst/>
              </a:rPr>
              <a:t>is off.</a:t>
            </a:r>
            <a:endParaRPr lang="en-US" sz="2000" dirty="0"/>
          </a:p>
        </p:txBody>
      </p:sp>
      <p:grpSp>
        <p:nvGrpSpPr>
          <p:cNvPr id="25" name="Group 24">
            <a:extLst>
              <a:ext uri="{FF2B5EF4-FFF2-40B4-BE49-F238E27FC236}">
                <a16:creationId xmlns:a16="http://schemas.microsoft.com/office/drawing/2014/main" id="{B45DFE5E-6884-42CB-B9A1-E975A1BED65C}"/>
              </a:ext>
            </a:extLst>
          </p:cNvPr>
          <p:cNvGrpSpPr/>
          <p:nvPr/>
        </p:nvGrpSpPr>
        <p:grpSpPr>
          <a:xfrm>
            <a:off x="802315" y="5343796"/>
            <a:ext cx="4422539" cy="898781"/>
            <a:chOff x="1898745" y="3760893"/>
            <a:chExt cx="4422539" cy="898781"/>
          </a:xfrm>
        </p:grpSpPr>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CA07EB29-1AD6-4EA9-9FB4-B22B2B0AC6DA}"/>
                    </a:ext>
                  </a:extLst>
                </p:cNvPr>
                <p:cNvSpPr txBox="1"/>
                <p:nvPr/>
              </p:nvSpPr>
              <p:spPr>
                <a:xfrm>
                  <a:off x="1898745" y="3760893"/>
                  <a:ext cx="2544417"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𝑣</m:t>
                        </m:r>
                        <m:r>
                          <a:rPr lang="en-US" i="1" baseline="-25000">
                            <a:latin typeface="Cambria Math" panose="02040503050406030204" pitchFamily="18" charset="0"/>
                          </a:rPr>
                          <m:t>𝑂</m:t>
                        </m:r>
                        <m:r>
                          <a:rPr lang="en-US" i="1">
                            <a:latin typeface="Cambria Math" panose="02040503050406030204" pitchFamily="18" charset="0"/>
                          </a:rPr>
                          <m:t> </m:t>
                        </m:r>
                        <m:r>
                          <m:rPr>
                            <m:nor/>
                          </m:rPr>
                          <a:rPr lang="en-US" dirty="0"/>
                          <m:t>= </m:t>
                        </m:r>
                        <m:r>
                          <m:rPr>
                            <m:nor/>
                          </m:rPr>
                          <a:rPr lang="en-US" b="0" i="0" dirty="0" smtClean="0"/>
                          <m:t>0</m:t>
                        </m:r>
                        <m:r>
                          <m:rPr>
                            <m:nor/>
                          </m:rPr>
                          <a:rPr lang="en-US" b="0" i="0" dirty="0" smtClean="0"/>
                          <m:t>v</m:t>
                        </m:r>
                      </m:oMath>
                    </m:oMathPara>
                  </a14:m>
                  <a:endParaRPr lang="en-US" dirty="0"/>
                </a:p>
              </p:txBody>
            </p:sp>
          </mc:Choice>
          <mc:Fallback xmlns="">
            <p:sp>
              <p:nvSpPr>
                <p:cNvPr id="30" name="TextBox 29">
                  <a:extLst>
                    <a:ext uri="{FF2B5EF4-FFF2-40B4-BE49-F238E27FC236}">
                      <a16:creationId xmlns:a16="http://schemas.microsoft.com/office/drawing/2014/main" id="{CA07EB29-1AD6-4EA9-9FB4-B22B2B0AC6DA}"/>
                    </a:ext>
                  </a:extLst>
                </p:cNvPr>
                <p:cNvSpPr txBox="1">
                  <a:spLocks noRot="1" noChangeAspect="1" noMove="1" noResize="1" noEditPoints="1" noAdjustHandles="1" noChangeArrowheads="1" noChangeShapeType="1" noTextEdit="1"/>
                </p:cNvSpPr>
                <p:nvPr/>
              </p:nvSpPr>
              <p:spPr>
                <a:xfrm>
                  <a:off x="1898745" y="3760893"/>
                  <a:ext cx="2544417"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100A5E1A-090B-4D13-BA7A-C84FC7D277D4}"/>
                    </a:ext>
                  </a:extLst>
                </p:cNvPr>
                <p:cNvSpPr txBox="1"/>
                <p:nvPr/>
              </p:nvSpPr>
              <p:spPr>
                <a:xfrm>
                  <a:off x="3776867" y="3760893"/>
                  <a:ext cx="2544417"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m:rPr>
                            <m:nor/>
                          </m:rPr>
                          <a:rPr lang="en-US" b="0" i="0" dirty="0" smtClean="0"/>
                          <m:t>if</m:t>
                        </m:r>
                        <m:r>
                          <m:rPr>
                            <m:nor/>
                          </m:rPr>
                          <a:rPr lang="en-US" b="0" i="0" dirty="0" smtClean="0"/>
                          <m:t> </m:t>
                        </m:r>
                        <m:r>
                          <a:rPr lang="en-US" b="0" i="1" dirty="0" smtClean="0">
                            <a:latin typeface="Cambria Math" panose="02040503050406030204" pitchFamily="18" charset="0"/>
                          </a:rPr>
                          <m:t>−</m:t>
                        </m:r>
                        <m:r>
                          <a:rPr lang="en-US" sz="1800" b="0" i="1" smtClean="0">
                            <a:latin typeface="Cambria Math" panose="02040503050406030204" pitchFamily="18" charset="0"/>
                          </a:rPr>
                          <m:t>𝑣</m:t>
                        </m:r>
                        <m:r>
                          <a:rPr lang="en-US" sz="1800" b="0" i="1" baseline="-25000" smtClean="0">
                            <a:latin typeface="Cambria Math" panose="02040503050406030204" pitchFamily="18" charset="0"/>
                          </a:rPr>
                          <m:t>𝑆</m:t>
                        </m:r>
                        <m:r>
                          <a:rPr lang="en-US" sz="1800" b="0" i="1" smtClean="0">
                            <a:latin typeface="Cambria Math" panose="02040503050406030204" pitchFamily="18" charset="0"/>
                          </a:rPr>
                          <m:t> ≤</m:t>
                        </m:r>
                        <m:r>
                          <a:rPr lang="en-US" sz="1800" b="0" i="1" smtClean="0">
                            <a:latin typeface="Cambria Math" panose="02040503050406030204" pitchFamily="18" charset="0"/>
                          </a:rPr>
                          <m:t>𝑉</m:t>
                        </m:r>
                        <m:r>
                          <m:rPr>
                            <m:sty m:val="p"/>
                          </m:rPr>
                          <a:rPr lang="el-GR" sz="1800" b="0" i="1" baseline="-25000" smtClean="0">
                            <a:latin typeface="Cambria Math" panose="02040503050406030204" pitchFamily="18" charset="0"/>
                          </a:rPr>
                          <m:t>γ</m:t>
                        </m:r>
                      </m:oMath>
                    </m:oMathPara>
                  </a14:m>
                  <a:endParaRPr lang="en-US" dirty="0"/>
                </a:p>
              </p:txBody>
            </p:sp>
          </mc:Choice>
          <mc:Fallback xmlns="">
            <p:sp>
              <p:nvSpPr>
                <p:cNvPr id="32" name="TextBox 31">
                  <a:extLst>
                    <a:ext uri="{FF2B5EF4-FFF2-40B4-BE49-F238E27FC236}">
                      <a16:creationId xmlns:a16="http://schemas.microsoft.com/office/drawing/2014/main" id="{100A5E1A-090B-4D13-BA7A-C84FC7D277D4}"/>
                    </a:ext>
                  </a:extLst>
                </p:cNvPr>
                <p:cNvSpPr txBox="1">
                  <a:spLocks noRot="1" noChangeAspect="1" noMove="1" noResize="1" noEditPoints="1" noAdjustHandles="1" noChangeArrowheads="1" noChangeShapeType="1" noTextEdit="1"/>
                </p:cNvSpPr>
                <p:nvPr/>
              </p:nvSpPr>
              <p:spPr>
                <a:xfrm>
                  <a:off x="3776867" y="3760893"/>
                  <a:ext cx="2544417" cy="369332"/>
                </a:xfrm>
                <a:prstGeom prst="rect">
                  <a:avLst/>
                </a:prstGeom>
                <a:blipFill>
                  <a:blip r:embed="rId9"/>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AAB8FC7A-B95A-4DFA-988B-D7F7F4BF3685}"/>
                    </a:ext>
                  </a:extLst>
                </p:cNvPr>
                <p:cNvSpPr txBox="1"/>
                <p:nvPr/>
              </p:nvSpPr>
              <p:spPr>
                <a:xfrm>
                  <a:off x="1898745" y="4290342"/>
                  <a:ext cx="2544417"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𝑣</m:t>
                        </m:r>
                        <m:r>
                          <a:rPr lang="en-US" i="1" baseline="-25000">
                            <a:latin typeface="Cambria Math" panose="02040503050406030204" pitchFamily="18" charset="0"/>
                          </a:rPr>
                          <m:t>𝑂</m:t>
                        </m:r>
                        <m:r>
                          <m:rPr>
                            <m:nor/>
                          </m:rPr>
                          <a:rPr lang="en-US" dirty="0"/>
                          <m:t>= </m:t>
                        </m:r>
                        <m:r>
                          <a:rPr lang="en-US" b="0" i="1" dirty="0" smtClean="0">
                            <a:latin typeface="Cambria Math" panose="02040503050406030204" pitchFamily="18" charset="0"/>
                          </a:rPr>
                          <m:t>−</m:t>
                        </m:r>
                        <m:r>
                          <a:rPr lang="en-US" i="1">
                            <a:latin typeface="Cambria Math" panose="02040503050406030204" pitchFamily="18" charset="0"/>
                          </a:rPr>
                          <m:t>𝑣</m:t>
                        </m:r>
                        <m:r>
                          <a:rPr lang="en-US" i="1" baseline="-25000">
                            <a:latin typeface="Cambria Math" panose="02040503050406030204" pitchFamily="18" charset="0"/>
                          </a:rPr>
                          <m:t>𝑆</m:t>
                        </m:r>
                        <m:r>
                          <a:rPr lang="en-US" i="1">
                            <a:latin typeface="Cambria Math" panose="02040503050406030204" pitchFamily="18" charset="0"/>
                          </a:rPr>
                          <m:t> −</m:t>
                        </m:r>
                        <m:r>
                          <a:rPr lang="en-US" i="1">
                            <a:latin typeface="Cambria Math" panose="02040503050406030204" pitchFamily="18" charset="0"/>
                          </a:rPr>
                          <m:t>𝑉</m:t>
                        </m:r>
                        <m:r>
                          <m:rPr>
                            <m:sty m:val="p"/>
                          </m:rPr>
                          <a:rPr lang="el-GR" i="1" baseline="-25000">
                            <a:latin typeface="Cambria Math" panose="02040503050406030204" pitchFamily="18" charset="0"/>
                          </a:rPr>
                          <m:t>γ</m:t>
                        </m:r>
                      </m:oMath>
                    </m:oMathPara>
                  </a14:m>
                  <a:endParaRPr lang="en-US" dirty="0"/>
                </a:p>
              </p:txBody>
            </p:sp>
          </mc:Choice>
          <mc:Fallback xmlns="">
            <p:sp>
              <p:nvSpPr>
                <p:cNvPr id="33" name="TextBox 32">
                  <a:extLst>
                    <a:ext uri="{FF2B5EF4-FFF2-40B4-BE49-F238E27FC236}">
                      <a16:creationId xmlns:a16="http://schemas.microsoft.com/office/drawing/2014/main" id="{AAB8FC7A-B95A-4DFA-988B-D7F7F4BF3685}"/>
                    </a:ext>
                  </a:extLst>
                </p:cNvPr>
                <p:cNvSpPr txBox="1">
                  <a:spLocks noRot="1" noChangeAspect="1" noMove="1" noResize="1" noEditPoints="1" noAdjustHandles="1" noChangeArrowheads="1" noChangeShapeType="1" noTextEdit="1"/>
                </p:cNvSpPr>
                <p:nvPr/>
              </p:nvSpPr>
              <p:spPr>
                <a:xfrm>
                  <a:off x="1898745" y="4290342"/>
                  <a:ext cx="2544417" cy="369332"/>
                </a:xfrm>
                <a:prstGeom prst="rect">
                  <a:avLst/>
                </a:prstGeom>
                <a:blipFill>
                  <a:blip r:embed="rId10"/>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104C7CB0-0915-4FB0-ADF8-1B7208186563}"/>
                    </a:ext>
                  </a:extLst>
                </p:cNvPr>
                <p:cNvSpPr txBox="1"/>
                <p:nvPr/>
              </p:nvSpPr>
              <p:spPr>
                <a:xfrm>
                  <a:off x="3776867" y="4290342"/>
                  <a:ext cx="2544417"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m:rPr>
                            <m:nor/>
                          </m:rPr>
                          <a:rPr lang="en-US" b="0" i="0" dirty="0" smtClean="0"/>
                          <m:t>if</m:t>
                        </m:r>
                        <m:r>
                          <m:rPr>
                            <m:nor/>
                          </m:rPr>
                          <a:rPr lang="en-US" b="0" i="0" dirty="0" smtClean="0"/>
                          <m:t> </m:t>
                        </m:r>
                        <m:r>
                          <a:rPr lang="en-US" b="0" i="1" dirty="0" smtClean="0">
                            <a:latin typeface="Cambria Math" panose="02040503050406030204" pitchFamily="18" charset="0"/>
                          </a:rPr>
                          <m:t>−</m:t>
                        </m:r>
                        <m:r>
                          <a:rPr lang="en-US" sz="1800" b="0" i="1" smtClean="0">
                            <a:latin typeface="Cambria Math" panose="02040503050406030204" pitchFamily="18" charset="0"/>
                          </a:rPr>
                          <m:t>𝑣</m:t>
                        </m:r>
                        <m:r>
                          <a:rPr lang="en-US" sz="1800" b="0" i="1" baseline="-25000" smtClean="0">
                            <a:latin typeface="Cambria Math" panose="02040503050406030204" pitchFamily="18" charset="0"/>
                          </a:rPr>
                          <m:t>𝑆</m:t>
                        </m:r>
                        <m:r>
                          <a:rPr lang="en-US" sz="1800" b="0" i="1" smtClean="0">
                            <a:latin typeface="Cambria Math" panose="02040503050406030204" pitchFamily="18" charset="0"/>
                          </a:rPr>
                          <m:t>&gt;</m:t>
                        </m:r>
                        <m:r>
                          <a:rPr lang="en-US" sz="1800" b="0" i="1" smtClean="0">
                            <a:latin typeface="Cambria Math" panose="02040503050406030204" pitchFamily="18" charset="0"/>
                          </a:rPr>
                          <m:t>𝑉</m:t>
                        </m:r>
                        <m:r>
                          <m:rPr>
                            <m:sty m:val="p"/>
                          </m:rPr>
                          <a:rPr lang="el-GR" sz="1800" b="0" i="1" baseline="-25000" smtClean="0">
                            <a:latin typeface="Cambria Math" panose="02040503050406030204" pitchFamily="18" charset="0"/>
                          </a:rPr>
                          <m:t>γ</m:t>
                        </m:r>
                      </m:oMath>
                    </m:oMathPara>
                  </a14:m>
                  <a:endParaRPr lang="en-US" dirty="0"/>
                </a:p>
              </p:txBody>
            </p:sp>
          </mc:Choice>
          <mc:Fallback xmlns="">
            <p:sp>
              <p:nvSpPr>
                <p:cNvPr id="34" name="TextBox 33">
                  <a:extLst>
                    <a:ext uri="{FF2B5EF4-FFF2-40B4-BE49-F238E27FC236}">
                      <a16:creationId xmlns:a16="http://schemas.microsoft.com/office/drawing/2014/main" id="{104C7CB0-0915-4FB0-ADF8-1B7208186563}"/>
                    </a:ext>
                  </a:extLst>
                </p:cNvPr>
                <p:cNvSpPr txBox="1">
                  <a:spLocks noRot="1" noChangeAspect="1" noMove="1" noResize="1" noEditPoints="1" noAdjustHandles="1" noChangeArrowheads="1" noChangeShapeType="1" noTextEdit="1"/>
                </p:cNvSpPr>
                <p:nvPr/>
              </p:nvSpPr>
              <p:spPr>
                <a:xfrm>
                  <a:off x="3776867" y="4290342"/>
                  <a:ext cx="2544417" cy="369332"/>
                </a:xfrm>
                <a:prstGeom prst="rect">
                  <a:avLst/>
                </a:prstGeom>
                <a:blipFill>
                  <a:blip r:embed="rId11"/>
                  <a:stretch>
                    <a:fillRect b="-6557"/>
                  </a:stretch>
                </a:blipFill>
              </p:spPr>
              <p:txBody>
                <a:bodyPr/>
                <a:lstStyle/>
                <a:p>
                  <a:r>
                    <a:rPr lang="en-US">
                      <a:noFill/>
                    </a:rPr>
                    <a:t> </a:t>
                  </a:r>
                </a:p>
              </p:txBody>
            </p:sp>
          </mc:Fallback>
        </mc:AlternateContent>
      </p:grpSp>
      <p:sp>
        <p:nvSpPr>
          <p:cNvPr id="35" name="TextBox 34">
            <a:extLst>
              <a:ext uri="{FF2B5EF4-FFF2-40B4-BE49-F238E27FC236}">
                <a16:creationId xmlns:a16="http://schemas.microsoft.com/office/drawing/2014/main" id="{2030B3CF-598E-4A9E-91F1-F42D87DC51C3}"/>
              </a:ext>
            </a:extLst>
          </p:cNvPr>
          <p:cNvSpPr txBox="1"/>
          <p:nvPr/>
        </p:nvSpPr>
        <p:spPr>
          <a:xfrm>
            <a:off x="495734" y="4824503"/>
            <a:ext cx="6047875" cy="400110"/>
          </a:xfrm>
          <a:prstGeom prst="rect">
            <a:avLst/>
          </a:prstGeom>
          <a:noFill/>
        </p:spPr>
        <p:txBody>
          <a:bodyPr wrap="square">
            <a:spAutoFit/>
          </a:bodyPr>
          <a:lstStyle/>
          <a:p>
            <a:r>
              <a:rPr lang="en-US" sz="2000" dirty="0">
                <a:effectLst/>
              </a:rPr>
              <a:t>During negative cycle, D</a:t>
            </a:r>
            <a:r>
              <a:rPr lang="en-US" sz="2000" baseline="-25000" dirty="0">
                <a:effectLst/>
              </a:rPr>
              <a:t>2</a:t>
            </a:r>
            <a:r>
              <a:rPr lang="en-US" sz="2000" dirty="0">
                <a:effectLst/>
              </a:rPr>
              <a:t> is turned on, and D</a:t>
            </a:r>
            <a:r>
              <a:rPr lang="en-US" sz="2000" baseline="-25000" dirty="0">
                <a:effectLst/>
              </a:rPr>
              <a:t>1 </a:t>
            </a:r>
            <a:r>
              <a:rPr lang="en-US" sz="2000" dirty="0">
                <a:effectLst/>
              </a:rPr>
              <a:t>is off.</a:t>
            </a:r>
            <a:endParaRPr lang="en-US" sz="2000" dirty="0"/>
          </a:p>
        </p:txBody>
      </p:sp>
      <p:sp>
        <p:nvSpPr>
          <p:cNvPr id="6" name="Rectangle 5">
            <a:extLst>
              <a:ext uri="{FF2B5EF4-FFF2-40B4-BE49-F238E27FC236}">
                <a16:creationId xmlns:a16="http://schemas.microsoft.com/office/drawing/2014/main" id="{EB16035E-74A6-451C-BD21-8FA6C0F17F14}"/>
              </a:ext>
            </a:extLst>
          </p:cNvPr>
          <p:cNvSpPr/>
          <p:nvPr/>
        </p:nvSpPr>
        <p:spPr>
          <a:xfrm>
            <a:off x="6543609" y="3326296"/>
            <a:ext cx="4846076" cy="2546949"/>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04475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D0D3D5A-A892-48D9-A8D9-9B4EAD4AE119}"/>
              </a:ext>
            </a:extLst>
          </p:cNvPr>
          <p:cNvPicPr>
            <a:picLocks noChangeAspect="1"/>
          </p:cNvPicPr>
          <p:nvPr/>
        </p:nvPicPr>
        <p:blipFill>
          <a:blip r:embed="rId2"/>
          <a:stretch>
            <a:fillRect/>
          </a:stretch>
        </p:blipFill>
        <p:spPr>
          <a:xfrm>
            <a:off x="7043250" y="1259196"/>
            <a:ext cx="4762500" cy="2152650"/>
          </a:xfrm>
          <a:prstGeom prst="rect">
            <a:avLst/>
          </a:prstGeom>
        </p:spPr>
      </p:pic>
      <p:pic>
        <p:nvPicPr>
          <p:cNvPr id="6" name="Picture 5">
            <a:extLst>
              <a:ext uri="{FF2B5EF4-FFF2-40B4-BE49-F238E27FC236}">
                <a16:creationId xmlns:a16="http://schemas.microsoft.com/office/drawing/2014/main" id="{72A037B0-A9D4-4319-95FD-2D778D6C23F0}"/>
              </a:ext>
            </a:extLst>
          </p:cNvPr>
          <p:cNvPicPr>
            <a:picLocks noChangeAspect="1"/>
          </p:cNvPicPr>
          <p:nvPr/>
        </p:nvPicPr>
        <p:blipFill>
          <a:blip r:embed="rId3"/>
          <a:stretch>
            <a:fillRect/>
          </a:stretch>
        </p:blipFill>
        <p:spPr>
          <a:xfrm>
            <a:off x="386250" y="1188367"/>
            <a:ext cx="6614423" cy="2458549"/>
          </a:xfrm>
          <a:prstGeom prst="rect">
            <a:avLst/>
          </a:prstGeom>
        </p:spPr>
      </p:pic>
      <p:sp>
        <p:nvSpPr>
          <p:cNvPr id="4" name="Title 1">
            <a:extLst>
              <a:ext uri="{FF2B5EF4-FFF2-40B4-BE49-F238E27FC236}">
                <a16:creationId xmlns:a16="http://schemas.microsoft.com/office/drawing/2014/main" id="{F26045F5-238F-494E-BE68-056031038929}"/>
              </a:ext>
            </a:extLst>
          </p:cNvPr>
          <p:cNvSpPr txBox="1">
            <a:spLocks/>
          </p:cNvSpPr>
          <p:nvPr/>
        </p:nvSpPr>
        <p:spPr>
          <a:xfrm>
            <a:off x="165655" y="215348"/>
            <a:ext cx="3617843"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Course Materials</a:t>
            </a:r>
          </a:p>
        </p:txBody>
      </p:sp>
      <p:sp>
        <p:nvSpPr>
          <p:cNvPr id="3" name="Title 1">
            <a:extLst>
              <a:ext uri="{FF2B5EF4-FFF2-40B4-BE49-F238E27FC236}">
                <a16:creationId xmlns:a16="http://schemas.microsoft.com/office/drawing/2014/main" id="{2AA7F3C1-97BB-465D-BC43-D9FEFF52A200}"/>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6</a:t>
            </a:r>
          </a:p>
        </p:txBody>
      </p:sp>
      <p:sp>
        <p:nvSpPr>
          <p:cNvPr id="11" name="TextBox 10">
            <a:extLst>
              <a:ext uri="{FF2B5EF4-FFF2-40B4-BE49-F238E27FC236}">
                <a16:creationId xmlns:a16="http://schemas.microsoft.com/office/drawing/2014/main" id="{CE2C000F-2ED8-4FED-A6B9-F0E11A2CF72A}"/>
              </a:ext>
            </a:extLst>
          </p:cNvPr>
          <p:cNvSpPr txBox="1"/>
          <p:nvPr/>
        </p:nvSpPr>
        <p:spPr>
          <a:xfrm>
            <a:off x="159028" y="512072"/>
            <a:ext cx="6175512" cy="400110"/>
          </a:xfrm>
          <a:prstGeom prst="rect">
            <a:avLst/>
          </a:prstGeom>
          <a:noFill/>
        </p:spPr>
        <p:txBody>
          <a:bodyPr wrap="square">
            <a:spAutoFit/>
          </a:bodyPr>
          <a:lstStyle/>
          <a:p>
            <a:r>
              <a:rPr lang="en-US" sz="2000" b="1" dirty="0">
                <a:effectLst/>
              </a:rPr>
              <a:t>C.2	Full-wave Rectification: Bridge Type</a:t>
            </a:r>
            <a:endParaRPr lang="en-US" sz="2000" b="1" dirty="0"/>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982FE126-DE59-42B4-97A7-C0152C784E9D}"/>
                  </a:ext>
                </a:extLst>
              </p:cNvPr>
              <p:cNvSpPr txBox="1"/>
              <p:nvPr/>
            </p:nvSpPr>
            <p:spPr>
              <a:xfrm>
                <a:off x="412814" y="4024754"/>
                <a:ext cx="11371269" cy="2308324"/>
              </a:xfrm>
              <a:prstGeom prst="rect">
                <a:avLst/>
              </a:prstGeom>
              <a:noFill/>
            </p:spPr>
            <p:txBody>
              <a:bodyPr wrap="square">
                <a:spAutoFit/>
              </a:bodyPr>
              <a:lstStyle/>
              <a:p>
                <a:r>
                  <a:rPr lang="en-US" dirty="0">
                    <a:effectLst/>
                  </a:rPr>
                  <a:t>Another example of a full-wave rectifier circuit appears in Figure 4(a). This circuit is a </a:t>
                </a:r>
                <a:r>
                  <a:rPr lang="en-US" b="1" dirty="0">
                    <a:effectLst/>
                  </a:rPr>
                  <a:t>bridge rectifier</a:t>
                </a:r>
                <a:r>
                  <a:rPr lang="en-US" dirty="0">
                    <a:effectLst/>
                  </a:rPr>
                  <a:t>, which still provides electrical isolation between the input </a:t>
                </a:r>
                <a:r>
                  <a:rPr lang="en-US" dirty="0"/>
                  <a:t>AC </a:t>
                </a:r>
                <a:r>
                  <a:rPr lang="en-US" dirty="0">
                    <a:effectLst/>
                  </a:rPr>
                  <a:t>powerline and the rectifier output, but does not require a center-tapped secondary winding. However, it does use four diodes, compared to only two in the previous circuit. During the positive half of the input voltage cycle, </a:t>
                </a:r>
                <a14:m>
                  <m:oMath xmlns:m="http://schemas.openxmlformats.org/officeDocument/2006/math">
                    <m:r>
                      <a:rPr lang="en-US" i="1" smtClean="0">
                        <a:latin typeface="Cambria Math" panose="02040503050406030204" pitchFamily="18" charset="0"/>
                      </a:rPr>
                      <m:t>𝑣</m:t>
                    </m:r>
                    <m:r>
                      <a:rPr lang="en-US" i="1" baseline="-25000">
                        <a:latin typeface="Cambria Math" panose="02040503050406030204" pitchFamily="18" charset="0"/>
                      </a:rPr>
                      <m:t>𝑆</m:t>
                    </m:r>
                    <m:r>
                      <a:rPr lang="en-US" i="1" baseline="-25000">
                        <a:latin typeface="Cambria Math" panose="02040503050406030204" pitchFamily="18" charset="0"/>
                      </a:rPr>
                      <m:t> </m:t>
                    </m:r>
                  </m:oMath>
                </a14:m>
                <a:r>
                  <a:rPr lang="en-US" dirty="0">
                    <a:effectLst/>
                  </a:rPr>
                  <a:t> is positive,D</a:t>
                </a:r>
                <a:r>
                  <a:rPr lang="en-US" baseline="-25000" dirty="0">
                    <a:effectLst/>
                  </a:rPr>
                  <a:t>1</a:t>
                </a:r>
                <a:r>
                  <a:rPr lang="en-US" dirty="0">
                    <a:effectLst/>
                  </a:rPr>
                  <a:t>and D</a:t>
                </a:r>
                <a:r>
                  <a:rPr lang="en-US" baseline="-25000" dirty="0">
                    <a:effectLst/>
                  </a:rPr>
                  <a:t>2 </a:t>
                </a:r>
                <a:r>
                  <a:rPr lang="en-US" dirty="0">
                    <a:effectLst/>
                  </a:rPr>
                  <a:t>are forward biased, D</a:t>
                </a:r>
                <a:r>
                  <a:rPr lang="en-US" baseline="-25000" dirty="0">
                    <a:effectLst/>
                  </a:rPr>
                  <a:t>3</a:t>
                </a:r>
                <a:r>
                  <a:rPr lang="en-US" dirty="0">
                    <a:effectLst/>
                  </a:rPr>
                  <a:t> and D</a:t>
                </a:r>
                <a:r>
                  <a:rPr lang="en-US" baseline="-25000" dirty="0">
                    <a:effectLst/>
                  </a:rPr>
                  <a:t>4 </a:t>
                </a:r>
                <a:r>
                  <a:rPr lang="en-US" dirty="0">
                    <a:effectLst/>
                  </a:rPr>
                  <a:t>are reverse biased, and the direction of the current is as shown in Figure 4(b). During the negative half-cycle of the input voltage, </a:t>
                </a:r>
                <a14:m>
                  <m:oMath xmlns:m="http://schemas.openxmlformats.org/officeDocument/2006/math">
                    <m:r>
                      <a:rPr lang="en-US" i="1">
                        <a:latin typeface="Cambria Math" panose="02040503050406030204" pitchFamily="18" charset="0"/>
                      </a:rPr>
                      <m:t>𝑣</m:t>
                    </m:r>
                    <m:r>
                      <a:rPr lang="en-US" i="1" baseline="-25000">
                        <a:latin typeface="Cambria Math" panose="02040503050406030204" pitchFamily="18" charset="0"/>
                      </a:rPr>
                      <m:t>𝑆</m:t>
                    </m:r>
                    <m:r>
                      <a:rPr lang="en-US" i="1" baseline="-25000">
                        <a:latin typeface="Cambria Math" panose="02040503050406030204" pitchFamily="18" charset="0"/>
                      </a:rPr>
                      <m:t> </m:t>
                    </m:r>
                  </m:oMath>
                </a14:m>
                <a:r>
                  <a:rPr lang="en-US" dirty="0">
                    <a:effectLst/>
                  </a:rPr>
                  <a:t> is negative, and D</a:t>
                </a:r>
                <a:r>
                  <a:rPr lang="en-US" baseline="-25000" dirty="0">
                    <a:effectLst/>
                  </a:rPr>
                  <a:t>3</a:t>
                </a:r>
                <a:r>
                  <a:rPr lang="en-US" dirty="0">
                    <a:effectLst/>
                  </a:rPr>
                  <a:t> and D</a:t>
                </a:r>
                <a:r>
                  <a:rPr lang="en-US" baseline="-25000" dirty="0">
                    <a:effectLst/>
                  </a:rPr>
                  <a:t>4</a:t>
                </a:r>
                <a:r>
                  <a:rPr lang="en-US" dirty="0">
                    <a:effectLst/>
                  </a:rPr>
                  <a:t> are forward biased. The direction of the current, shown in Figure 4(b), produces the same output voltage polarity as before. </a:t>
                </a:r>
                <a:r>
                  <a:rPr lang="en-US" dirty="0"/>
                  <a:t>Figure 4(c) shows the sinusoidal voltage </a:t>
                </a:r>
                <a14:m>
                  <m:oMath xmlns:m="http://schemas.openxmlformats.org/officeDocument/2006/math">
                    <m:r>
                      <a:rPr lang="en-US" i="1">
                        <a:latin typeface="Cambria Math" panose="02040503050406030204" pitchFamily="18" charset="0"/>
                      </a:rPr>
                      <m:t>𝑣</m:t>
                    </m:r>
                    <m:r>
                      <a:rPr lang="en-US" i="1" baseline="-25000">
                        <a:latin typeface="Cambria Math" panose="02040503050406030204" pitchFamily="18" charset="0"/>
                      </a:rPr>
                      <m:t>𝑆</m:t>
                    </m:r>
                    <m:r>
                      <a:rPr lang="en-US" i="1" baseline="-25000">
                        <a:latin typeface="Cambria Math" panose="02040503050406030204" pitchFamily="18" charset="0"/>
                      </a:rPr>
                      <m:t> </m:t>
                    </m:r>
                  </m:oMath>
                </a14:m>
                <a:r>
                  <a:rPr lang="en-US" dirty="0"/>
                  <a:t> and the rectified output voltage </a:t>
                </a:r>
                <a14:m>
                  <m:oMath xmlns:m="http://schemas.openxmlformats.org/officeDocument/2006/math">
                    <m:r>
                      <a:rPr lang="en-US" i="1">
                        <a:latin typeface="Cambria Math" panose="02040503050406030204" pitchFamily="18" charset="0"/>
                      </a:rPr>
                      <m:t>𝑣</m:t>
                    </m:r>
                    <m:r>
                      <a:rPr lang="en-US" b="0" i="1" baseline="-25000" smtClean="0">
                        <a:latin typeface="Cambria Math" panose="02040503050406030204" pitchFamily="18" charset="0"/>
                      </a:rPr>
                      <m:t>𝑂</m:t>
                    </m:r>
                  </m:oMath>
                </a14:m>
                <a:r>
                  <a:rPr lang="en-US" dirty="0" err="1"/>
                  <a:t>.</a:t>
                </a:r>
                <a:r>
                  <a:rPr lang="en-US" dirty="0"/>
                  <a:t> Because two diodes are in series in the conduction path, the magnitude of </a:t>
                </a:r>
                <a14:m>
                  <m:oMath xmlns:m="http://schemas.openxmlformats.org/officeDocument/2006/math">
                    <m:r>
                      <a:rPr lang="en-US" i="1">
                        <a:latin typeface="Cambria Math" panose="02040503050406030204" pitchFamily="18" charset="0"/>
                      </a:rPr>
                      <m:t>𝑣</m:t>
                    </m:r>
                    <m:r>
                      <a:rPr lang="en-US" i="1" baseline="-25000">
                        <a:latin typeface="Cambria Math" panose="02040503050406030204" pitchFamily="18" charset="0"/>
                      </a:rPr>
                      <m:t>𝑂</m:t>
                    </m:r>
                    <m:r>
                      <a:rPr lang="en-US" i="1" baseline="-25000">
                        <a:latin typeface="Cambria Math" panose="02040503050406030204" pitchFamily="18" charset="0"/>
                      </a:rPr>
                      <m:t> </m:t>
                    </m:r>
                  </m:oMath>
                </a14:m>
                <a:r>
                  <a:rPr lang="en-US" dirty="0"/>
                  <a:t> is two diode drops less than the magnitude of </a:t>
                </a:r>
                <a14:m>
                  <m:oMath xmlns:m="http://schemas.openxmlformats.org/officeDocument/2006/math">
                    <m:r>
                      <a:rPr lang="en-US" i="1">
                        <a:latin typeface="Cambria Math" panose="02040503050406030204" pitchFamily="18" charset="0"/>
                      </a:rPr>
                      <m:t>𝑣</m:t>
                    </m:r>
                    <m:r>
                      <a:rPr lang="en-US" i="1" baseline="-25000">
                        <a:latin typeface="Cambria Math" panose="02040503050406030204" pitchFamily="18" charset="0"/>
                      </a:rPr>
                      <m:t>𝑆</m:t>
                    </m:r>
                  </m:oMath>
                </a14:m>
                <a:r>
                  <a:rPr lang="en-US" dirty="0" err="1"/>
                  <a:t>.</a:t>
                </a:r>
                <a:endParaRPr lang="en-US" dirty="0"/>
              </a:p>
            </p:txBody>
          </p:sp>
        </mc:Choice>
        <mc:Fallback xmlns="">
          <p:sp>
            <p:nvSpPr>
              <p:cNvPr id="25" name="TextBox 24">
                <a:extLst>
                  <a:ext uri="{FF2B5EF4-FFF2-40B4-BE49-F238E27FC236}">
                    <a16:creationId xmlns:a16="http://schemas.microsoft.com/office/drawing/2014/main" id="{982FE126-DE59-42B4-97A7-C0152C784E9D}"/>
                  </a:ext>
                </a:extLst>
              </p:cNvPr>
              <p:cNvSpPr txBox="1">
                <a:spLocks noRot="1" noChangeAspect="1" noMove="1" noResize="1" noEditPoints="1" noAdjustHandles="1" noChangeArrowheads="1" noChangeShapeType="1" noTextEdit="1"/>
              </p:cNvSpPr>
              <p:nvPr/>
            </p:nvSpPr>
            <p:spPr>
              <a:xfrm>
                <a:off x="412814" y="4024754"/>
                <a:ext cx="11371269" cy="2308324"/>
              </a:xfrm>
              <a:prstGeom prst="rect">
                <a:avLst/>
              </a:prstGeom>
              <a:blipFill>
                <a:blip r:embed="rId4"/>
                <a:stretch>
                  <a:fillRect l="-483" t="-1319" r="-804" b="-3166"/>
                </a:stretch>
              </a:blipFill>
            </p:spPr>
            <p:txBody>
              <a:bodyPr/>
              <a:lstStyle/>
              <a:p>
                <a:r>
                  <a:rPr lang="en-US">
                    <a:noFill/>
                  </a:rPr>
                  <a:t> </a:t>
                </a:r>
              </a:p>
            </p:txBody>
          </p:sp>
        </mc:Fallback>
      </mc:AlternateContent>
      <p:sp>
        <p:nvSpPr>
          <p:cNvPr id="8" name="Title 1">
            <a:extLst>
              <a:ext uri="{FF2B5EF4-FFF2-40B4-BE49-F238E27FC236}">
                <a16:creationId xmlns:a16="http://schemas.microsoft.com/office/drawing/2014/main" id="{4EBBC812-0FDD-4103-AF46-FF72047E882D}"/>
              </a:ext>
            </a:extLst>
          </p:cNvPr>
          <p:cNvSpPr txBox="1">
            <a:spLocks/>
          </p:cNvSpPr>
          <p:nvPr/>
        </p:nvSpPr>
        <p:spPr>
          <a:xfrm>
            <a:off x="3515934" y="3260625"/>
            <a:ext cx="516013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latin typeface="+mn-lt"/>
              </a:rPr>
              <a:t>Figure 4. The Bridge Rectifier</a:t>
            </a:r>
          </a:p>
        </p:txBody>
      </p:sp>
    </p:spTree>
    <p:extLst>
      <p:ext uri="{BB962C8B-B14F-4D97-AF65-F5344CB8AC3E}">
        <p14:creationId xmlns:p14="http://schemas.microsoft.com/office/powerpoint/2010/main" val="11405049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6045F5-238F-494E-BE68-056031038929}"/>
              </a:ext>
            </a:extLst>
          </p:cNvPr>
          <p:cNvSpPr txBox="1">
            <a:spLocks/>
          </p:cNvSpPr>
          <p:nvPr/>
        </p:nvSpPr>
        <p:spPr>
          <a:xfrm>
            <a:off x="165655" y="215348"/>
            <a:ext cx="3617843"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Course Materials</a:t>
            </a:r>
          </a:p>
        </p:txBody>
      </p:sp>
      <p:sp>
        <p:nvSpPr>
          <p:cNvPr id="3" name="Title 1">
            <a:extLst>
              <a:ext uri="{FF2B5EF4-FFF2-40B4-BE49-F238E27FC236}">
                <a16:creationId xmlns:a16="http://schemas.microsoft.com/office/drawing/2014/main" id="{2AA7F3C1-97BB-465D-BC43-D9FEFF52A200}"/>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6</a:t>
            </a:r>
          </a:p>
        </p:txBody>
      </p:sp>
      <p:sp>
        <p:nvSpPr>
          <p:cNvPr id="11" name="TextBox 10">
            <a:extLst>
              <a:ext uri="{FF2B5EF4-FFF2-40B4-BE49-F238E27FC236}">
                <a16:creationId xmlns:a16="http://schemas.microsoft.com/office/drawing/2014/main" id="{CE2C000F-2ED8-4FED-A6B9-F0E11A2CF72A}"/>
              </a:ext>
            </a:extLst>
          </p:cNvPr>
          <p:cNvSpPr txBox="1"/>
          <p:nvPr/>
        </p:nvSpPr>
        <p:spPr>
          <a:xfrm>
            <a:off x="159028" y="512072"/>
            <a:ext cx="6175512" cy="400110"/>
          </a:xfrm>
          <a:prstGeom prst="rect">
            <a:avLst/>
          </a:prstGeom>
          <a:noFill/>
        </p:spPr>
        <p:txBody>
          <a:bodyPr wrap="square">
            <a:spAutoFit/>
          </a:bodyPr>
          <a:lstStyle/>
          <a:p>
            <a:r>
              <a:rPr lang="en-US" sz="2000" b="1" dirty="0">
                <a:effectLst/>
              </a:rPr>
              <a:t>D.	Sample Problem Analysis</a:t>
            </a:r>
            <a:endParaRPr lang="en-US" sz="2000" b="1" dirty="0"/>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982FE126-DE59-42B4-97A7-C0152C784E9D}"/>
                  </a:ext>
                </a:extLst>
              </p:cNvPr>
              <p:cNvSpPr txBox="1"/>
              <p:nvPr/>
            </p:nvSpPr>
            <p:spPr>
              <a:xfrm>
                <a:off x="223270" y="1086194"/>
                <a:ext cx="7136293" cy="1323439"/>
              </a:xfrm>
              <a:prstGeom prst="rect">
                <a:avLst/>
              </a:prstGeom>
              <a:noFill/>
            </p:spPr>
            <p:txBody>
              <a:bodyPr wrap="square">
                <a:spAutoFit/>
              </a:bodyPr>
              <a:lstStyle/>
              <a:p>
                <a:r>
                  <a:rPr lang="en-US" sz="2000" dirty="0"/>
                  <a:t>1.) Determine the currents and voltages in a half-wave rectifier circuit. Consider the circuit shown below. Assume </a:t>
                </a:r>
                <a14:m>
                  <m:oMath xmlns:m="http://schemas.openxmlformats.org/officeDocument/2006/math">
                    <m:r>
                      <a:rPr lang="en-US" sz="2000" i="1">
                        <a:latin typeface="Cambria Math" panose="02040503050406030204" pitchFamily="18" charset="0"/>
                      </a:rPr>
                      <m:t>𝑉</m:t>
                    </m:r>
                    <m:r>
                      <a:rPr lang="en-US" sz="2000" i="1" baseline="-25000">
                        <a:latin typeface="Cambria Math" panose="02040503050406030204" pitchFamily="18" charset="0"/>
                      </a:rPr>
                      <m:t>𝐵</m:t>
                    </m:r>
                    <m:r>
                      <a:rPr lang="en-US" sz="2000" i="1" baseline="-25000">
                        <a:latin typeface="Cambria Math" panose="02040503050406030204" pitchFamily="18" charset="0"/>
                      </a:rPr>
                      <m:t> </m:t>
                    </m:r>
                  </m:oMath>
                </a14:m>
                <a:r>
                  <a:rPr lang="en-US" sz="2000" dirty="0"/>
                  <a:t>=9V, R=250</a:t>
                </a:r>
                <a:r>
                  <a:rPr lang="el-GR" sz="2000" dirty="0"/>
                  <a:t>Ω</a:t>
                </a:r>
                <a:r>
                  <a:rPr lang="en-US" sz="2000" dirty="0"/>
                  <a:t>, and </a:t>
                </a:r>
                <a14:m>
                  <m:oMath xmlns:m="http://schemas.openxmlformats.org/officeDocument/2006/math">
                    <m:r>
                      <a:rPr lang="en-US" sz="2000" i="1">
                        <a:latin typeface="Cambria Math" panose="02040503050406030204" pitchFamily="18" charset="0"/>
                      </a:rPr>
                      <m:t>𝑉</m:t>
                    </m:r>
                    <m:r>
                      <m:rPr>
                        <m:sty m:val="p"/>
                      </m:rPr>
                      <a:rPr lang="el-GR" sz="2000" i="1" baseline="-25000">
                        <a:latin typeface="Cambria Math" panose="02040503050406030204" pitchFamily="18" charset="0"/>
                      </a:rPr>
                      <m:t>γ</m:t>
                    </m:r>
                    <m:r>
                      <a:rPr lang="el-GR" sz="2000" i="1" baseline="-25000">
                        <a:latin typeface="Cambria Math" panose="02040503050406030204" pitchFamily="18" charset="0"/>
                      </a:rPr>
                      <m:t> </m:t>
                    </m:r>
                  </m:oMath>
                </a14:m>
                <a:r>
                  <a:rPr lang="en-US" sz="2000" dirty="0"/>
                  <a:t>=0.7V. Also assume </a:t>
                </a:r>
                <a14:m>
                  <m:oMath xmlns:m="http://schemas.openxmlformats.org/officeDocument/2006/math">
                    <m:r>
                      <a:rPr lang="en-US" sz="2000" i="1">
                        <a:latin typeface="Cambria Math" panose="02040503050406030204" pitchFamily="18" charset="0"/>
                      </a:rPr>
                      <m:t>𝑣</m:t>
                    </m:r>
                    <m:r>
                      <a:rPr lang="en-US" sz="2000" i="1" baseline="-25000">
                        <a:latin typeface="Cambria Math" panose="02040503050406030204" pitchFamily="18" charset="0"/>
                      </a:rPr>
                      <m:t>𝑆</m:t>
                    </m:r>
                  </m:oMath>
                </a14:m>
                <a:r>
                  <a:rPr lang="en-US" sz="2000" dirty="0"/>
                  <a:t>(t) =12sin</a:t>
                </a:r>
                <a:r>
                  <a:rPr lang="en-US" sz="2000" i="1" dirty="0"/>
                  <a:t>ω</a:t>
                </a:r>
                <a:r>
                  <a:rPr lang="en-US" sz="2000" dirty="0"/>
                  <a:t>t. Determine the peak diode current and </a:t>
                </a:r>
                <a:r>
                  <a:rPr lang="en-US" sz="2000" dirty="0">
                    <a:effectLst/>
                  </a:rPr>
                  <a:t>maximum reverse-bias diode voltage.</a:t>
                </a:r>
                <a:endParaRPr lang="en-US" sz="2000" dirty="0"/>
              </a:p>
            </p:txBody>
          </p:sp>
        </mc:Choice>
        <mc:Fallback xmlns="">
          <p:sp>
            <p:nvSpPr>
              <p:cNvPr id="25" name="TextBox 24">
                <a:extLst>
                  <a:ext uri="{FF2B5EF4-FFF2-40B4-BE49-F238E27FC236}">
                    <a16:creationId xmlns:a16="http://schemas.microsoft.com/office/drawing/2014/main" id="{982FE126-DE59-42B4-97A7-C0152C784E9D}"/>
                  </a:ext>
                </a:extLst>
              </p:cNvPr>
              <p:cNvSpPr txBox="1">
                <a:spLocks noRot="1" noChangeAspect="1" noMove="1" noResize="1" noEditPoints="1" noAdjustHandles="1" noChangeArrowheads="1" noChangeShapeType="1" noTextEdit="1"/>
              </p:cNvSpPr>
              <p:nvPr/>
            </p:nvSpPr>
            <p:spPr>
              <a:xfrm>
                <a:off x="223270" y="1086194"/>
                <a:ext cx="7136293" cy="1323439"/>
              </a:xfrm>
              <a:prstGeom prst="rect">
                <a:avLst/>
              </a:prstGeom>
              <a:blipFill>
                <a:blip r:embed="rId2"/>
                <a:stretch>
                  <a:fillRect l="-940" t="-2304" r="-427" b="-737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EF814FAD-A975-44CF-9F0D-43D7BDB4CB6D}"/>
              </a:ext>
            </a:extLst>
          </p:cNvPr>
          <p:cNvPicPr>
            <a:picLocks noChangeAspect="1"/>
          </p:cNvPicPr>
          <p:nvPr/>
        </p:nvPicPr>
        <p:blipFill>
          <a:blip r:embed="rId3"/>
          <a:stretch>
            <a:fillRect/>
          </a:stretch>
        </p:blipFill>
        <p:spPr>
          <a:xfrm>
            <a:off x="7359563" y="565080"/>
            <a:ext cx="4666782" cy="2716873"/>
          </a:xfrm>
          <a:prstGeom prst="rect">
            <a:avLst/>
          </a:prstGeom>
        </p:spPr>
      </p:pic>
      <p:sp>
        <p:nvSpPr>
          <p:cNvPr id="12" name="TextBox 11">
            <a:extLst>
              <a:ext uri="{FF2B5EF4-FFF2-40B4-BE49-F238E27FC236}">
                <a16:creationId xmlns:a16="http://schemas.microsoft.com/office/drawing/2014/main" id="{088240F2-9C4C-4E5E-9C01-B53FDB16D3C1}"/>
              </a:ext>
            </a:extLst>
          </p:cNvPr>
          <p:cNvSpPr txBox="1"/>
          <p:nvPr/>
        </p:nvSpPr>
        <p:spPr>
          <a:xfrm>
            <a:off x="215351" y="2809743"/>
            <a:ext cx="7136293" cy="707886"/>
          </a:xfrm>
          <a:prstGeom prst="rect">
            <a:avLst/>
          </a:prstGeom>
          <a:noFill/>
        </p:spPr>
        <p:txBody>
          <a:bodyPr wrap="square">
            <a:spAutoFit/>
          </a:bodyPr>
          <a:lstStyle/>
          <a:p>
            <a:r>
              <a:rPr lang="en-US" sz="2000" dirty="0"/>
              <a:t>The peak current for diode </a:t>
            </a:r>
            <a:r>
              <a:rPr lang="en-US" sz="2000" dirty="0">
                <a:latin typeface="Lucida Calligraphy" panose="03010101010101010101" pitchFamily="66" charset="0"/>
              </a:rPr>
              <a:t>i</a:t>
            </a:r>
            <a:r>
              <a:rPr lang="en-US" sz="2000" baseline="-25000" dirty="0"/>
              <a:t>D</a:t>
            </a:r>
            <a:r>
              <a:rPr lang="en-US" i="1" dirty="0"/>
              <a:t>(peak)</a:t>
            </a:r>
            <a:r>
              <a:rPr lang="en-US" dirty="0"/>
              <a:t> </a:t>
            </a:r>
            <a:r>
              <a:rPr lang="en-US" sz="2000" dirty="0"/>
              <a:t>is the maximum current allowed for the diode. Doing the current loop we have,</a:t>
            </a:r>
            <a:endParaRPr lang="en-US" sz="2000" i="1" dirty="0"/>
          </a:p>
        </p:txBody>
      </p:sp>
      <p:sp>
        <p:nvSpPr>
          <p:cNvPr id="13" name="TextBox 12">
            <a:extLst>
              <a:ext uri="{FF2B5EF4-FFF2-40B4-BE49-F238E27FC236}">
                <a16:creationId xmlns:a16="http://schemas.microsoft.com/office/drawing/2014/main" id="{E8B6FD0D-2FDD-480D-B2CB-B5BABE3F1A03}"/>
              </a:ext>
            </a:extLst>
          </p:cNvPr>
          <p:cNvSpPr txBox="1"/>
          <p:nvPr/>
        </p:nvSpPr>
        <p:spPr>
          <a:xfrm>
            <a:off x="223270" y="2409633"/>
            <a:ext cx="1287476" cy="400110"/>
          </a:xfrm>
          <a:prstGeom prst="rect">
            <a:avLst/>
          </a:prstGeom>
          <a:noFill/>
        </p:spPr>
        <p:txBody>
          <a:bodyPr wrap="square">
            <a:spAutoFit/>
          </a:bodyPr>
          <a:lstStyle/>
          <a:p>
            <a:r>
              <a:rPr lang="en-US" sz="2000" b="1" dirty="0"/>
              <a:t>Solution</a:t>
            </a:r>
            <a:endParaRPr lang="en-US" sz="2000" b="1" i="1"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5A30422-ABDE-4E6D-B44A-33FBAE7A949F}"/>
                  </a:ext>
                </a:extLst>
              </p:cNvPr>
              <p:cNvSpPr txBox="1"/>
              <p:nvPr/>
            </p:nvSpPr>
            <p:spPr>
              <a:xfrm>
                <a:off x="536807" y="3608551"/>
                <a:ext cx="4977201" cy="524631"/>
              </a:xfrm>
              <a:prstGeom prst="rect">
                <a:avLst/>
              </a:prstGeom>
              <a:noFill/>
            </p:spPr>
            <p:txBody>
              <a:bodyPr wrap="square" lIns="0" tIns="0" rIns="0" bIns="0" rtlCol="0">
                <a:spAutoFit/>
              </a:bodyPr>
              <a:lstStyle/>
              <a:p>
                <a:r>
                  <a:rPr lang="en-US" sz="2400" dirty="0">
                    <a:latin typeface="Lucida Calligraphy" panose="03010101010101010101" pitchFamily="66" charset="0"/>
                  </a:rPr>
                  <a:t>i</a:t>
                </a:r>
                <a:r>
                  <a:rPr lang="en-US" sz="2400" baseline="-25000" dirty="0"/>
                  <a:t>D</a:t>
                </a:r>
                <a:r>
                  <a:rPr lang="en-US" sz="2400" dirty="0"/>
                  <a:t> (peak)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𝑣</m:t>
                        </m:r>
                        <m:r>
                          <a:rPr lang="en-US" sz="2400" b="0" i="1" baseline="-25000" smtClean="0">
                            <a:latin typeface="Cambria Math" panose="02040503050406030204" pitchFamily="18" charset="0"/>
                          </a:rPr>
                          <m:t>𝑆</m:t>
                        </m:r>
                        <m:r>
                          <a:rPr lang="en-US" sz="2400" b="0" i="1" smtClean="0">
                            <a:latin typeface="Cambria Math" panose="02040503050406030204" pitchFamily="18" charset="0"/>
                          </a:rPr>
                          <m:t> −</m:t>
                        </m:r>
                        <m:r>
                          <a:rPr lang="en-US" sz="2400" b="0" i="1" smtClean="0">
                            <a:latin typeface="Cambria Math" panose="02040503050406030204" pitchFamily="18" charset="0"/>
                          </a:rPr>
                          <m:t>𝑉𝐵</m:t>
                        </m:r>
                        <m:r>
                          <a:rPr lang="en-US" sz="2400" b="0" i="1" smtClean="0">
                            <a:latin typeface="Cambria Math" panose="02040503050406030204" pitchFamily="18" charset="0"/>
                          </a:rPr>
                          <m:t> − </m:t>
                        </m:r>
                        <m:r>
                          <a:rPr lang="en-US" sz="2400" b="0" i="1" smtClean="0">
                            <a:latin typeface="Cambria Math" panose="02040503050406030204" pitchFamily="18" charset="0"/>
                          </a:rPr>
                          <m:t>𝑉</m:t>
                        </m:r>
                        <m:r>
                          <m:rPr>
                            <m:sty m:val="p"/>
                          </m:rPr>
                          <a:rPr lang="el-GR" sz="2400" b="0" i="1" baseline="-25000" smtClean="0">
                            <a:latin typeface="Cambria Math" panose="02040503050406030204" pitchFamily="18" charset="0"/>
                          </a:rPr>
                          <m:t>γ</m:t>
                        </m:r>
                      </m:num>
                      <m:den>
                        <m:r>
                          <a:rPr lang="en-US" sz="2400" b="0" i="1" smtClean="0">
                            <a:latin typeface="Cambria Math" panose="02040503050406030204" pitchFamily="18" charset="0"/>
                          </a:rPr>
                          <m:t>𝑅</m:t>
                        </m:r>
                      </m:den>
                    </m:f>
                  </m:oMath>
                </a14:m>
                <a:endParaRPr lang="en-US" sz="2400" dirty="0"/>
              </a:p>
            </p:txBody>
          </p:sp>
        </mc:Choice>
        <mc:Fallback xmlns="">
          <p:sp>
            <p:nvSpPr>
              <p:cNvPr id="14" name="TextBox 13">
                <a:extLst>
                  <a:ext uri="{FF2B5EF4-FFF2-40B4-BE49-F238E27FC236}">
                    <a16:creationId xmlns:a16="http://schemas.microsoft.com/office/drawing/2014/main" id="{95A30422-ABDE-4E6D-B44A-33FBAE7A949F}"/>
                  </a:ext>
                </a:extLst>
              </p:cNvPr>
              <p:cNvSpPr txBox="1">
                <a:spLocks noRot="1" noChangeAspect="1" noMove="1" noResize="1" noEditPoints="1" noAdjustHandles="1" noChangeArrowheads="1" noChangeShapeType="1" noTextEdit="1"/>
              </p:cNvSpPr>
              <p:nvPr/>
            </p:nvSpPr>
            <p:spPr>
              <a:xfrm>
                <a:off x="536807" y="3608551"/>
                <a:ext cx="4977201" cy="524631"/>
              </a:xfrm>
              <a:prstGeom prst="rect">
                <a:avLst/>
              </a:prstGeom>
              <a:blipFill>
                <a:blip r:embed="rId4"/>
                <a:stretch>
                  <a:fillRect l="-3672" t="-3488" b="-220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981B18F-B706-43D7-9D8E-A57A7A3973A1}"/>
                  </a:ext>
                </a:extLst>
              </p:cNvPr>
              <p:cNvSpPr txBox="1"/>
              <p:nvPr/>
            </p:nvSpPr>
            <p:spPr>
              <a:xfrm>
                <a:off x="1692507" y="4307194"/>
                <a:ext cx="1901593" cy="523861"/>
              </a:xfrm>
              <a:prstGeom prst="rect">
                <a:avLst/>
              </a:prstGeom>
              <a:noFill/>
            </p:spPr>
            <p:txBody>
              <a:bodyPr wrap="square" lIns="0" tIns="0" rIns="0" bIns="0" rtlCol="0">
                <a:spAutoFit/>
              </a:bodyPr>
              <a:lstStyle/>
              <a:p>
                <a:r>
                  <a:rPr lang="en-US" sz="2400" dirty="0"/>
                  <a:t>=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12 −9 −0.7</m:t>
                        </m:r>
                      </m:num>
                      <m:den>
                        <m:r>
                          <a:rPr lang="en-US" sz="2400" b="0" i="0" baseline="-25000" smtClean="0">
                            <a:latin typeface="Cambria Math" panose="02040503050406030204" pitchFamily="18" charset="0"/>
                          </a:rPr>
                          <m:t>250</m:t>
                        </m:r>
                      </m:den>
                    </m:f>
                  </m:oMath>
                </a14:m>
                <a:endParaRPr lang="en-US" sz="2400" dirty="0"/>
              </a:p>
            </p:txBody>
          </p:sp>
        </mc:Choice>
        <mc:Fallback xmlns="">
          <p:sp>
            <p:nvSpPr>
              <p:cNvPr id="15" name="TextBox 14">
                <a:extLst>
                  <a:ext uri="{FF2B5EF4-FFF2-40B4-BE49-F238E27FC236}">
                    <a16:creationId xmlns:a16="http://schemas.microsoft.com/office/drawing/2014/main" id="{5981B18F-B706-43D7-9D8E-A57A7A3973A1}"/>
                  </a:ext>
                </a:extLst>
              </p:cNvPr>
              <p:cNvSpPr txBox="1">
                <a:spLocks noRot="1" noChangeAspect="1" noMove="1" noResize="1" noEditPoints="1" noAdjustHandles="1" noChangeArrowheads="1" noChangeShapeType="1" noTextEdit="1"/>
              </p:cNvSpPr>
              <p:nvPr/>
            </p:nvSpPr>
            <p:spPr>
              <a:xfrm>
                <a:off x="1692507" y="4307194"/>
                <a:ext cx="1901593" cy="523861"/>
              </a:xfrm>
              <a:prstGeom prst="rect">
                <a:avLst/>
              </a:prstGeom>
              <a:blipFill>
                <a:blip r:embed="rId5"/>
                <a:stretch>
                  <a:fillRect l="-9936" t="-3529" b="-21176"/>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0ED776DA-D5B6-4021-865E-369D718CEC10}"/>
              </a:ext>
            </a:extLst>
          </p:cNvPr>
          <p:cNvSpPr txBox="1"/>
          <p:nvPr/>
        </p:nvSpPr>
        <p:spPr>
          <a:xfrm>
            <a:off x="3246785" y="4415235"/>
            <a:ext cx="1261716" cy="307777"/>
          </a:xfrm>
          <a:prstGeom prst="rect">
            <a:avLst/>
          </a:prstGeom>
          <a:noFill/>
        </p:spPr>
        <p:txBody>
          <a:bodyPr wrap="square" lIns="0" tIns="0" rIns="0" bIns="0" rtlCol="0">
            <a:spAutoFit/>
          </a:bodyPr>
          <a:lstStyle/>
          <a:p>
            <a:r>
              <a:rPr lang="en-US" sz="2000" dirty="0"/>
              <a:t>= 9.2mA</a:t>
            </a:r>
          </a:p>
        </p:txBody>
      </p:sp>
      <p:sp>
        <p:nvSpPr>
          <p:cNvPr id="17" name="TextBox 16">
            <a:extLst>
              <a:ext uri="{FF2B5EF4-FFF2-40B4-BE49-F238E27FC236}">
                <a16:creationId xmlns:a16="http://schemas.microsoft.com/office/drawing/2014/main" id="{8240DFBB-7ADE-4841-A62A-939F2B17F0F0}"/>
              </a:ext>
            </a:extLst>
          </p:cNvPr>
          <p:cNvSpPr txBox="1"/>
          <p:nvPr/>
        </p:nvSpPr>
        <p:spPr>
          <a:xfrm>
            <a:off x="223270" y="4900725"/>
            <a:ext cx="7136293" cy="400110"/>
          </a:xfrm>
          <a:prstGeom prst="rect">
            <a:avLst/>
          </a:prstGeom>
          <a:noFill/>
        </p:spPr>
        <p:txBody>
          <a:bodyPr wrap="square">
            <a:spAutoFit/>
          </a:bodyPr>
          <a:lstStyle/>
          <a:p>
            <a:r>
              <a:rPr lang="en-US" sz="2000" dirty="0"/>
              <a:t>The maximum reverse-bias diode voltage is:</a:t>
            </a:r>
            <a:endParaRPr lang="en-US" sz="2000" i="1"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08F5FD1-1976-406C-8D17-040591A147F3}"/>
                  </a:ext>
                </a:extLst>
              </p:cNvPr>
              <p:cNvSpPr txBox="1"/>
              <p:nvPr/>
            </p:nvSpPr>
            <p:spPr>
              <a:xfrm>
                <a:off x="694222" y="5516278"/>
                <a:ext cx="6178550" cy="400110"/>
              </a:xfrm>
              <a:prstGeom prst="rect">
                <a:avLst/>
              </a:prstGeom>
              <a:noFill/>
            </p:spPr>
            <p:txBody>
              <a:bodyPr wrap="square">
                <a:spAutoFit/>
              </a:bodyPr>
              <a:lstStyle/>
              <a:p>
                <a:r>
                  <a:rPr lang="en-US" sz="2000" dirty="0">
                    <a:effectLst/>
                    <a:latin typeface="Arial" panose="020B0604020202020204" pitchFamily="34" charset="0"/>
                  </a:rPr>
                  <a:t>v</a:t>
                </a:r>
                <a:r>
                  <a:rPr lang="en-US" sz="2000" baseline="-25000" dirty="0">
                    <a:effectLst/>
                    <a:latin typeface="Times New Roman" panose="02020603050405020304" pitchFamily="18" charset="0"/>
                  </a:rPr>
                  <a:t>R</a:t>
                </a:r>
                <a:r>
                  <a:rPr lang="en-US" sz="2000" dirty="0">
                    <a:effectLst/>
                    <a:latin typeface="Arial" panose="020B0604020202020204" pitchFamily="34" charset="0"/>
                  </a:rPr>
                  <a:t>(</a:t>
                </a:r>
                <a:r>
                  <a:rPr lang="en-US" sz="2000" dirty="0">
                    <a:effectLst/>
                    <a:latin typeface="Times New Roman" panose="02020603050405020304" pitchFamily="18" charset="0"/>
                  </a:rPr>
                  <a:t>max</a:t>
                </a:r>
                <a:r>
                  <a:rPr lang="en-US" sz="2000" dirty="0">
                    <a:effectLst/>
                    <a:latin typeface="Arial" panose="020B0604020202020204" pitchFamily="34" charset="0"/>
                  </a:rPr>
                  <a:t>) =</a:t>
                </a:r>
                <a14:m>
                  <m:oMath xmlns:m="http://schemas.openxmlformats.org/officeDocument/2006/math">
                    <m:r>
                      <a:rPr lang="en-US" sz="2000" b="0" i="0" smtClean="0">
                        <a:latin typeface="Cambria Math" panose="02040503050406030204" pitchFamily="18" charset="0"/>
                      </a:rPr>
                      <m:t> </m:t>
                    </m:r>
                    <m:r>
                      <a:rPr lang="en-US" sz="2000" i="1">
                        <a:latin typeface="Cambria Math" panose="02040503050406030204" pitchFamily="18" charset="0"/>
                      </a:rPr>
                      <m:t>𝑣</m:t>
                    </m:r>
                    <m:r>
                      <a:rPr lang="en-US" sz="2000" i="1" baseline="-25000">
                        <a:latin typeface="Cambria Math" panose="02040503050406030204" pitchFamily="18" charset="0"/>
                      </a:rPr>
                      <m:t>𝑆</m:t>
                    </m:r>
                  </m:oMath>
                </a14:m>
                <a:r>
                  <a:rPr lang="en-US" sz="2000" dirty="0">
                    <a:effectLst/>
                    <a:latin typeface="Arial" panose="020B0604020202020204" pitchFamily="34" charset="0"/>
                  </a:rPr>
                  <a:t>+ </a:t>
                </a:r>
                <a14:m>
                  <m:oMath xmlns:m="http://schemas.openxmlformats.org/officeDocument/2006/math">
                    <m:r>
                      <a:rPr lang="en-US" sz="2000" i="1">
                        <a:latin typeface="Cambria Math" panose="02040503050406030204" pitchFamily="18" charset="0"/>
                      </a:rPr>
                      <m:t>𝑉</m:t>
                    </m:r>
                    <m:r>
                      <a:rPr lang="en-US" sz="2000" i="1" baseline="-25000">
                        <a:latin typeface="Cambria Math" panose="02040503050406030204" pitchFamily="18" charset="0"/>
                      </a:rPr>
                      <m:t>𝐵</m:t>
                    </m:r>
                    <m:r>
                      <a:rPr lang="en-US" sz="2000" b="0" i="1" baseline="-25000" smtClean="0">
                        <a:latin typeface="Cambria Math" panose="02040503050406030204" pitchFamily="18" charset="0"/>
                      </a:rPr>
                      <m:t> </m:t>
                    </m:r>
                  </m:oMath>
                </a14:m>
                <a:r>
                  <a:rPr lang="en-US" sz="2000" dirty="0"/>
                  <a:t>= 12 + 9 = 21v </a:t>
                </a:r>
              </a:p>
            </p:txBody>
          </p:sp>
        </mc:Choice>
        <mc:Fallback xmlns="">
          <p:sp>
            <p:nvSpPr>
              <p:cNvPr id="18" name="TextBox 17">
                <a:extLst>
                  <a:ext uri="{FF2B5EF4-FFF2-40B4-BE49-F238E27FC236}">
                    <a16:creationId xmlns:a16="http://schemas.microsoft.com/office/drawing/2014/main" id="{008F5FD1-1976-406C-8D17-040591A147F3}"/>
                  </a:ext>
                </a:extLst>
              </p:cNvPr>
              <p:cNvSpPr txBox="1">
                <a:spLocks noRot="1" noChangeAspect="1" noMove="1" noResize="1" noEditPoints="1" noAdjustHandles="1" noChangeArrowheads="1" noChangeShapeType="1" noTextEdit="1"/>
              </p:cNvSpPr>
              <p:nvPr/>
            </p:nvSpPr>
            <p:spPr>
              <a:xfrm>
                <a:off x="694222" y="5516278"/>
                <a:ext cx="6178550" cy="400110"/>
              </a:xfrm>
              <a:prstGeom prst="rect">
                <a:avLst/>
              </a:prstGeom>
              <a:blipFill>
                <a:blip r:embed="rId6"/>
                <a:stretch>
                  <a:fillRect l="-1086" t="-10606" b="-25758"/>
                </a:stretch>
              </a:blipFill>
            </p:spPr>
            <p:txBody>
              <a:bodyPr/>
              <a:lstStyle/>
              <a:p>
                <a:r>
                  <a:rPr lang="en-US">
                    <a:noFill/>
                  </a:rPr>
                  <a:t> </a:t>
                </a:r>
              </a:p>
            </p:txBody>
          </p:sp>
        </mc:Fallback>
      </mc:AlternateContent>
      <p:sp>
        <p:nvSpPr>
          <p:cNvPr id="19" name="Rectangle 18">
            <a:extLst>
              <a:ext uri="{FF2B5EF4-FFF2-40B4-BE49-F238E27FC236}">
                <a16:creationId xmlns:a16="http://schemas.microsoft.com/office/drawing/2014/main" id="{F48A27BE-69E2-4E01-B98D-57272D6F2CC7}"/>
              </a:ext>
            </a:extLst>
          </p:cNvPr>
          <p:cNvSpPr/>
          <p:nvPr/>
        </p:nvSpPr>
        <p:spPr>
          <a:xfrm>
            <a:off x="3408180" y="4404223"/>
            <a:ext cx="766471" cy="307778"/>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47AB66A-0E43-4F6D-99EC-6F451821CC55}"/>
              </a:ext>
            </a:extLst>
          </p:cNvPr>
          <p:cNvSpPr/>
          <p:nvPr/>
        </p:nvSpPr>
        <p:spPr>
          <a:xfrm>
            <a:off x="3666652" y="5562444"/>
            <a:ext cx="508000" cy="307778"/>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046FAB9-60A8-433D-AC7F-FE95A602C8BD}"/>
              </a:ext>
            </a:extLst>
          </p:cNvPr>
          <p:cNvSpPr/>
          <p:nvPr/>
        </p:nvSpPr>
        <p:spPr>
          <a:xfrm>
            <a:off x="6821253" y="3517630"/>
            <a:ext cx="4625313" cy="114742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86F758FC-171A-4034-8CF1-8D9249A70D73}"/>
              </a:ext>
            </a:extLst>
          </p:cNvPr>
          <p:cNvSpPr txBox="1"/>
          <p:nvPr/>
        </p:nvSpPr>
        <p:spPr>
          <a:xfrm>
            <a:off x="6821253" y="3547457"/>
            <a:ext cx="4625313" cy="707886"/>
          </a:xfrm>
          <a:prstGeom prst="rect">
            <a:avLst/>
          </a:prstGeom>
          <a:noFill/>
        </p:spPr>
        <p:txBody>
          <a:bodyPr wrap="square">
            <a:spAutoFit/>
          </a:bodyPr>
          <a:lstStyle/>
          <a:p>
            <a:r>
              <a:rPr lang="en-US" sz="2000" dirty="0"/>
              <a:t>This example circuit can be a </a:t>
            </a:r>
            <a:r>
              <a:rPr lang="en-US" sz="2000"/>
              <a:t>simple design </a:t>
            </a:r>
            <a:r>
              <a:rPr lang="en-US" sz="2000" dirty="0"/>
              <a:t>of a </a:t>
            </a:r>
            <a:r>
              <a:rPr lang="en-US" sz="2000"/>
              <a:t>battery charger.</a:t>
            </a:r>
            <a:endParaRPr lang="en-US" sz="2000" dirty="0"/>
          </a:p>
        </p:txBody>
      </p:sp>
    </p:spTree>
    <p:extLst>
      <p:ext uri="{BB962C8B-B14F-4D97-AF65-F5344CB8AC3E}">
        <p14:creationId xmlns:p14="http://schemas.microsoft.com/office/powerpoint/2010/main" val="42504761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518CC-33E4-456C-B611-8303659C39DF}"/>
              </a:ext>
            </a:extLst>
          </p:cNvPr>
          <p:cNvSpPr>
            <a:spLocks noGrp="1"/>
          </p:cNvSpPr>
          <p:nvPr>
            <p:ph type="ctrTitle"/>
          </p:nvPr>
        </p:nvSpPr>
        <p:spPr>
          <a:xfrm>
            <a:off x="231916" y="314042"/>
            <a:ext cx="1822171" cy="680280"/>
          </a:xfrm>
        </p:spPr>
        <p:txBody>
          <a:bodyPr>
            <a:normAutofit/>
          </a:bodyPr>
          <a:lstStyle/>
          <a:p>
            <a:pPr algn="l"/>
            <a:r>
              <a:rPr lang="en-US" sz="2400" dirty="0">
                <a:latin typeface="+mn-lt"/>
              </a:rPr>
              <a:t>Module 7:</a:t>
            </a:r>
          </a:p>
        </p:txBody>
      </p:sp>
      <p:sp>
        <p:nvSpPr>
          <p:cNvPr id="4" name="Title 1">
            <a:extLst>
              <a:ext uri="{FF2B5EF4-FFF2-40B4-BE49-F238E27FC236}">
                <a16:creationId xmlns:a16="http://schemas.microsoft.com/office/drawing/2014/main" id="{F26045F5-238F-494E-BE68-056031038929}"/>
              </a:ext>
            </a:extLst>
          </p:cNvPr>
          <p:cNvSpPr txBox="1">
            <a:spLocks/>
          </p:cNvSpPr>
          <p:nvPr/>
        </p:nvSpPr>
        <p:spPr>
          <a:xfrm>
            <a:off x="231916" y="1167504"/>
            <a:ext cx="3617843" cy="100495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dirty="0">
                <a:latin typeface="+mn-lt"/>
              </a:rPr>
              <a:t>Overview</a:t>
            </a:r>
          </a:p>
        </p:txBody>
      </p:sp>
      <p:sp>
        <p:nvSpPr>
          <p:cNvPr id="8" name="Title 1">
            <a:extLst>
              <a:ext uri="{FF2B5EF4-FFF2-40B4-BE49-F238E27FC236}">
                <a16:creationId xmlns:a16="http://schemas.microsoft.com/office/drawing/2014/main" id="{63339394-130A-4D94-8B4C-F1A8F2C2B67C}"/>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7</a:t>
            </a:r>
          </a:p>
        </p:txBody>
      </p:sp>
      <p:sp>
        <p:nvSpPr>
          <p:cNvPr id="7" name="Title 1">
            <a:extLst>
              <a:ext uri="{FF2B5EF4-FFF2-40B4-BE49-F238E27FC236}">
                <a16:creationId xmlns:a16="http://schemas.microsoft.com/office/drawing/2014/main" id="{7A8A3231-087F-4FEF-9271-B697A9F1B8C6}"/>
              </a:ext>
            </a:extLst>
          </p:cNvPr>
          <p:cNvSpPr txBox="1">
            <a:spLocks/>
          </p:cNvSpPr>
          <p:nvPr/>
        </p:nvSpPr>
        <p:spPr>
          <a:xfrm>
            <a:off x="1921565" y="373678"/>
            <a:ext cx="8613915" cy="680280"/>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latin typeface="+mn-lt"/>
              </a:rPr>
              <a:t>BIPOLAR JUNCTION TRANSISTOR </a:t>
            </a:r>
          </a:p>
          <a:p>
            <a:r>
              <a:rPr lang="en-US" sz="4000" dirty="0">
                <a:latin typeface="+mn-lt"/>
              </a:rPr>
              <a:t>(BASICS)</a:t>
            </a:r>
          </a:p>
        </p:txBody>
      </p:sp>
      <p:sp>
        <p:nvSpPr>
          <p:cNvPr id="5" name="Subtitle 4">
            <a:extLst>
              <a:ext uri="{FF2B5EF4-FFF2-40B4-BE49-F238E27FC236}">
                <a16:creationId xmlns:a16="http://schemas.microsoft.com/office/drawing/2014/main" id="{39E7D337-CA1D-43EE-85A0-59F42D2638CB}"/>
              </a:ext>
            </a:extLst>
          </p:cNvPr>
          <p:cNvSpPr txBox="1">
            <a:spLocks noGrp="1"/>
          </p:cNvSpPr>
          <p:nvPr>
            <p:ph type="subTitle" idx="1"/>
          </p:nvPr>
        </p:nvSpPr>
        <p:spPr>
          <a:xfrm>
            <a:off x="1383472" y="2116059"/>
            <a:ext cx="9690100" cy="3917098"/>
          </a:xfrm>
          <a:prstGeom prst="rect">
            <a:avLst/>
          </a:prstGeom>
          <a:noFill/>
        </p:spPr>
        <p:txBody>
          <a:bodyPr wrap="square">
            <a:spAutoFit/>
          </a:bodyPr>
          <a:lstStyle/>
          <a:p>
            <a:pPr algn="l">
              <a:lnSpc>
                <a:spcPct val="150000"/>
              </a:lnSpc>
            </a:pPr>
            <a:r>
              <a:rPr lang="en-US" sz="1800" dirty="0"/>
              <a:t>The invention of the bipolar transistor in 1948 ushered in a revolution in electronics. Technical feats previously requiring relatively large, mechanically fragile, power-hungry vacuum tubes were suddenly achievable with tiny, mechanically rugged, power-thrifty specks of crystalline silicon. This revolution made possible the design and manufacture of lightweight, inexpensive electronic devices that we now take for granted. Understanding how transistors function is of paramount importance to anyone interested in understanding modern electronics. </a:t>
            </a:r>
          </a:p>
          <a:p>
            <a:pPr algn="l">
              <a:lnSpc>
                <a:spcPct val="150000"/>
              </a:lnSpc>
            </a:pPr>
            <a:r>
              <a:rPr lang="en-US" sz="1800" dirty="0"/>
              <a:t>Through the use of bipolar transistor, engineers were able to develop tons and tons of technologies and decrease its sizes at the same time. After the success of the said bipolar transistor, further devices were developed, like the field-effect transistors, integrated </a:t>
            </a:r>
            <a:r>
              <a:rPr lang="en-US" sz="1800"/>
              <a:t>circuit chips, and so on.</a:t>
            </a:r>
            <a:endParaRPr lang="en-US" sz="1800" dirty="0"/>
          </a:p>
        </p:txBody>
      </p:sp>
    </p:spTree>
    <p:extLst>
      <p:ext uri="{BB962C8B-B14F-4D97-AF65-F5344CB8AC3E}">
        <p14:creationId xmlns:p14="http://schemas.microsoft.com/office/powerpoint/2010/main" val="4921538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6045F5-238F-494E-BE68-056031038929}"/>
              </a:ext>
            </a:extLst>
          </p:cNvPr>
          <p:cNvSpPr txBox="1">
            <a:spLocks/>
          </p:cNvSpPr>
          <p:nvPr/>
        </p:nvSpPr>
        <p:spPr>
          <a:xfrm>
            <a:off x="231916" y="-5869"/>
            <a:ext cx="3617843" cy="100495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dirty="0">
                <a:latin typeface="+mn-lt"/>
              </a:rPr>
              <a:t>Objectives</a:t>
            </a:r>
          </a:p>
        </p:txBody>
      </p:sp>
      <p:sp>
        <p:nvSpPr>
          <p:cNvPr id="8" name="Subtitle 2">
            <a:extLst>
              <a:ext uri="{FF2B5EF4-FFF2-40B4-BE49-F238E27FC236}">
                <a16:creationId xmlns:a16="http://schemas.microsoft.com/office/drawing/2014/main" id="{6FB3B3FF-D8C6-47EC-B2AC-21FF22CF7BB7}"/>
              </a:ext>
            </a:extLst>
          </p:cNvPr>
          <p:cNvSpPr txBox="1">
            <a:spLocks/>
          </p:cNvSpPr>
          <p:nvPr/>
        </p:nvSpPr>
        <p:spPr>
          <a:xfrm>
            <a:off x="1053547" y="1250879"/>
            <a:ext cx="9144000" cy="10049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t>After completing this module, the student should be able to:</a:t>
            </a:r>
          </a:p>
        </p:txBody>
      </p:sp>
      <p:sp>
        <p:nvSpPr>
          <p:cNvPr id="10" name="Subtitle 2">
            <a:extLst>
              <a:ext uri="{FF2B5EF4-FFF2-40B4-BE49-F238E27FC236}">
                <a16:creationId xmlns:a16="http://schemas.microsoft.com/office/drawing/2014/main" id="{DD89345D-9217-4FD3-8FA2-7634C3EC9C02}"/>
              </a:ext>
            </a:extLst>
          </p:cNvPr>
          <p:cNvSpPr txBox="1">
            <a:spLocks/>
          </p:cNvSpPr>
          <p:nvPr/>
        </p:nvSpPr>
        <p:spPr>
          <a:xfrm>
            <a:off x="1683025" y="2012880"/>
            <a:ext cx="9455427" cy="249285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200000"/>
              </a:lnSpc>
              <a:buFont typeface="+mj-lt"/>
              <a:buAutoNum type="arabicPeriod"/>
            </a:pPr>
            <a:r>
              <a:rPr lang="en-US" sz="1600" dirty="0">
                <a:latin typeface="Arial" panose="020B0604020202020204" pitchFamily="34" charset="0"/>
              </a:rPr>
              <a:t>Define what a bipolar junction transistor is.</a:t>
            </a:r>
          </a:p>
          <a:p>
            <a:pPr marL="342900" indent="-342900" algn="l">
              <a:lnSpc>
                <a:spcPct val="200000"/>
              </a:lnSpc>
              <a:buFont typeface="+mj-lt"/>
              <a:buAutoNum type="arabicPeriod"/>
            </a:pPr>
            <a:r>
              <a:rPr lang="en-US" sz="1600" dirty="0">
                <a:latin typeface="Arial" panose="020B0604020202020204" pitchFamily="34" charset="0"/>
              </a:rPr>
              <a:t>Understand the nature of a bipolar junction transistor and its parts.</a:t>
            </a:r>
          </a:p>
          <a:p>
            <a:pPr marL="342900" indent="-342900" algn="l">
              <a:lnSpc>
                <a:spcPct val="200000"/>
              </a:lnSpc>
              <a:buFont typeface="+mj-lt"/>
              <a:buAutoNum type="arabicPeriod"/>
            </a:pPr>
            <a:r>
              <a:rPr lang="en-US" sz="1600" dirty="0">
                <a:latin typeface="Arial" panose="020B0604020202020204" pitchFamily="34" charset="0"/>
              </a:rPr>
              <a:t>Know the 2 kinds of BJT(Bipolar junction Transistor).</a:t>
            </a:r>
          </a:p>
          <a:p>
            <a:pPr marL="342900" indent="-342900" algn="l">
              <a:lnSpc>
                <a:spcPct val="200000"/>
              </a:lnSpc>
              <a:buFont typeface="+mj-lt"/>
              <a:buAutoNum type="arabicPeriod"/>
            </a:pPr>
            <a:r>
              <a:rPr lang="en-US" sz="1600" dirty="0">
                <a:latin typeface="Arial" panose="020B0604020202020204" pitchFamily="34" charset="0"/>
              </a:rPr>
              <a:t>Familiarize the DC analysis of a certain transistor circuit.</a:t>
            </a:r>
          </a:p>
        </p:txBody>
      </p:sp>
      <p:sp>
        <p:nvSpPr>
          <p:cNvPr id="2" name="Title 1">
            <a:extLst>
              <a:ext uri="{FF2B5EF4-FFF2-40B4-BE49-F238E27FC236}">
                <a16:creationId xmlns:a16="http://schemas.microsoft.com/office/drawing/2014/main" id="{62C8B64A-6C82-4F4E-A07B-A5860F79C560}"/>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7</a:t>
            </a:r>
          </a:p>
        </p:txBody>
      </p:sp>
    </p:spTree>
    <p:extLst>
      <p:ext uri="{BB962C8B-B14F-4D97-AF65-F5344CB8AC3E}">
        <p14:creationId xmlns:p14="http://schemas.microsoft.com/office/powerpoint/2010/main" val="4006110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6045F5-238F-494E-BE68-056031038929}"/>
              </a:ext>
            </a:extLst>
          </p:cNvPr>
          <p:cNvSpPr txBox="1">
            <a:spLocks/>
          </p:cNvSpPr>
          <p:nvPr/>
        </p:nvSpPr>
        <p:spPr>
          <a:xfrm>
            <a:off x="165655" y="215348"/>
            <a:ext cx="3617843"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Course Materials</a:t>
            </a:r>
          </a:p>
        </p:txBody>
      </p:sp>
      <p:sp>
        <p:nvSpPr>
          <p:cNvPr id="8" name="Subtitle 2">
            <a:extLst>
              <a:ext uri="{FF2B5EF4-FFF2-40B4-BE49-F238E27FC236}">
                <a16:creationId xmlns:a16="http://schemas.microsoft.com/office/drawing/2014/main" id="{6FB3B3FF-D8C6-47EC-B2AC-21FF22CF7BB7}"/>
              </a:ext>
            </a:extLst>
          </p:cNvPr>
          <p:cNvSpPr txBox="1">
            <a:spLocks/>
          </p:cNvSpPr>
          <p:nvPr/>
        </p:nvSpPr>
        <p:spPr>
          <a:xfrm>
            <a:off x="165655" y="839629"/>
            <a:ext cx="9144000" cy="10049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t>B.	 The Built-In Potential Barrier</a:t>
            </a:r>
          </a:p>
        </p:txBody>
      </p:sp>
      <p:sp>
        <p:nvSpPr>
          <p:cNvPr id="3" name="Title 1">
            <a:extLst>
              <a:ext uri="{FF2B5EF4-FFF2-40B4-BE49-F238E27FC236}">
                <a16:creationId xmlns:a16="http://schemas.microsoft.com/office/drawing/2014/main" id="{2AA7F3C1-97BB-465D-BC43-D9FEFF52A200}"/>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1</a:t>
            </a:r>
          </a:p>
        </p:txBody>
      </p:sp>
      <p:sp>
        <p:nvSpPr>
          <p:cNvPr id="5" name="Rectangle 4">
            <a:extLst>
              <a:ext uri="{FF2B5EF4-FFF2-40B4-BE49-F238E27FC236}">
                <a16:creationId xmlns:a16="http://schemas.microsoft.com/office/drawing/2014/main" id="{154E62BC-AF1D-4F55-8621-523778785891}"/>
              </a:ext>
            </a:extLst>
          </p:cNvPr>
          <p:cNvSpPr/>
          <p:nvPr/>
        </p:nvSpPr>
        <p:spPr>
          <a:xfrm>
            <a:off x="345509" y="1116823"/>
            <a:ext cx="11680836" cy="2554545"/>
          </a:xfrm>
          <a:prstGeom prst="rect">
            <a:avLst/>
          </a:prstGeom>
        </p:spPr>
        <p:txBody>
          <a:bodyPr wrap="square">
            <a:spAutoFit/>
          </a:bodyPr>
          <a:lstStyle/>
          <a:p>
            <a:pPr rtl="0"/>
            <a:r>
              <a:rPr lang="en-US" sz="2000" dirty="0">
                <a:effectLst/>
              </a:rPr>
              <a:t>If no voltage is applied to the pn junction, the diffusion of holes and electrons must eventually cease. The direction of the induced electric field will cause the resulting force to repel the diffusion of holes from the p-region and the diffusion of electrons from the n-region. Thermal equilibrium occurs when the force produced by the electric field and the “force” produced by the density gradient exactly balance. The positively charged region and the negatively charged region comprise the </a:t>
            </a:r>
            <a:r>
              <a:rPr lang="en-US" sz="2000" b="1" dirty="0">
                <a:effectLst/>
              </a:rPr>
              <a:t>space-charge</a:t>
            </a:r>
            <a:r>
              <a:rPr lang="en-US" sz="2000" dirty="0">
                <a:effectLst/>
              </a:rPr>
              <a:t> region, or </a:t>
            </a:r>
            <a:r>
              <a:rPr lang="en-US" sz="2000" b="1" dirty="0">
                <a:effectLst/>
              </a:rPr>
              <a:t>depletion region</a:t>
            </a:r>
            <a:r>
              <a:rPr lang="en-US" sz="2000" dirty="0">
                <a:effectLst/>
              </a:rPr>
              <a:t>, of the pn junction, in which there are essentially no mobile electrons or holes. Because of the electric field in the space-charge region, there is a potential difference across that region. This potential difference is called the </a:t>
            </a:r>
            <a:r>
              <a:rPr lang="en-US" sz="2000" b="1" dirty="0">
                <a:effectLst/>
              </a:rPr>
              <a:t>built-in potential barrier</a:t>
            </a:r>
            <a:r>
              <a:rPr lang="en-US" sz="2000" dirty="0">
                <a:effectLst/>
              </a:rPr>
              <a:t>, or </a:t>
            </a:r>
            <a:r>
              <a:rPr lang="en-US" sz="2000" b="1" dirty="0">
                <a:effectLst/>
              </a:rPr>
              <a:t>built-in voltage</a:t>
            </a:r>
            <a:r>
              <a:rPr lang="en-US" sz="2000" dirty="0">
                <a:effectLst/>
              </a:rPr>
              <a:t>, and is given by</a:t>
            </a:r>
            <a:endParaRPr lang="en-US" sz="2000" dirty="0"/>
          </a:p>
        </p:txBody>
      </p:sp>
      <p:pic>
        <p:nvPicPr>
          <p:cNvPr id="6" name="Picture 5">
            <a:extLst>
              <a:ext uri="{FF2B5EF4-FFF2-40B4-BE49-F238E27FC236}">
                <a16:creationId xmlns:a16="http://schemas.microsoft.com/office/drawing/2014/main" id="{153A0E49-5416-47CE-9B57-1CAE67E4A93C}"/>
              </a:ext>
            </a:extLst>
          </p:cNvPr>
          <p:cNvPicPr>
            <a:picLocks noChangeAspect="1"/>
          </p:cNvPicPr>
          <p:nvPr/>
        </p:nvPicPr>
        <p:blipFill>
          <a:blip r:embed="rId2"/>
          <a:stretch>
            <a:fillRect/>
          </a:stretch>
        </p:blipFill>
        <p:spPr>
          <a:xfrm>
            <a:off x="3050565" y="3982381"/>
            <a:ext cx="5070460" cy="1004956"/>
          </a:xfrm>
          <a:prstGeom prst="rect">
            <a:avLst/>
          </a:prstGeom>
        </p:spPr>
      </p:pic>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72D2C84-839D-44DB-9DB5-919B07BD181E}"/>
                  </a:ext>
                </a:extLst>
              </p:cNvPr>
              <p:cNvSpPr txBox="1"/>
              <p:nvPr/>
            </p:nvSpPr>
            <p:spPr>
              <a:xfrm>
                <a:off x="165655" y="5112821"/>
                <a:ext cx="11499376" cy="1170385"/>
              </a:xfrm>
              <a:prstGeom prst="rect">
                <a:avLst/>
              </a:prstGeom>
              <a:noFill/>
            </p:spPr>
            <p:txBody>
              <a:bodyPr wrap="square">
                <a:spAutoFit/>
              </a:bodyPr>
              <a:lstStyle/>
              <a:p>
                <a:r>
                  <a:rPr lang="en-US" sz="2000" dirty="0">
                    <a:effectLst/>
                  </a:rPr>
                  <a:t>where V</a:t>
                </a:r>
                <a:r>
                  <a:rPr lang="en-US" sz="2000" baseline="-25000" dirty="0">
                    <a:effectLst/>
                  </a:rPr>
                  <a:t>T </a:t>
                </a:r>
                <a:r>
                  <a:rPr lang="en-US" sz="2000" dirty="0">
                    <a:effectLst/>
                  </a:rPr>
                  <a:t>≡ </a:t>
                </a:r>
                <a14:m>
                  <m:oMath xmlns:m="http://schemas.openxmlformats.org/officeDocument/2006/math">
                    <m:f>
                      <m:fPr>
                        <m:ctrlPr>
                          <a:rPr lang="en-US" sz="2000" i="1" smtClean="0">
                            <a:effectLst/>
                            <a:latin typeface="Cambria Math" panose="02040503050406030204" pitchFamily="18" charset="0"/>
                          </a:rPr>
                        </m:ctrlPr>
                      </m:fPr>
                      <m:num>
                        <m:r>
                          <a:rPr lang="en-US" sz="2000" b="0" i="1" smtClean="0">
                            <a:effectLst/>
                            <a:latin typeface="Cambria Math" panose="02040503050406030204" pitchFamily="18" charset="0"/>
                          </a:rPr>
                          <m:t>𝑘𝑇</m:t>
                        </m:r>
                      </m:num>
                      <m:den>
                        <m:r>
                          <a:rPr lang="en-US" sz="2000" b="0" i="1" smtClean="0">
                            <a:effectLst/>
                            <a:latin typeface="Cambria Math" panose="02040503050406030204" pitchFamily="18" charset="0"/>
                          </a:rPr>
                          <m:t>𝑒</m:t>
                        </m:r>
                      </m:den>
                    </m:f>
                  </m:oMath>
                </a14:m>
                <a:r>
                  <a:rPr lang="en-US" sz="2000" dirty="0">
                    <a:effectLst/>
                  </a:rPr>
                  <a:t> , </a:t>
                </a:r>
                <a:r>
                  <a:rPr lang="en-US" sz="2000" dirty="0">
                    <a:effectLst/>
                    <a:latin typeface="Cambria Math" panose="02040503050406030204" pitchFamily="18" charset="0"/>
                    <a:ea typeface="Cambria Math" panose="02040503050406030204" pitchFamily="18" charset="0"/>
                  </a:rPr>
                  <a:t>k</a:t>
                </a:r>
                <a:r>
                  <a:rPr lang="en-US" sz="2000" dirty="0">
                    <a:effectLst/>
                  </a:rPr>
                  <a:t>=Boltzmann’s constant, T=absolute temperature, </a:t>
                </a:r>
                <a:r>
                  <a:rPr lang="en-US" sz="2000" dirty="0">
                    <a:effectLst/>
                    <a:latin typeface="Cambria Math" panose="02040503050406030204" pitchFamily="18" charset="0"/>
                    <a:ea typeface="Cambria Math" panose="02040503050406030204" pitchFamily="18" charset="0"/>
                  </a:rPr>
                  <a:t>e</a:t>
                </a:r>
                <a:r>
                  <a:rPr lang="en-US" sz="2000" dirty="0">
                    <a:effectLst/>
                  </a:rPr>
                  <a:t>=the magnitude of the electronic charge, and </a:t>
                </a:r>
                <a:r>
                  <a:rPr lang="en-US" sz="2000" dirty="0">
                    <a:effectLst/>
                    <a:latin typeface="Cambria Math" panose="02040503050406030204" pitchFamily="18" charset="0"/>
                    <a:ea typeface="Cambria Math" panose="02040503050406030204" pitchFamily="18" charset="0"/>
                  </a:rPr>
                  <a:t>Na</a:t>
                </a:r>
                <a:r>
                  <a:rPr lang="en-US" sz="2000" dirty="0">
                    <a:effectLst/>
                  </a:rPr>
                  <a:t> and </a:t>
                </a:r>
                <a:r>
                  <a:rPr lang="en-US" sz="2000" dirty="0">
                    <a:effectLst/>
                    <a:latin typeface="Cambria Math" panose="02040503050406030204" pitchFamily="18" charset="0"/>
                    <a:ea typeface="Cambria Math" panose="02040503050406030204" pitchFamily="18" charset="0"/>
                  </a:rPr>
                  <a:t>Nd</a:t>
                </a:r>
                <a:r>
                  <a:rPr lang="en-US" sz="2000" dirty="0">
                    <a:effectLst/>
                  </a:rPr>
                  <a:t> </a:t>
                </a:r>
                <a:r>
                  <a:rPr lang="en-US" sz="2000" dirty="0"/>
                  <a:t>a</a:t>
                </a:r>
                <a:r>
                  <a:rPr lang="en-US" sz="2000" dirty="0">
                    <a:effectLst/>
                  </a:rPr>
                  <a:t>re the net acceptor and donor concentrations in the p- and n-regions, respectively. The parameter V</a:t>
                </a:r>
                <a:r>
                  <a:rPr lang="en-US" sz="2000" baseline="-25000" dirty="0">
                    <a:effectLst/>
                  </a:rPr>
                  <a:t>T</a:t>
                </a:r>
                <a:r>
                  <a:rPr lang="en-US" sz="2000" dirty="0">
                    <a:effectLst/>
                  </a:rPr>
                  <a:t> is called the thermal voltage and is approximately V</a:t>
                </a:r>
                <a:r>
                  <a:rPr lang="en-US" sz="2000" baseline="-25000" dirty="0">
                    <a:effectLst/>
                  </a:rPr>
                  <a:t>T</a:t>
                </a:r>
                <a:r>
                  <a:rPr lang="en-US" sz="2000" dirty="0">
                    <a:effectLst/>
                  </a:rPr>
                  <a:t>=0.026 Vat room temperature, T=300 K.</a:t>
                </a:r>
                <a:endParaRPr lang="en-US" sz="2000" dirty="0"/>
              </a:p>
            </p:txBody>
          </p:sp>
        </mc:Choice>
        <mc:Fallback xmlns="">
          <p:sp>
            <p:nvSpPr>
              <p:cNvPr id="19" name="TextBox 18">
                <a:extLst>
                  <a:ext uri="{FF2B5EF4-FFF2-40B4-BE49-F238E27FC236}">
                    <a16:creationId xmlns:a16="http://schemas.microsoft.com/office/drawing/2014/main" id="{572D2C84-839D-44DB-9DB5-919B07BD181E}"/>
                  </a:ext>
                </a:extLst>
              </p:cNvPr>
              <p:cNvSpPr txBox="1">
                <a:spLocks noRot="1" noChangeAspect="1" noMove="1" noResize="1" noEditPoints="1" noAdjustHandles="1" noChangeArrowheads="1" noChangeShapeType="1" noTextEdit="1"/>
              </p:cNvSpPr>
              <p:nvPr/>
            </p:nvSpPr>
            <p:spPr>
              <a:xfrm>
                <a:off x="165655" y="5112821"/>
                <a:ext cx="11499376" cy="1170385"/>
              </a:xfrm>
              <a:prstGeom prst="rect">
                <a:avLst/>
              </a:prstGeom>
              <a:blipFill>
                <a:blip r:embed="rId3"/>
                <a:stretch>
                  <a:fillRect l="-530" b="-6771"/>
                </a:stretch>
              </a:blipFill>
            </p:spPr>
            <p:txBody>
              <a:bodyPr/>
              <a:lstStyle/>
              <a:p>
                <a:r>
                  <a:rPr lang="en-US">
                    <a:noFill/>
                  </a:rPr>
                  <a:t> </a:t>
                </a:r>
              </a:p>
            </p:txBody>
          </p:sp>
        </mc:Fallback>
      </mc:AlternateContent>
      <p:sp>
        <p:nvSpPr>
          <p:cNvPr id="9" name="Title 1">
            <a:extLst>
              <a:ext uri="{FF2B5EF4-FFF2-40B4-BE49-F238E27FC236}">
                <a16:creationId xmlns:a16="http://schemas.microsoft.com/office/drawing/2014/main" id="{C675394F-DDC6-4E17-8D43-D0D9E4962A42}"/>
              </a:ext>
            </a:extLst>
          </p:cNvPr>
          <p:cNvSpPr txBox="1">
            <a:spLocks/>
          </p:cNvSpPr>
          <p:nvPr/>
        </p:nvSpPr>
        <p:spPr>
          <a:xfrm>
            <a:off x="9042859" y="4200689"/>
            <a:ext cx="533592" cy="38281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(1)</a:t>
            </a:r>
          </a:p>
        </p:txBody>
      </p:sp>
    </p:spTree>
    <p:extLst>
      <p:ext uri="{BB962C8B-B14F-4D97-AF65-F5344CB8AC3E}">
        <p14:creationId xmlns:p14="http://schemas.microsoft.com/office/powerpoint/2010/main" val="5631863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6045F5-238F-494E-BE68-056031038929}"/>
              </a:ext>
            </a:extLst>
          </p:cNvPr>
          <p:cNvSpPr txBox="1">
            <a:spLocks/>
          </p:cNvSpPr>
          <p:nvPr/>
        </p:nvSpPr>
        <p:spPr>
          <a:xfrm>
            <a:off x="165655" y="215348"/>
            <a:ext cx="3617843"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Course Materials</a:t>
            </a:r>
          </a:p>
        </p:txBody>
      </p:sp>
      <p:sp>
        <p:nvSpPr>
          <p:cNvPr id="3" name="Title 1">
            <a:extLst>
              <a:ext uri="{FF2B5EF4-FFF2-40B4-BE49-F238E27FC236}">
                <a16:creationId xmlns:a16="http://schemas.microsoft.com/office/drawing/2014/main" id="{2AA7F3C1-97BB-465D-BC43-D9FEFF52A200}"/>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7</a:t>
            </a:r>
          </a:p>
        </p:txBody>
      </p:sp>
      <p:sp>
        <p:nvSpPr>
          <p:cNvPr id="11" name="TextBox 10">
            <a:extLst>
              <a:ext uri="{FF2B5EF4-FFF2-40B4-BE49-F238E27FC236}">
                <a16:creationId xmlns:a16="http://schemas.microsoft.com/office/drawing/2014/main" id="{CE2C000F-2ED8-4FED-A6B9-F0E11A2CF72A}"/>
              </a:ext>
            </a:extLst>
          </p:cNvPr>
          <p:cNvSpPr txBox="1"/>
          <p:nvPr/>
        </p:nvSpPr>
        <p:spPr>
          <a:xfrm>
            <a:off x="159028" y="512072"/>
            <a:ext cx="6175512" cy="400110"/>
          </a:xfrm>
          <a:prstGeom prst="rect">
            <a:avLst/>
          </a:prstGeom>
          <a:noFill/>
        </p:spPr>
        <p:txBody>
          <a:bodyPr wrap="square">
            <a:spAutoFit/>
          </a:bodyPr>
          <a:lstStyle/>
          <a:p>
            <a:r>
              <a:rPr lang="en-US" sz="2000" b="1" dirty="0">
                <a:effectLst/>
              </a:rPr>
              <a:t>A.	The </a:t>
            </a:r>
            <a:r>
              <a:rPr lang="en-US" sz="2000" b="1" dirty="0"/>
              <a:t>Bipolar Junction Transistor</a:t>
            </a:r>
          </a:p>
        </p:txBody>
      </p:sp>
      <p:sp>
        <p:nvSpPr>
          <p:cNvPr id="10" name="TextBox 9">
            <a:extLst>
              <a:ext uri="{FF2B5EF4-FFF2-40B4-BE49-F238E27FC236}">
                <a16:creationId xmlns:a16="http://schemas.microsoft.com/office/drawing/2014/main" id="{59285E0C-63E9-4A02-A501-B663C57D2486}"/>
              </a:ext>
            </a:extLst>
          </p:cNvPr>
          <p:cNvSpPr txBox="1"/>
          <p:nvPr/>
        </p:nvSpPr>
        <p:spPr>
          <a:xfrm>
            <a:off x="499718" y="912182"/>
            <a:ext cx="10760763" cy="1754326"/>
          </a:xfrm>
          <a:prstGeom prst="rect">
            <a:avLst/>
          </a:prstGeom>
          <a:noFill/>
        </p:spPr>
        <p:txBody>
          <a:bodyPr wrap="square">
            <a:spAutoFit/>
          </a:bodyPr>
          <a:lstStyle/>
          <a:p>
            <a:r>
              <a:rPr lang="en-US" dirty="0">
                <a:effectLst/>
              </a:rPr>
              <a:t>The bipolar junction transistor (BJT)has three separately doped regions and contains two pn junctions. A single pn junction has two modes of operation—forward bias and reverse bias. The bipolar transistor, with two pn junctions, therefore has four possible modes of operation, depending on the bias condition of each pn junction, which is one reason for the versatility of the device. With three separately doped regions, the bipolar transistor is a three-terminal device. The basic transistor principle is that the voltage between two terminals controls the current through the third terminal.</a:t>
            </a:r>
            <a:endParaRPr lang="en-US" dirty="0"/>
          </a:p>
        </p:txBody>
      </p:sp>
      <p:pic>
        <p:nvPicPr>
          <p:cNvPr id="5" name="Picture 4">
            <a:extLst>
              <a:ext uri="{FF2B5EF4-FFF2-40B4-BE49-F238E27FC236}">
                <a16:creationId xmlns:a16="http://schemas.microsoft.com/office/drawing/2014/main" id="{21F0797C-7A6A-4B00-A48A-FB42D533B0D8}"/>
              </a:ext>
            </a:extLst>
          </p:cNvPr>
          <p:cNvPicPr>
            <a:picLocks noChangeAspect="1"/>
          </p:cNvPicPr>
          <p:nvPr/>
        </p:nvPicPr>
        <p:blipFill>
          <a:blip r:embed="rId2"/>
          <a:stretch>
            <a:fillRect/>
          </a:stretch>
        </p:blipFill>
        <p:spPr>
          <a:xfrm>
            <a:off x="499718" y="3022265"/>
            <a:ext cx="6327712" cy="3385326"/>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DE0D4F6-C6F6-448F-A030-48CFAE695C5F}"/>
                  </a:ext>
                </a:extLst>
              </p:cNvPr>
              <p:cNvSpPr txBox="1"/>
              <p:nvPr/>
            </p:nvSpPr>
            <p:spPr>
              <a:xfrm>
                <a:off x="6566078" y="3719265"/>
                <a:ext cx="4230755" cy="1258614"/>
              </a:xfrm>
              <a:prstGeom prst="rect">
                <a:avLst/>
              </a:prstGeom>
              <a:noFill/>
            </p:spPr>
            <p:txBody>
              <a:bodyPr wrap="square">
                <a:spAutoFit/>
              </a:bodyPr>
              <a:lstStyle/>
              <a:p>
                <a:r>
                  <a:rPr lang="en-US" dirty="0">
                    <a:effectLst/>
                  </a:rPr>
                  <a:t>Electron and hole currents in an npn bipolar transistor biased in the forward-active mode. Emitter, base, and collector currents are proportional to </a:t>
                </a:r>
                <a14:m>
                  <m:oMath xmlns:m="http://schemas.openxmlformats.org/officeDocument/2006/math">
                    <m:sSup>
                      <m:sSupPr>
                        <m:ctrlPr>
                          <a:rPr lang="en-US" i="1" smtClean="0">
                            <a:effectLst/>
                            <a:latin typeface="Cambria Math" panose="02040503050406030204" pitchFamily="18" charset="0"/>
                          </a:rPr>
                        </m:ctrlPr>
                      </m:sSupPr>
                      <m:e>
                        <m:r>
                          <a:rPr lang="en-US" b="0" i="1" smtClean="0">
                            <a:effectLst/>
                            <a:latin typeface="Cambria Math" panose="02040503050406030204" pitchFamily="18" charset="0"/>
                          </a:rPr>
                          <m:t>𝑒</m:t>
                        </m:r>
                      </m:e>
                      <m:sup>
                        <m:r>
                          <m:rPr>
                            <m:nor/>
                          </m:rPr>
                          <a:rPr lang="en-US" dirty="0"/>
                          <m:t>v</m:t>
                        </m:r>
                        <m:r>
                          <m:rPr>
                            <m:nor/>
                          </m:rPr>
                          <a:rPr lang="en-US" baseline="-25000" dirty="0"/>
                          <m:t>BE</m:t>
                        </m:r>
                        <m:r>
                          <m:rPr>
                            <m:nor/>
                          </m:rPr>
                          <a:rPr lang="en-US" dirty="0"/>
                          <m:t>/</m:t>
                        </m:r>
                        <m:r>
                          <m:rPr>
                            <m:nor/>
                          </m:rPr>
                          <a:rPr lang="en-US" dirty="0"/>
                          <m:t>VT</m:t>
                        </m:r>
                      </m:sup>
                    </m:sSup>
                  </m:oMath>
                </a14:m>
                <a:r>
                  <a:rPr lang="en-US" dirty="0"/>
                  <a:t>.</a:t>
                </a:r>
              </a:p>
            </p:txBody>
          </p:sp>
        </mc:Choice>
        <mc:Fallback xmlns="">
          <p:sp>
            <p:nvSpPr>
              <p:cNvPr id="12" name="TextBox 11">
                <a:extLst>
                  <a:ext uri="{FF2B5EF4-FFF2-40B4-BE49-F238E27FC236}">
                    <a16:creationId xmlns:a16="http://schemas.microsoft.com/office/drawing/2014/main" id="{6DE0D4F6-C6F6-448F-A030-48CFAE695C5F}"/>
                  </a:ext>
                </a:extLst>
              </p:cNvPr>
              <p:cNvSpPr txBox="1">
                <a:spLocks noRot="1" noChangeAspect="1" noMove="1" noResize="1" noEditPoints="1" noAdjustHandles="1" noChangeArrowheads="1" noChangeShapeType="1" noTextEdit="1"/>
              </p:cNvSpPr>
              <p:nvPr/>
            </p:nvSpPr>
            <p:spPr>
              <a:xfrm>
                <a:off x="6566078" y="3719265"/>
                <a:ext cx="4230755" cy="1258614"/>
              </a:xfrm>
              <a:prstGeom prst="rect">
                <a:avLst/>
              </a:prstGeom>
              <a:blipFill>
                <a:blip r:embed="rId3"/>
                <a:stretch>
                  <a:fillRect l="-1153" t="-2415" b="-6763"/>
                </a:stretch>
              </a:blipFill>
            </p:spPr>
            <p:txBody>
              <a:bodyPr/>
              <a:lstStyle/>
              <a:p>
                <a:r>
                  <a:rPr lang="en-US">
                    <a:noFill/>
                  </a:rPr>
                  <a:t> </a:t>
                </a:r>
              </a:p>
            </p:txBody>
          </p:sp>
        </mc:Fallback>
      </mc:AlternateContent>
      <p:sp>
        <p:nvSpPr>
          <p:cNvPr id="13" name="Title 1">
            <a:extLst>
              <a:ext uri="{FF2B5EF4-FFF2-40B4-BE49-F238E27FC236}">
                <a16:creationId xmlns:a16="http://schemas.microsoft.com/office/drawing/2014/main" id="{2EB3A431-486B-4652-BD62-DD00E23CFC79}"/>
              </a:ext>
            </a:extLst>
          </p:cNvPr>
          <p:cNvSpPr txBox="1">
            <a:spLocks/>
          </p:cNvSpPr>
          <p:nvPr/>
        </p:nvSpPr>
        <p:spPr>
          <a:xfrm>
            <a:off x="1138212" y="5945818"/>
            <a:ext cx="4741887"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Figure 1. a npn transistor with current flow direction.</a:t>
            </a:r>
          </a:p>
        </p:txBody>
      </p:sp>
    </p:spTree>
    <p:extLst>
      <p:ext uri="{BB962C8B-B14F-4D97-AF65-F5344CB8AC3E}">
        <p14:creationId xmlns:p14="http://schemas.microsoft.com/office/powerpoint/2010/main" val="13995110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6045F5-238F-494E-BE68-056031038929}"/>
              </a:ext>
            </a:extLst>
          </p:cNvPr>
          <p:cNvSpPr txBox="1">
            <a:spLocks/>
          </p:cNvSpPr>
          <p:nvPr/>
        </p:nvSpPr>
        <p:spPr>
          <a:xfrm>
            <a:off x="165655" y="215348"/>
            <a:ext cx="3617843"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Course Materials</a:t>
            </a:r>
          </a:p>
        </p:txBody>
      </p:sp>
      <p:sp>
        <p:nvSpPr>
          <p:cNvPr id="3" name="Title 1">
            <a:extLst>
              <a:ext uri="{FF2B5EF4-FFF2-40B4-BE49-F238E27FC236}">
                <a16:creationId xmlns:a16="http://schemas.microsoft.com/office/drawing/2014/main" id="{2AA7F3C1-97BB-465D-BC43-D9FEFF52A200}"/>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7</a:t>
            </a:r>
          </a:p>
        </p:txBody>
      </p:sp>
      <p:sp>
        <p:nvSpPr>
          <p:cNvPr id="11" name="TextBox 10">
            <a:extLst>
              <a:ext uri="{FF2B5EF4-FFF2-40B4-BE49-F238E27FC236}">
                <a16:creationId xmlns:a16="http://schemas.microsoft.com/office/drawing/2014/main" id="{CE2C000F-2ED8-4FED-A6B9-F0E11A2CF72A}"/>
              </a:ext>
            </a:extLst>
          </p:cNvPr>
          <p:cNvSpPr txBox="1"/>
          <p:nvPr/>
        </p:nvSpPr>
        <p:spPr>
          <a:xfrm>
            <a:off x="159027" y="512072"/>
            <a:ext cx="7195929" cy="400110"/>
          </a:xfrm>
          <a:prstGeom prst="rect">
            <a:avLst/>
          </a:prstGeom>
          <a:noFill/>
        </p:spPr>
        <p:txBody>
          <a:bodyPr wrap="square">
            <a:spAutoFit/>
          </a:bodyPr>
          <a:lstStyle/>
          <a:p>
            <a:r>
              <a:rPr lang="en-US" sz="2000" b="1" dirty="0">
                <a:effectLst/>
              </a:rPr>
              <a:t>B.	The </a:t>
            </a:r>
            <a:r>
              <a:rPr lang="en-US" sz="2000" b="1" dirty="0"/>
              <a:t>npn and pnp BJT(Bipolar Junction Transistor)</a:t>
            </a:r>
          </a:p>
        </p:txBody>
      </p:sp>
      <p:sp>
        <p:nvSpPr>
          <p:cNvPr id="10" name="TextBox 9">
            <a:extLst>
              <a:ext uri="{FF2B5EF4-FFF2-40B4-BE49-F238E27FC236}">
                <a16:creationId xmlns:a16="http://schemas.microsoft.com/office/drawing/2014/main" id="{59285E0C-63E9-4A02-A501-B663C57D2486}"/>
              </a:ext>
            </a:extLst>
          </p:cNvPr>
          <p:cNvSpPr txBox="1"/>
          <p:nvPr/>
        </p:nvSpPr>
        <p:spPr>
          <a:xfrm>
            <a:off x="499718" y="912182"/>
            <a:ext cx="10760763" cy="1200329"/>
          </a:xfrm>
          <a:prstGeom prst="rect">
            <a:avLst/>
          </a:prstGeom>
          <a:noFill/>
        </p:spPr>
        <p:txBody>
          <a:bodyPr wrap="square">
            <a:spAutoFit/>
          </a:bodyPr>
          <a:lstStyle/>
          <a:p>
            <a:r>
              <a:rPr lang="en-US" dirty="0">
                <a:effectLst/>
              </a:rPr>
              <a:t>There are 2 types of BJT(Bipolar Junction Transistor). One is the npn transistor (see figure a and b below), and the other is the pnp transistor (see figure c and d below also). Take note of the current direction, there will always be current flowing at base-emitter terminals, and so with the collector-emitter terminals. The collector-base currents is almost negligible thus no current will flow between those terminals.</a:t>
            </a:r>
            <a:endParaRPr lang="en-US" dirty="0"/>
          </a:p>
        </p:txBody>
      </p:sp>
      <p:grpSp>
        <p:nvGrpSpPr>
          <p:cNvPr id="2" name="Group 1">
            <a:extLst>
              <a:ext uri="{FF2B5EF4-FFF2-40B4-BE49-F238E27FC236}">
                <a16:creationId xmlns:a16="http://schemas.microsoft.com/office/drawing/2014/main" id="{08E47AFC-BA9C-40BF-9E20-3FB8FC59EF1A}"/>
              </a:ext>
            </a:extLst>
          </p:cNvPr>
          <p:cNvGrpSpPr/>
          <p:nvPr/>
        </p:nvGrpSpPr>
        <p:grpSpPr>
          <a:xfrm>
            <a:off x="1770201" y="2231732"/>
            <a:ext cx="7811122" cy="2936791"/>
            <a:chOff x="1425644" y="2960602"/>
            <a:chExt cx="7811122" cy="2936791"/>
          </a:xfrm>
        </p:grpSpPr>
        <p:pic>
          <p:nvPicPr>
            <p:cNvPr id="6" name="Picture 5">
              <a:extLst>
                <a:ext uri="{FF2B5EF4-FFF2-40B4-BE49-F238E27FC236}">
                  <a16:creationId xmlns:a16="http://schemas.microsoft.com/office/drawing/2014/main" id="{FA773A17-A996-4270-8461-DFD379A05863}"/>
                </a:ext>
              </a:extLst>
            </p:cNvPr>
            <p:cNvPicPr>
              <a:picLocks noChangeAspect="1"/>
            </p:cNvPicPr>
            <p:nvPr/>
          </p:nvPicPr>
          <p:blipFill rotWithShape="1">
            <a:blip r:embed="rId2"/>
            <a:srcRect b="13039"/>
            <a:stretch/>
          </p:blipFill>
          <p:spPr>
            <a:xfrm>
              <a:off x="1425644" y="2960602"/>
              <a:ext cx="7811122" cy="2631815"/>
            </a:xfrm>
            <a:prstGeom prst="rect">
              <a:avLst/>
            </a:prstGeom>
          </p:spPr>
        </p:pic>
        <p:sp>
          <p:nvSpPr>
            <p:cNvPr id="7" name="Title 1">
              <a:extLst>
                <a:ext uri="{FF2B5EF4-FFF2-40B4-BE49-F238E27FC236}">
                  <a16:creationId xmlns:a16="http://schemas.microsoft.com/office/drawing/2014/main" id="{B05ECE59-75E7-43BA-87AF-F39F6244B24F}"/>
                </a:ext>
              </a:extLst>
            </p:cNvPr>
            <p:cNvSpPr txBox="1">
              <a:spLocks/>
            </p:cNvSpPr>
            <p:nvPr/>
          </p:nvSpPr>
          <p:spPr>
            <a:xfrm>
              <a:off x="2720527" y="5591696"/>
              <a:ext cx="536714" cy="30569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(a)</a:t>
              </a:r>
            </a:p>
          </p:txBody>
        </p:sp>
        <p:sp>
          <p:nvSpPr>
            <p:cNvPr id="8" name="Title 1">
              <a:extLst>
                <a:ext uri="{FF2B5EF4-FFF2-40B4-BE49-F238E27FC236}">
                  <a16:creationId xmlns:a16="http://schemas.microsoft.com/office/drawing/2014/main" id="{19E247B2-AA5F-4B2A-B94B-279D602ED5D0}"/>
                </a:ext>
              </a:extLst>
            </p:cNvPr>
            <p:cNvSpPr txBox="1">
              <a:spLocks/>
            </p:cNvSpPr>
            <p:nvPr/>
          </p:nvSpPr>
          <p:spPr>
            <a:xfrm>
              <a:off x="4525619" y="5587853"/>
              <a:ext cx="536714" cy="30569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(b)</a:t>
              </a:r>
            </a:p>
          </p:txBody>
        </p:sp>
        <p:sp>
          <p:nvSpPr>
            <p:cNvPr id="9" name="Title 1">
              <a:extLst>
                <a:ext uri="{FF2B5EF4-FFF2-40B4-BE49-F238E27FC236}">
                  <a16:creationId xmlns:a16="http://schemas.microsoft.com/office/drawing/2014/main" id="{DAC171DA-01CC-410B-BE5A-AF382639CD03}"/>
                </a:ext>
              </a:extLst>
            </p:cNvPr>
            <p:cNvSpPr txBox="1">
              <a:spLocks/>
            </p:cNvSpPr>
            <p:nvPr/>
          </p:nvSpPr>
          <p:spPr>
            <a:xfrm>
              <a:off x="6755820" y="5585072"/>
              <a:ext cx="536714" cy="30569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(c)</a:t>
              </a:r>
            </a:p>
          </p:txBody>
        </p:sp>
        <p:sp>
          <p:nvSpPr>
            <p:cNvPr id="12" name="Title 1">
              <a:extLst>
                <a:ext uri="{FF2B5EF4-FFF2-40B4-BE49-F238E27FC236}">
                  <a16:creationId xmlns:a16="http://schemas.microsoft.com/office/drawing/2014/main" id="{58EE03A5-DCD9-4634-B6D5-0310AF476837}"/>
                </a:ext>
              </a:extLst>
            </p:cNvPr>
            <p:cNvSpPr txBox="1">
              <a:spLocks/>
            </p:cNvSpPr>
            <p:nvPr/>
          </p:nvSpPr>
          <p:spPr>
            <a:xfrm>
              <a:off x="8560912" y="5581229"/>
              <a:ext cx="536714" cy="30569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(d)</a:t>
              </a:r>
            </a:p>
          </p:txBody>
        </p:sp>
      </p:grpSp>
    </p:spTree>
    <p:extLst>
      <p:ext uri="{BB962C8B-B14F-4D97-AF65-F5344CB8AC3E}">
        <p14:creationId xmlns:p14="http://schemas.microsoft.com/office/powerpoint/2010/main" val="9148081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6045F5-238F-494E-BE68-056031038929}"/>
              </a:ext>
            </a:extLst>
          </p:cNvPr>
          <p:cNvSpPr txBox="1">
            <a:spLocks/>
          </p:cNvSpPr>
          <p:nvPr/>
        </p:nvSpPr>
        <p:spPr>
          <a:xfrm>
            <a:off x="165655" y="215348"/>
            <a:ext cx="3617843"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Course Materials</a:t>
            </a:r>
          </a:p>
        </p:txBody>
      </p:sp>
      <p:sp>
        <p:nvSpPr>
          <p:cNvPr id="3" name="Title 1">
            <a:extLst>
              <a:ext uri="{FF2B5EF4-FFF2-40B4-BE49-F238E27FC236}">
                <a16:creationId xmlns:a16="http://schemas.microsoft.com/office/drawing/2014/main" id="{2AA7F3C1-97BB-465D-BC43-D9FEFF52A200}"/>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7</a:t>
            </a:r>
          </a:p>
        </p:txBody>
      </p:sp>
      <p:sp>
        <p:nvSpPr>
          <p:cNvPr id="11" name="TextBox 10">
            <a:extLst>
              <a:ext uri="{FF2B5EF4-FFF2-40B4-BE49-F238E27FC236}">
                <a16:creationId xmlns:a16="http://schemas.microsoft.com/office/drawing/2014/main" id="{CE2C000F-2ED8-4FED-A6B9-F0E11A2CF72A}"/>
              </a:ext>
            </a:extLst>
          </p:cNvPr>
          <p:cNvSpPr txBox="1"/>
          <p:nvPr/>
        </p:nvSpPr>
        <p:spPr>
          <a:xfrm>
            <a:off x="159027" y="512072"/>
            <a:ext cx="7195929" cy="400110"/>
          </a:xfrm>
          <a:prstGeom prst="rect">
            <a:avLst/>
          </a:prstGeom>
          <a:noFill/>
        </p:spPr>
        <p:txBody>
          <a:bodyPr wrap="square">
            <a:spAutoFit/>
          </a:bodyPr>
          <a:lstStyle/>
          <a:p>
            <a:r>
              <a:rPr lang="en-US" sz="2000" b="1" dirty="0">
                <a:effectLst/>
              </a:rPr>
              <a:t>C.	Some Formulas Applicable to BJTs</a:t>
            </a:r>
            <a:endParaRPr lang="en-US" sz="2000" b="1" dirty="0"/>
          </a:p>
        </p:txBody>
      </p:sp>
      <p:sp>
        <p:nvSpPr>
          <p:cNvPr id="10" name="TextBox 9">
            <a:extLst>
              <a:ext uri="{FF2B5EF4-FFF2-40B4-BE49-F238E27FC236}">
                <a16:creationId xmlns:a16="http://schemas.microsoft.com/office/drawing/2014/main" id="{59285E0C-63E9-4A02-A501-B663C57D2486}"/>
              </a:ext>
            </a:extLst>
          </p:cNvPr>
          <p:cNvSpPr txBox="1"/>
          <p:nvPr/>
        </p:nvSpPr>
        <p:spPr>
          <a:xfrm>
            <a:off x="499718" y="912182"/>
            <a:ext cx="10760763" cy="369332"/>
          </a:xfrm>
          <a:prstGeom prst="rect">
            <a:avLst/>
          </a:prstGeom>
          <a:noFill/>
        </p:spPr>
        <p:txBody>
          <a:bodyPr wrap="square">
            <a:spAutoFit/>
          </a:bodyPr>
          <a:lstStyle/>
          <a:p>
            <a:r>
              <a:rPr lang="en-US" dirty="0">
                <a:effectLst/>
              </a:rPr>
              <a:t>Below are som</a:t>
            </a:r>
            <a:r>
              <a:rPr lang="en-US" dirty="0"/>
              <a:t>e of the useful formulas used in BJTs. Take note of the current relationships of each terminals.</a:t>
            </a:r>
          </a:p>
        </p:txBody>
      </p:sp>
      <p:pic>
        <p:nvPicPr>
          <p:cNvPr id="13" name="Picture 12">
            <a:extLst>
              <a:ext uri="{FF2B5EF4-FFF2-40B4-BE49-F238E27FC236}">
                <a16:creationId xmlns:a16="http://schemas.microsoft.com/office/drawing/2014/main" id="{DD088B8E-5EE0-45FF-B444-4A07E8CB4488}"/>
              </a:ext>
            </a:extLst>
          </p:cNvPr>
          <p:cNvPicPr>
            <a:picLocks noChangeAspect="1"/>
          </p:cNvPicPr>
          <p:nvPr/>
        </p:nvPicPr>
        <p:blipFill>
          <a:blip r:embed="rId2"/>
          <a:stretch>
            <a:fillRect/>
          </a:stretch>
        </p:blipFill>
        <p:spPr>
          <a:xfrm>
            <a:off x="2076727" y="1556037"/>
            <a:ext cx="6409497" cy="1436611"/>
          </a:xfrm>
          <a:prstGeom prst="rect">
            <a:avLst/>
          </a:prstGeom>
        </p:spPr>
      </p:pic>
      <p:sp>
        <p:nvSpPr>
          <p:cNvPr id="7" name="TextBox 6">
            <a:extLst>
              <a:ext uri="{FF2B5EF4-FFF2-40B4-BE49-F238E27FC236}">
                <a16:creationId xmlns:a16="http://schemas.microsoft.com/office/drawing/2014/main" id="{139FF51D-BD47-45AC-A0F7-ED95AE4E4F0E}"/>
              </a:ext>
            </a:extLst>
          </p:cNvPr>
          <p:cNvSpPr txBox="1"/>
          <p:nvPr/>
        </p:nvSpPr>
        <p:spPr>
          <a:xfrm>
            <a:off x="1431238" y="3429000"/>
            <a:ext cx="5804450" cy="2492990"/>
          </a:xfrm>
          <a:prstGeom prst="rect">
            <a:avLst/>
          </a:prstGeom>
          <a:noFill/>
        </p:spPr>
        <p:txBody>
          <a:bodyPr wrap="square">
            <a:spAutoFit/>
          </a:bodyPr>
          <a:lstStyle/>
          <a:p>
            <a:r>
              <a:rPr lang="en-US" dirty="0">
                <a:effectLst/>
              </a:rPr>
              <a:t>Where,</a:t>
            </a:r>
          </a:p>
          <a:p>
            <a:endParaRPr lang="en-US" dirty="0"/>
          </a:p>
          <a:p>
            <a:r>
              <a:rPr lang="en-US" sz="2400" dirty="0">
                <a:latin typeface="Lucida Calligraphy" panose="03010101010101010101" pitchFamily="66" charset="0"/>
              </a:rPr>
              <a:t>i</a:t>
            </a:r>
            <a:r>
              <a:rPr lang="en-US" sz="2400" baseline="-25000" dirty="0"/>
              <a:t>E</a:t>
            </a:r>
            <a:r>
              <a:rPr lang="en-US" dirty="0"/>
              <a:t>	- emitter current</a:t>
            </a:r>
          </a:p>
          <a:p>
            <a:r>
              <a:rPr lang="en-US" sz="2400" dirty="0">
                <a:latin typeface="Lucida Calligraphy" panose="03010101010101010101" pitchFamily="66" charset="0"/>
              </a:rPr>
              <a:t>i</a:t>
            </a:r>
            <a:r>
              <a:rPr lang="en-US" sz="2400" baseline="-25000" dirty="0"/>
              <a:t>C</a:t>
            </a:r>
            <a:r>
              <a:rPr lang="en-US" dirty="0"/>
              <a:t>	- collector current</a:t>
            </a:r>
          </a:p>
          <a:p>
            <a:r>
              <a:rPr lang="en-US" sz="2400" dirty="0">
                <a:latin typeface="Lucida Calligraphy" panose="03010101010101010101" pitchFamily="66" charset="0"/>
              </a:rPr>
              <a:t>i</a:t>
            </a:r>
            <a:r>
              <a:rPr lang="en-US" sz="2400" baseline="-25000" dirty="0"/>
              <a:t>B</a:t>
            </a:r>
            <a:r>
              <a:rPr lang="en-US" dirty="0"/>
              <a:t>	- base current</a:t>
            </a:r>
          </a:p>
          <a:p>
            <a:r>
              <a:rPr lang="el-GR" sz="2400" dirty="0"/>
              <a:t>α</a:t>
            </a:r>
            <a:r>
              <a:rPr lang="en-US" dirty="0"/>
              <a:t>	- </a:t>
            </a:r>
            <a:r>
              <a:rPr lang="en-US" dirty="0">
                <a:effectLst/>
                <a:latin typeface="Times New Roman" panose="02020603050405020304" pitchFamily="18" charset="0"/>
              </a:rPr>
              <a:t>common-base current gain</a:t>
            </a:r>
            <a:endParaRPr lang="en-US" dirty="0"/>
          </a:p>
          <a:p>
            <a:r>
              <a:rPr lang="el-GR" sz="2400" dirty="0"/>
              <a:t>β</a:t>
            </a:r>
            <a:r>
              <a:rPr lang="en-US" dirty="0"/>
              <a:t>	- </a:t>
            </a:r>
            <a:r>
              <a:rPr lang="en-US" dirty="0">
                <a:effectLst/>
                <a:latin typeface="Times New Roman" panose="02020603050405020304" pitchFamily="18" charset="0"/>
              </a:rPr>
              <a:t>common-emitter current gain</a:t>
            </a:r>
            <a:endParaRPr lang="en-US" dirty="0"/>
          </a:p>
        </p:txBody>
      </p:sp>
    </p:spTree>
    <p:extLst>
      <p:ext uri="{BB962C8B-B14F-4D97-AF65-F5344CB8AC3E}">
        <p14:creationId xmlns:p14="http://schemas.microsoft.com/office/powerpoint/2010/main" val="34996636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6045F5-238F-494E-BE68-056031038929}"/>
              </a:ext>
            </a:extLst>
          </p:cNvPr>
          <p:cNvSpPr txBox="1">
            <a:spLocks/>
          </p:cNvSpPr>
          <p:nvPr/>
        </p:nvSpPr>
        <p:spPr>
          <a:xfrm>
            <a:off x="165655" y="215348"/>
            <a:ext cx="3617843"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Course Materials</a:t>
            </a:r>
          </a:p>
        </p:txBody>
      </p:sp>
      <p:sp>
        <p:nvSpPr>
          <p:cNvPr id="3" name="Title 1">
            <a:extLst>
              <a:ext uri="{FF2B5EF4-FFF2-40B4-BE49-F238E27FC236}">
                <a16:creationId xmlns:a16="http://schemas.microsoft.com/office/drawing/2014/main" id="{2AA7F3C1-97BB-465D-BC43-D9FEFF52A200}"/>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7</a:t>
            </a:r>
          </a:p>
        </p:txBody>
      </p:sp>
      <p:sp>
        <p:nvSpPr>
          <p:cNvPr id="11" name="TextBox 10">
            <a:extLst>
              <a:ext uri="{FF2B5EF4-FFF2-40B4-BE49-F238E27FC236}">
                <a16:creationId xmlns:a16="http://schemas.microsoft.com/office/drawing/2014/main" id="{CE2C000F-2ED8-4FED-A6B9-F0E11A2CF72A}"/>
              </a:ext>
            </a:extLst>
          </p:cNvPr>
          <p:cNvSpPr txBox="1"/>
          <p:nvPr/>
        </p:nvSpPr>
        <p:spPr>
          <a:xfrm>
            <a:off x="159027" y="512072"/>
            <a:ext cx="7195929" cy="400110"/>
          </a:xfrm>
          <a:prstGeom prst="rect">
            <a:avLst/>
          </a:prstGeom>
          <a:noFill/>
        </p:spPr>
        <p:txBody>
          <a:bodyPr wrap="square">
            <a:spAutoFit/>
          </a:bodyPr>
          <a:lstStyle/>
          <a:p>
            <a:r>
              <a:rPr lang="en-US" sz="2000" b="1" dirty="0">
                <a:effectLst/>
              </a:rPr>
              <a:t>D.	Sample DC Analysis of a BJT</a:t>
            </a:r>
            <a:endParaRPr lang="en-US" sz="2000" b="1" dirty="0"/>
          </a:p>
        </p:txBody>
      </p:sp>
      <p:sp>
        <p:nvSpPr>
          <p:cNvPr id="10" name="TextBox 9">
            <a:extLst>
              <a:ext uri="{FF2B5EF4-FFF2-40B4-BE49-F238E27FC236}">
                <a16:creationId xmlns:a16="http://schemas.microsoft.com/office/drawing/2014/main" id="{59285E0C-63E9-4A02-A501-B663C57D2486}"/>
              </a:ext>
            </a:extLst>
          </p:cNvPr>
          <p:cNvSpPr txBox="1"/>
          <p:nvPr/>
        </p:nvSpPr>
        <p:spPr>
          <a:xfrm>
            <a:off x="499718" y="912182"/>
            <a:ext cx="10760763" cy="923330"/>
          </a:xfrm>
          <a:prstGeom prst="rect">
            <a:avLst/>
          </a:prstGeom>
          <a:noFill/>
        </p:spPr>
        <p:txBody>
          <a:bodyPr wrap="square">
            <a:spAutoFit/>
          </a:bodyPr>
          <a:lstStyle/>
          <a:p>
            <a:r>
              <a:rPr lang="en-US" dirty="0">
                <a:effectLst/>
              </a:rPr>
              <a:t>One of the basic transistor circuit configurations is called the common-emitter circuit. In the figure below, this shows one example of a common-emitter circuit. The emitter terminal is obviously at ground potential, hence the term “common-emitter” came from.</a:t>
            </a:r>
          </a:p>
        </p:txBody>
      </p:sp>
      <p:pic>
        <p:nvPicPr>
          <p:cNvPr id="5" name="Picture 4">
            <a:extLst>
              <a:ext uri="{FF2B5EF4-FFF2-40B4-BE49-F238E27FC236}">
                <a16:creationId xmlns:a16="http://schemas.microsoft.com/office/drawing/2014/main" id="{07FC11BA-15F8-43A9-AF63-3CBD92795432}"/>
              </a:ext>
            </a:extLst>
          </p:cNvPr>
          <p:cNvPicPr>
            <a:picLocks noChangeAspect="1"/>
          </p:cNvPicPr>
          <p:nvPr/>
        </p:nvPicPr>
        <p:blipFill>
          <a:blip r:embed="rId2"/>
          <a:stretch>
            <a:fillRect/>
          </a:stretch>
        </p:blipFill>
        <p:spPr>
          <a:xfrm>
            <a:off x="1248606" y="1701874"/>
            <a:ext cx="9286875" cy="3333750"/>
          </a:xfrm>
          <a:prstGeom prst="rect">
            <a:avLst/>
          </a:prstGeom>
        </p:spPr>
      </p:pic>
      <p:sp>
        <p:nvSpPr>
          <p:cNvPr id="12" name="TextBox 11">
            <a:extLst>
              <a:ext uri="{FF2B5EF4-FFF2-40B4-BE49-F238E27FC236}">
                <a16:creationId xmlns:a16="http://schemas.microsoft.com/office/drawing/2014/main" id="{CDD4B4E7-8D5C-46EF-B3CF-FF477232BD99}"/>
              </a:ext>
            </a:extLst>
          </p:cNvPr>
          <p:cNvSpPr txBox="1"/>
          <p:nvPr/>
        </p:nvSpPr>
        <p:spPr>
          <a:xfrm>
            <a:off x="1192039" y="5622652"/>
            <a:ext cx="9807919" cy="646331"/>
          </a:xfrm>
          <a:prstGeom prst="rect">
            <a:avLst/>
          </a:prstGeom>
          <a:noFill/>
        </p:spPr>
        <p:txBody>
          <a:bodyPr wrap="square">
            <a:spAutoFit/>
          </a:bodyPr>
          <a:lstStyle/>
          <a:p>
            <a:r>
              <a:rPr lang="en-US" dirty="0">
                <a:effectLst/>
              </a:rPr>
              <a:t>(a) Common-emitter circuit with npn transistor and (b) dc equivalent circuit. Transistor equivalent circuit is shown within the dotted lines with piecewise linear transistor parameters.</a:t>
            </a:r>
            <a:endParaRPr lang="en-US" dirty="0"/>
          </a:p>
        </p:txBody>
      </p:sp>
      <p:sp>
        <p:nvSpPr>
          <p:cNvPr id="14" name="Title 1">
            <a:extLst>
              <a:ext uri="{FF2B5EF4-FFF2-40B4-BE49-F238E27FC236}">
                <a16:creationId xmlns:a16="http://schemas.microsoft.com/office/drawing/2014/main" id="{B1B416D1-0E15-44C1-9C67-E17778503424}"/>
              </a:ext>
            </a:extLst>
          </p:cNvPr>
          <p:cNvSpPr txBox="1">
            <a:spLocks/>
          </p:cNvSpPr>
          <p:nvPr/>
        </p:nvSpPr>
        <p:spPr>
          <a:xfrm>
            <a:off x="3515141" y="5148066"/>
            <a:ext cx="536714" cy="30569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(a)</a:t>
            </a:r>
          </a:p>
        </p:txBody>
      </p:sp>
      <p:sp>
        <p:nvSpPr>
          <p:cNvPr id="15" name="Title 1">
            <a:extLst>
              <a:ext uri="{FF2B5EF4-FFF2-40B4-BE49-F238E27FC236}">
                <a16:creationId xmlns:a16="http://schemas.microsoft.com/office/drawing/2014/main" id="{0AEF56D9-128A-4BFC-9342-193D93B0D599}"/>
              </a:ext>
            </a:extLst>
          </p:cNvPr>
          <p:cNvSpPr txBox="1">
            <a:spLocks/>
          </p:cNvSpPr>
          <p:nvPr/>
        </p:nvSpPr>
        <p:spPr>
          <a:xfrm>
            <a:off x="7753076" y="5153765"/>
            <a:ext cx="536714" cy="30569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(b)</a:t>
            </a:r>
          </a:p>
        </p:txBody>
      </p:sp>
    </p:spTree>
    <p:extLst>
      <p:ext uri="{BB962C8B-B14F-4D97-AF65-F5344CB8AC3E}">
        <p14:creationId xmlns:p14="http://schemas.microsoft.com/office/powerpoint/2010/main" val="26150513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B2CF053-2E8B-40D4-8FBC-950326271B36}"/>
                  </a:ext>
                </a:extLst>
              </p:cNvPr>
              <p:cNvSpPr txBox="1"/>
              <p:nvPr/>
            </p:nvSpPr>
            <p:spPr>
              <a:xfrm>
                <a:off x="3707297" y="2025816"/>
                <a:ext cx="3341859" cy="572016"/>
              </a:xfrm>
              <a:prstGeom prst="rect">
                <a:avLst/>
              </a:prstGeom>
              <a:noFill/>
            </p:spPr>
            <p:txBody>
              <a:bodyPr wrap="square">
                <a:spAutoFit/>
              </a:bodyPr>
              <a:lstStyle/>
              <a:p>
                <a:r>
                  <a:rPr lang="en-US" sz="2000" dirty="0">
                    <a:effectLst/>
                  </a:rPr>
                  <a:t>I</a:t>
                </a:r>
                <a:r>
                  <a:rPr lang="en-US" sz="2000" baseline="-25000" dirty="0">
                    <a:effectLst/>
                  </a:rPr>
                  <a:t>B</a:t>
                </a:r>
                <a:r>
                  <a:rPr lang="en-US" sz="2000" dirty="0">
                    <a:effectLst/>
                  </a:rPr>
                  <a:t> = </a:t>
                </a:r>
                <a14:m>
                  <m:oMath xmlns:m="http://schemas.openxmlformats.org/officeDocument/2006/math">
                    <m:f>
                      <m:fPr>
                        <m:ctrlPr>
                          <a:rPr lang="en-US" sz="2000" i="1" smtClean="0">
                            <a:effectLst/>
                            <a:latin typeface="Cambria Math" panose="02040503050406030204" pitchFamily="18" charset="0"/>
                          </a:rPr>
                        </m:ctrlPr>
                      </m:fPr>
                      <m:num>
                        <m:r>
                          <m:rPr>
                            <m:nor/>
                          </m:rPr>
                          <a:rPr lang="en-US" sz="2000" dirty="0"/>
                          <m:t>V</m:t>
                        </m:r>
                        <m:r>
                          <m:rPr>
                            <m:nor/>
                          </m:rPr>
                          <a:rPr lang="en-US" sz="2000" baseline="-25000" dirty="0"/>
                          <m:t>BB</m:t>
                        </m:r>
                        <m:r>
                          <m:rPr>
                            <m:nor/>
                          </m:rPr>
                          <a:rPr lang="en-US" sz="2000" dirty="0"/>
                          <m:t> – </m:t>
                        </m:r>
                        <m:r>
                          <m:rPr>
                            <m:nor/>
                          </m:rPr>
                          <a:rPr lang="en-US" sz="2000" dirty="0"/>
                          <m:t>VBE</m:t>
                        </m:r>
                      </m:num>
                      <m:den>
                        <m:r>
                          <m:rPr>
                            <m:nor/>
                          </m:rPr>
                          <a:rPr lang="en-US" sz="2000" dirty="0"/>
                          <m:t>R</m:t>
                        </m:r>
                        <m:r>
                          <m:rPr>
                            <m:nor/>
                          </m:rPr>
                          <a:rPr lang="en-US" sz="2000" baseline="-25000" dirty="0"/>
                          <m:t>B</m:t>
                        </m:r>
                      </m:den>
                    </m:f>
                  </m:oMath>
                </a14:m>
                <a:endParaRPr lang="en-US" sz="2000" dirty="0"/>
              </a:p>
            </p:txBody>
          </p:sp>
        </mc:Choice>
        <mc:Fallback xmlns="">
          <p:sp>
            <p:nvSpPr>
              <p:cNvPr id="16" name="TextBox 15">
                <a:extLst>
                  <a:ext uri="{FF2B5EF4-FFF2-40B4-BE49-F238E27FC236}">
                    <a16:creationId xmlns:a16="http://schemas.microsoft.com/office/drawing/2014/main" id="{CB2CF053-2E8B-40D4-8FBC-950326271B36}"/>
                  </a:ext>
                </a:extLst>
              </p:cNvPr>
              <p:cNvSpPr txBox="1">
                <a:spLocks noRot="1" noChangeAspect="1" noMove="1" noResize="1" noEditPoints="1" noAdjustHandles="1" noChangeArrowheads="1" noChangeShapeType="1" noTextEdit="1"/>
              </p:cNvSpPr>
              <p:nvPr/>
            </p:nvSpPr>
            <p:spPr>
              <a:xfrm>
                <a:off x="3707297" y="2025816"/>
                <a:ext cx="3341859" cy="572016"/>
              </a:xfrm>
              <a:prstGeom prst="rect">
                <a:avLst/>
              </a:prstGeom>
              <a:blipFill>
                <a:blip r:embed="rId2"/>
                <a:stretch>
                  <a:fillRect l="-1825" b="-744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7FC11BA-15F8-43A9-AF63-3CBD92795432}"/>
              </a:ext>
            </a:extLst>
          </p:cNvPr>
          <p:cNvPicPr>
            <a:picLocks noChangeAspect="1"/>
          </p:cNvPicPr>
          <p:nvPr/>
        </p:nvPicPr>
        <p:blipFill rotWithShape="1">
          <a:blip r:embed="rId3"/>
          <a:srcRect t="22855" r="56283"/>
          <a:stretch/>
        </p:blipFill>
        <p:spPr>
          <a:xfrm>
            <a:off x="5905851" y="886909"/>
            <a:ext cx="6127122" cy="3881257"/>
          </a:xfrm>
          <a:prstGeom prst="rect">
            <a:avLst/>
          </a:prstGeom>
        </p:spPr>
      </p:pic>
      <p:sp>
        <p:nvSpPr>
          <p:cNvPr id="4" name="Title 1">
            <a:extLst>
              <a:ext uri="{FF2B5EF4-FFF2-40B4-BE49-F238E27FC236}">
                <a16:creationId xmlns:a16="http://schemas.microsoft.com/office/drawing/2014/main" id="{F26045F5-238F-494E-BE68-056031038929}"/>
              </a:ext>
            </a:extLst>
          </p:cNvPr>
          <p:cNvSpPr txBox="1">
            <a:spLocks/>
          </p:cNvSpPr>
          <p:nvPr/>
        </p:nvSpPr>
        <p:spPr>
          <a:xfrm>
            <a:off x="165655" y="215348"/>
            <a:ext cx="3617843"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Course Materials</a:t>
            </a:r>
          </a:p>
        </p:txBody>
      </p:sp>
      <p:sp>
        <p:nvSpPr>
          <p:cNvPr id="3" name="Title 1">
            <a:extLst>
              <a:ext uri="{FF2B5EF4-FFF2-40B4-BE49-F238E27FC236}">
                <a16:creationId xmlns:a16="http://schemas.microsoft.com/office/drawing/2014/main" id="{2AA7F3C1-97BB-465D-BC43-D9FEFF52A200}"/>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7</a:t>
            </a:r>
          </a:p>
        </p:txBody>
      </p:sp>
      <p:sp>
        <p:nvSpPr>
          <p:cNvPr id="11" name="TextBox 10">
            <a:extLst>
              <a:ext uri="{FF2B5EF4-FFF2-40B4-BE49-F238E27FC236}">
                <a16:creationId xmlns:a16="http://schemas.microsoft.com/office/drawing/2014/main" id="{CE2C000F-2ED8-4FED-A6B9-F0E11A2CF72A}"/>
              </a:ext>
            </a:extLst>
          </p:cNvPr>
          <p:cNvSpPr txBox="1"/>
          <p:nvPr/>
        </p:nvSpPr>
        <p:spPr>
          <a:xfrm>
            <a:off x="159027" y="512072"/>
            <a:ext cx="7195929" cy="400110"/>
          </a:xfrm>
          <a:prstGeom prst="rect">
            <a:avLst/>
          </a:prstGeom>
          <a:noFill/>
        </p:spPr>
        <p:txBody>
          <a:bodyPr wrap="square">
            <a:spAutoFit/>
          </a:bodyPr>
          <a:lstStyle/>
          <a:p>
            <a:r>
              <a:rPr lang="en-US" sz="2000" b="1" dirty="0">
                <a:effectLst/>
              </a:rPr>
              <a:t>D.	Sample DC Analysis of a BJT (cont.)</a:t>
            </a:r>
            <a:endParaRPr lang="en-US" sz="2000" b="1" dirty="0"/>
          </a:p>
        </p:txBody>
      </p:sp>
      <p:sp>
        <p:nvSpPr>
          <p:cNvPr id="10" name="TextBox 9">
            <a:extLst>
              <a:ext uri="{FF2B5EF4-FFF2-40B4-BE49-F238E27FC236}">
                <a16:creationId xmlns:a16="http://schemas.microsoft.com/office/drawing/2014/main" id="{59285E0C-63E9-4A02-A501-B663C57D2486}"/>
              </a:ext>
            </a:extLst>
          </p:cNvPr>
          <p:cNvSpPr txBox="1"/>
          <p:nvPr/>
        </p:nvSpPr>
        <p:spPr>
          <a:xfrm>
            <a:off x="499719" y="912182"/>
            <a:ext cx="4364382" cy="923330"/>
          </a:xfrm>
          <a:prstGeom prst="rect">
            <a:avLst/>
          </a:prstGeom>
          <a:noFill/>
        </p:spPr>
        <p:txBody>
          <a:bodyPr wrap="square">
            <a:spAutoFit/>
          </a:bodyPr>
          <a:lstStyle/>
          <a:p>
            <a:r>
              <a:rPr lang="en-US" dirty="0">
                <a:effectLst/>
              </a:rPr>
              <a:t>Now let us find the current values of the given circuit. Taking the B-E loop(base to emitter loop), we could see that</a:t>
            </a:r>
          </a:p>
        </p:txBody>
      </p:sp>
      <p:sp>
        <p:nvSpPr>
          <p:cNvPr id="12" name="TextBox 11">
            <a:extLst>
              <a:ext uri="{FF2B5EF4-FFF2-40B4-BE49-F238E27FC236}">
                <a16:creationId xmlns:a16="http://schemas.microsoft.com/office/drawing/2014/main" id="{CDD4B4E7-8D5C-46EF-B3CF-FF477232BD99}"/>
              </a:ext>
            </a:extLst>
          </p:cNvPr>
          <p:cNvSpPr txBox="1"/>
          <p:nvPr/>
        </p:nvSpPr>
        <p:spPr>
          <a:xfrm>
            <a:off x="562512" y="2111770"/>
            <a:ext cx="1919460" cy="400110"/>
          </a:xfrm>
          <a:prstGeom prst="rect">
            <a:avLst/>
          </a:prstGeom>
          <a:noFill/>
        </p:spPr>
        <p:txBody>
          <a:bodyPr wrap="square">
            <a:spAutoFit/>
          </a:bodyPr>
          <a:lstStyle/>
          <a:p>
            <a:r>
              <a:rPr lang="en-US" sz="2000" dirty="0">
                <a:effectLst/>
              </a:rPr>
              <a:t>V</a:t>
            </a:r>
            <a:r>
              <a:rPr lang="en-US" sz="2000" baseline="-25000" dirty="0">
                <a:effectLst/>
              </a:rPr>
              <a:t>BB</a:t>
            </a:r>
            <a:r>
              <a:rPr lang="en-US" sz="2000" dirty="0">
                <a:effectLst/>
              </a:rPr>
              <a:t> – I</a:t>
            </a:r>
            <a:r>
              <a:rPr lang="en-US" sz="2000" baseline="-25000" dirty="0">
                <a:effectLst/>
              </a:rPr>
              <a:t>B</a:t>
            </a:r>
            <a:r>
              <a:rPr lang="en-US" sz="2000" dirty="0">
                <a:effectLst/>
              </a:rPr>
              <a:t>R</a:t>
            </a:r>
            <a:r>
              <a:rPr lang="en-US" sz="2000" baseline="-25000" dirty="0">
                <a:effectLst/>
              </a:rPr>
              <a:t>B</a:t>
            </a:r>
            <a:r>
              <a:rPr lang="en-US" sz="2000" dirty="0">
                <a:effectLst/>
              </a:rPr>
              <a:t>-V</a:t>
            </a:r>
            <a:r>
              <a:rPr lang="en-US" sz="2000" baseline="-25000" dirty="0">
                <a:effectLst/>
              </a:rPr>
              <a:t>BE</a:t>
            </a:r>
            <a:r>
              <a:rPr lang="en-US" sz="2000" dirty="0">
                <a:effectLst/>
              </a:rPr>
              <a:t> = 0</a:t>
            </a:r>
            <a:endParaRPr lang="en-US" sz="2000" dirty="0"/>
          </a:p>
        </p:txBody>
      </p:sp>
      <p:sp>
        <p:nvSpPr>
          <p:cNvPr id="14" name="Title 1">
            <a:extLst>
              <a:ext uri="{FF2B5EF4-FFF2-40B4-BE49-F238E27FC236}">
                <a16:creationId xmlns:a16="http://schemas.microsoft.com/office/drawing/2014/main" id="{B1B416D1-0E15-44C1-9C67-E17778503424}"/>
              </a:ext>
            </a:extLst>
          </p:cNvPr>
          <p:cNvSpPr txBox="1">
            <a:spLocks/>
          </p:cNvSpPr>
          <p:nvPr/>
        </p:nvSpPr>
        <p:spPr>
          <a:xfrm>
            <a:off x="3090917" y="2158976"/>
            <a:ext cx="536714" cy="30569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dirty="0">
                <a:latin typeface="+mn-lt"/>
              </a:rPr>
              <a:t>or</a:t>
            </a:r>
          </a:p>
        </p:txBody>
      </p:sp>
      <p:sp>
        <p:nvSpPr>
          <p:cNvPr id="15" name="Title 1">
            <a:extLst>
              <a:ext uri="{FF2B5EF4-FFF2-40B4-BE49-F238E27FC236}">
                <a16:creationId xmlns:a16="http://schemas.microsoft.com/office/drawing/2014/main" id="{0AEF56D9-128A-4BFC-9342-193D93B0D599}"/>
              </a:ext>
            </a:extLst>
          </p:cNvPr>
          <p:cNvSpPr txBox="1">
            <a:spLocks/>
          </p:cNvSpPr>
          <p:nvPr/>
        </p:nvSpPr>
        <p:spPr>
          <a:xfrm>
            <a:off x="5378226" y="2158975"/>
            <a:ext cx="536714" cy="30569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b="1" dirty="0">
                <a:latin typeface="+mn-lt"/>
              </a:rPr>
              <a:t>(1)</a:t>
            </a:r>
          </a:p>
        </p:txBody>
      </p:sp>
      <p:sp>
        <p:nvSpPr>
          <p:cNvPr id="17" name="Title 1">
            <a:extLst>
              <a:ext uri="{FF2B5EF4-FFF2-40B4-BE49-F238E27FC236}">
                <a16:creationId xmlns:a16="http://schemas.microsoft.com/office/drawing/2014/main" id="{3EE24C83-5E98-4750-93B9-1AB8E3C78652}"/>
              </a:ext>
            </a:extLst>
          </p:cNvPr>
          <p:cNvSpPr txBox="1">
            <a:spLocks/>
          </p:cNvSpPr>
          <p:nvPr/>
        </p:nvSpPr>
        <p:spPr>
          <a:xfrm>
            <a:off x="499719" y="2931047"/>
            <a:ext cx="884581" cy="30569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dirty="0">
                <a:latin typeface="+mn-lt"/>
              </a:rPr>
              <a:t>Also,</a:t>
            </a:r>
          </a:p>
        </p:txBody>
      </p:sp>
      <p:sp>
        <p:nvSpPr>
          <p:cNvPr id="18" name="TextBox 17">
            <a:extLst>
              <a:ext uri="{FF2B5EF4-FFF2-40B4-BE49-F238E27FC236}">
                <a16:creationId xmlns:a16="http://schemas.microsoft.com/office/drawing/2014/main" id="{14AA5200-76B5-4379-8528-5E98F3260E89}"/>
              </a:ext>
            </a:extLst>
          </p:cNvPr>
          <p:cNvSpPr txBox="1"/>
          <p:nvPr/>
        </p:nvSpPr>
        <p:spPr>
          <a:xfrm>
            <a:off x="562512" y="3372532"/>
            <a:ext cx="1919460" cy="400110"/>
          </a:xfrm>
          <a:prstGeom prst="rect">
            <a:avLst/>
          </a:prstGeom>
          <a:noFill/>
        </p:spPr>
        <p:txBody>
          <a:bodyPr wrap="square">
            <a:spAutoFit/>
          </a:bodyPr>
          <a:lstStyle/>
          <a:p>
            <a:r>
              <a:rPr lang="en-US" sz="2000" dirty="0">
                <a:effectLst/>
              </a:rPr>
              <a:t>V</a:t>
            </a:r>
            <a:r>
              <a:rPr lang="en-US" sz="2000" baseline="-25000" dirty="0">
                <a:effectLst/>
              </a:rPr>
              <a:t>CC</a:t>
            </a:r>
            <a:r>
              <a:rPr lang="en-US" sz="2000" dirty="0">
                <a:effectLst/>
              </a:rPr>
              <a:t> – I</a:t>
            </a:r>
            <a:r>
              <a:rPr lang="en-US" sz="2000" baseline="-25000" dirty="0">
                <a:effectLst/>
              </a:rPr>
              <a:t>C</a:t>
            </a:r>
            <a:r>
              <a:rPr lang="en-US" sz="2000" dirty="0">
                <a:effectLst/>
              </a:rPr>
              <a:t>R</a:t>
            </a:r>
            <a:r>
              <a:rPr lang="en-US" sz="2000" baseline="-25000" dirty="0">
                <a:effectLst/>
              </a:rPr>
              <a:t>C</a:t>
            </a:r>
            <a:r>
              <a:rPr lang="en-US" sz="2000" dirty="0">
                <a:effectLst/>
              </a:rPr>
              <a:t>-V</a:t>
            </a:r>
            <a:r>
              <a:rPr lang="en-US" sz="2000" baseline="-25000" dirty="0">
                <a:effectLst/>
              </a:rPr>
              <a:t>CE</a:t>
            </a:r>
            <a:r>
              <a:rPr lang="en-US" sz="2000" dirty="0">
                <a:effectLst/>
              </a:rPr>
              <a:t> = 0</a:t>
            </a:r>
            <a:endParaRPr lang="en-US" sz="2000" dirty="0"/>
          </a:p>
        </p:txBody>
      </p:sp>
      <p:sp>
        <p:nvSpPr>
          <p:cNvPr id="19" name="Title 1">
            <a:extLst>
              <a:ext uri="{FF2B5EF4-FFF2-40B4-BE49-F238E27FC236}">
                <a16:creationId xmlns:a16="http://schemas.microsoft.com/office/drawing/2014/main" id="{2F0A8D69-55FE-46C3-97BE-0C7D6DA2F589}"/>
              </a:ext>
            </a:extLst>
          </p:cNvPr>
          <p:cNvSpPr txBox="1">
            <a:spLocks/>
          </p:cNvSpPr>
          <p:nvPr/>
        </p:nvSpPr>
        <p:spPr>
          <a:xfrm>
            <a:off x="3073648" y="3466945"/>
            <a:ext cx="536714" cy="30569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dirty="0">
                <a:latin typeface="+mn-lt"/>
              </a:rPr>
              <a:t>or</a:t>
            </a:r>
          </a:p>
        </p:txBody>
      </p:sp>
      <p:sp>
        <p:nvSpPr>
          <p:cNvPr id="20" name="TextBox 19">
            <a:extLst>
              <a:ext uri="{FF2B5EF4-FFF2-40B4-BE49-F238E27FC236}">
                <a16:creationId xmlns:a16="http://schemas.microsoft.com/office/drawing/2014/main" id="{A3FF9720-5AF6-436A-82CD-C6229325935E}"/>
              </a:ext>
            </a:extLst>
          </p:cNvPr>
          <p:cNvSpPr txBox="1"/>
          <p:nvPr/>
        </p:nvSpPr>
        <p:spPr>
          <a:xfrm>
            <a:off x="3707297" y="3397932"/>
            <a:ext cx="1919460" cy="400110"/>
          </a:xfrm>
          <a:prstGeom prst="rect">
            <a:avLst/>
          </a:prstGeom>
          <a:noFill/>
        </p:spPr>
        <p:txBody>
          <a:bodyPr wrap="square">
            <a:spAutoFit/>
          </a:bodyPr>
          <a:lstStyle/>
          <a:p>
            <a:r>
              <a:rPr lang="en-US" sz="2000" dirty="0">
                <a:effectLst/>
              </a:rPr>
              <a:t>V</a:t>
            </a:r>
            <a:r>
              <a:rPr lang="en-US" sz="2000" baseline="-25000" dirty="0">
                <a:effectLst/>
              </a:rPr>
              <a:t>CE</a:t>
            </a:r>
            <a:r>
              <a:rPr lang="en-US" sz="2000" dirty="0">
                <a:effectLst/>
              </a:rPr>
              <a:t> = V</a:t>
            </a:r>
            <a:r>
              <a:rPr lang="en-US" sz="2000" baseline="-25000" dirty="0">
                <a:effectLst/>
              </a:rPr>
              <a:t>CC</a:t>
            </a:r>
            <a:r>
              <a:rPr lang="en-US" sz="2000" dirty="0">
                <a:effectLst/>
              </a:rPr>
              <a:t> – I</a:t>
            </a:r>
            <a:r>
              <a:rPr lang="en-US" sz="2000" baseline="-25000" dirty="0">
                <a:effectLst/>
              </a:rPr>
              <a:t>C</a:t>
            </a:r>
            <a:r>
              <a:rPr lang="en-US" sz="2000" dirty="0">
                <a:effectLst/>
              </a:rPr>
              <a:t>R</a:t>
            </a:r>
            <a:r>
              <a:rPr lang="en-US" sz="2000" baseline="-25000" dirty="0">
                <a:effectLst/>
              </a:rPr>
              <a:t>C</a:t>
            </a:r>
            <a:endParaRPr lang="en-US" sz="2000" dirty="0"/>
          </a:p>
        </p:txBody>
      </p:sp>
      <p:sp>
        <p:nvSpPr>
          <p:cNvPr id="21" name="Title 1">
            <a:extLst>
              <a:ext uri="{FF2B5EF4-FFF2-40B4-BE49-F238E27FC236}">
                <a16:creationId xmlns:a16="http://schemas.microsoft.com/office/drawing/2014/main" id="{F75D1C1E-CD96-45B7-B889-1EB10BB038C0}"/>
              </a:ext>
            </a:extLst>
          </p:cNvPr>
          <p:cNvSpPr txBox="1">
            <a:spLocks/>
          </p:cNvSpPr>
          <p:nvPr/>
        </p:nvSpPr>
        <p:spPr>
          <a:xfrm>
            <a:off x="530783" y="3613623"/>
            <a:ext cx="4511117" cy="92333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latin typeface="+mn-lt"/>
              </a:rPr>
              <a:t>Recall that </a:t>
            </a:r>
            <a:r>
              <a:rPr lang="en-US" sz="2000" dirty="0">
                <a:effectLst/>
              </a:rPr>
              <a:t>I</a:t>
            </a:r>
            <a:r>
              <a:rPr lang="en-US" sz="2000" baseline="-25000" dirty="0">
                <a:effectLst/>
              </a:rPr>
              <a:t>C</a:t>
            </a:r>
            <a:r>
              <a:rPr lang="en-US" sz="2000" dirty="0">
                <a:effectLst/>
              </a:rPr>
              <a:t> =</a:t>
            </a:r>
            <a:r>
              <a:rPr lang="el-GR" sz="2000" dirty="0">
                <a:effectLst/>
              </a:rPr>
              <a:t>β</a:t>
            </a:r>
            <a:r>
              <a:rPr lang="en-US" sz="2000" dirty="0">
                <a:effectLst/>
              </a:rPr>
              <a:t> I</a:t>
            </a:r>
            <a:r>
              <a:rPr lang="en-US" sz="2000" baseline="-25000" dirty="0">
                <a:effectLst/>
              </a:rPr>
              <a:t>B </a:t>
            </a:r>
            <a:r>
              <a:rPr lang="en-US" sz="2000" dirty="0">
                <a:effectLst/>
                <a:latin typeface="+mn-lt"/>
              </a:rPr>
              <a:t>. Therefore,</a:t>
            </a:r>
            <a:r>
              <a:rPr lang="en-US" sz="2000" baseline="-25000" dirty="0">
                <a:effectLst/>
                <a:latin typeface="+mn-lt"/>
              </a:rPr>
              <a:t> </a:t>
            </a:r>
            <a:endParaRPr lang="en-US" sz="2000" dirty="0">
              <a:latin typeface="+mn-lt"/>
            </a:endParaRPr>
          </a:p>
        </p:txBody>
      </p:sp>
      <p:sp>
        <p:nvSpPr>
          <p:cNvPr id="23" name="TextBox 22">
            <a:extLst>
              <a:ext uri="{FF2B5EF4-FFF2-40B4-BE49-F238E27FC236}">
                <a16:creationId xmlns:a16="http://schemas.microsoft.com/office/drawing/2014/main" id="{FC3030AB-A874-4D2D-9047-7CD0BD7460A9}"/>
              </a:ext>
            </a:extLst>
          </p:cNvPr>
          <p:cNvSpPr txBox="1"/>
          <p:nvPr/>
        </p:nvSpPr>
        <p:spPr>
          <a:xfrm>
            <a:off x="562512" y="4614745"/>
            <a:ext cx="1919460" cy="400110"/>
          </a:xfrm>
          <a:prstGeom prst="rect">
            <a:avLst/>
          </a:prstGeom>
          <a:noFill/>
        </p:spPr>
        <p:txBody>
          <a:bodyPr wrap="square">
            <a:spAutoFit/>
          </a:bodyPr>
          <a:lstStyle/>
          <a:p>
            <a:r>
              <a:rPr lang="en-US" sz="2000" dirty="0">
                <a:effectLst/>
              </a:rPr>
              <a:t>V</a:t>
            </a:r>
            <a:r>
              <a:rPr lang="en-US" sz="2000" baseline="-25000" dirty="0">
                <a:effectLst/>
              </a:rPr>
              <a:t>CE</a:t>
            </a:r>
            <a:r>
              <a:rPr lang="en-US" sz="2000" dirty="0">
                <a:effectLst/>
              </a:rPr>
              <a:t> = V</a:t>
            </a:r>
            <a:r>
              <a:rPr lang="en-US" sz="2000" baseline="-25000" dirty="0">
                <a:effectLst/>
              </a:rPr>
              <a:t>CC</a:t>
            </a:r>
            <a:r>
              <a:rPr lang="en-US" sz="2000" dirty="0">
                <a:effectLst/>
              </a:rPr>
              <a:t> – I</a:t>
            </a:r>
            <a:r>
              <a:rPr lang="en-US" sz="2000" baseline="-25000" dirty="0">
                <a:effectLst/>
              </a:rPr>
              <a:t>C</a:t>
            </a:r>
            <a:r>
              <a:rPr lang="en-US" sz="2000" dirty="0">
                <a:effectLst/>
              </a:rPr>
              <a:t>R</a:t>
            </a:r>
            <a:r>
              <a:rPr lang="en-US" sz="2000" baseline="-25000" dirty="0">
                <a:effectLst/>
              </a:rPr>
              <a:t>C</a:t>
            </a:r>
            <a:endParaRPr lang="en-US" sz="2000" dirty="0"/>
          </a:p>
        </p:txBody>
      </p:sp>
      <p:sp>
        <p:nvSpPr>
          <p:cNvPr id="24" name="TextBox 23">
            <a:extLst>
              <a:ext uri="{FF2B5EF4-FFF2-40B4-BE49-F238E27FC236}">
                <a16:creationId xmlns:a16="http://schemas.microsoft.com/office/drawing/2014/main" id="{1DBAD86F-48E8-43BC-BAAB-6C86779B5F0F}"/>
              </a:ext>
            </a:extLst>
          </p:cNvPr>
          <p:cNvSpPr txBox="1"/>
          <p:nvPr/>
        </p:nvSpPr>
        <p:spPr>
          <a:xfrm>
            <a:off x="3627631" y="4623082"/>
            <a:ext cx="3842077" cy="400110"/>
          </a:xfrm>
          <a:prstGeom prst="rect">
            <a:avLst/>
          </a:prstGeom>
          <a:noFill/>
        </p:spPr>
        <p:txBody>
          <a:bodyPr wrap="square">
            <a:spAutoFit/>
          </a:bodyPr>
          <a:lstStyle/>
          <a:p>
            <a:r>
              <a:rPr lang="en-US" sz="2000" dirty="0">
                <a:effectLst/>
              </a:rPr>
              <a:t>V</a:t>
            </a:r>
            <a:r>
              <a:rPr lang="en-US" sz="2000" baseline="-25000" dirty="0">
                <a:effectLst/>
              </a:rPr>
              <a:t>CE</a:t>
            </a:r>
            <a:r>
              <a:rPr lang="en-US" sz="2000" dirty="0">
                <a:effectLst/>
              </a:rPr>
              <a:t> = V</a:t>
            </a:r>
            <a:r>
              <a:rPr lang="en-US" sz="2000" baseline="-25000" dirty="0">
                <a:effectLst/>
              </a:rPr>
              <a:t>CC</a:t>
            </a:r>
            <a:r>
              <a:rPr lang="en-US" sz="2000" dirty="0">
                <a:effectLst/>
              </a:rPr>
              <a:t> – (</a:t>
            </a:r>
            <a:r>
              <a:rPr lang="el-GR" sz="2000" dirty="0">
                <a:effectLst/>
              </a:rPr>
              <a:t>β</a:t>
            </a:r>
            <a:r>
              <a:rPr lang="en-US" sz="2000" dirty="0">
                <a:effectLst/>
              </a:rPr>
              <a:t> I</a:t>
            </a:r>
            <a:r>
              <a:rPr lang="en-US" sz="2000" baseline="-25000" dirty="0">
                <a:effectLst/>
              </a:rPr>
              <a:t>B </a:t>
            </a:r>
            <a:r>
              <a:rPr lang="en-US" sz="2000" dirty="0">
                <a:effectLst/>
              </a:rPr>
              <a:t>R</a:t>
            </a:r>
            <a:r>
              <a:rPr lang="en-US" sz="2000" baseline="-25000" dirty="0">
                <a:effectLst/>
              </a:rPr>
              <a:t>C</a:t>
            </a:r>
            <a:r>
              <a:rPr lang="en-US" sz="2000" dirty="0">
                <a:effectLst/>
              </a:rPr>
              <a:t>)</a:t>
            </a:r>
            <a:endParaRPr lang="en-US" sz="2000" dirty="0"/>
          </a:p>
        </p:txBody>
      </p:sp>
      <p:sp>
        <p:nvSpPr>
          <p:cNvPr id="25" name="Title 1">
            <a:extLst>
              <a:ext uri="{FF2B5EF4-FFF2-40B4-BE49-F238E27FC236}">
                <a16:creationId xmlns:a16="http://schemas.microsoft.com/office/drawing/2014/main" id="{63112BEF-BA4C-4C9D-ABA7-7041DE01E155}"/>
              </a:ext>
            </a:extLst>
          </p:cNvPr>
          <p:cNvSpPr txBox="1">
            <a:spLocks/>
          </p:cNvSpPr>
          <p:nvPr/>
        </p:nvSpPr>
        <p:spPr>
          <a:xfrm>
            <a:off x="3073648" y="4721536"/>
            <a:ext cx="536714" cy="30569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dirty="0">
                <a:latin typeface="+mn-lt"/>
              </a:rPr>
              <a:t>or</a:t>
            </a:r>
          </a:p>
        </p:txBody>
      </p:sp>
      <p:sp>
        <p:nvSpPr>
          <p:cNvPr id="26" name="Title 1">
            <a:extLst>
              <a:ext uri="{FF2B5EF4-FFF2-40B4-BE49-F238E27FC236}">
                <a16:creationId xmlns:a16="http://schemas.microsoft.com/office/drawing/2014/main" id="{65CE8D45-8413-4C32-8618-18DCE923E61C}"/>
              </a:ext>
            </a:extLst>
          </p:cNvPr>
          <p:cNvSpPr txBox="1">
            <a:spLocks/>
          </p:cNvSpPr>
          <p:nvPr/>
        </p:nvSpPr>
        <p:spPr>
          <a:xfrm>
            <a:off x="5827643" y="4682987"/>
            <a:ext cx="536714" cy="30569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b="1" dirty="0">
                <a:latin typeface="+mn-lt"/>
              </a:rPr>
              <a:t>(2)</a:t>
            </a:r>
          </a:p>
        </p:txBody>
      </p:sp>
    </p:spTree>
    <p:extLst>
      <p:ext uri="{BB962C8B-B14F-4D97-AF65-F5344CB8AC3E}">
        <p14:creationId xmlns:p14="http://schemas.microsoft.com/office/powerpoint/2010/main" val="10387017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6045F5-238F-494E-BE68-056031038929}"/>
              </a:ext>
            </a:extLst>
          </p:cNvPr>
          <p:cNvSpPr txBox="1">
            <a:spLocks/>
          </p:cNvSpPr>
          <p:nvPr/>
        </p:nvSpPr>
        <p:spPr>
          <a:xfrm>
            <a:off x="165655" y="215348"/>
            <a:ext cx="3617843"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Course Materials</a:t>
            </a:r>
          </a:p>
        </p:txBody>
      </p:sp>
      <p:sp>
        <p:nvSpPr>
          <p:cNvPr id="3" name="Title 1">
            <a:extLst>
              <a:ext uri="{FF2B5EF4-FFF2-40B4-BE49-F238E27FC236}">
                <a16:creationId xmlns:a16="http://schemas.microsoft.com/office/drawing/2014/main" id="{2AA7F3C1-97BB-465D-BC43-D9FEFF52A200}"/>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7</a:t>
            </a:r>
          </a:p>
        </p:txBody>
      </p:sp>
      <p:sp>
        <p:nvSpPr>
          <p:cNvPr id="11" name="TextBox 10">
            <a:extLst>
              <a:ext uri="{FF2B5EF4-FFF2-40B4-BE49-F238E27FC236}">
                <a16:creationId xmlns:a16="http://schemas.microsoft.com/office/drawing/2014/main" id="{CE2C000F-2ED8-4FED-A6B9-F0E11A2CF72A}"/>
              </a:ext>
            </a:extLst>
          </p:cNvPr>
          <p:cNvSpPr txBox="1"/>
          <p:nvPr/>
        </p:nvSpPr>
        <p:spPr>
          <a:xfrm>
            <a:off x="159028" y="512072"/>
            <a:ext cx="5301972" cy="400110"/>
          </a:xfrm>
          <a:prstGeom prst="rect">
            <a:avLst/>
          </a:prstGeom>
          <a:noFill/>
        </p:spPr>
        <p:txBody>
          <a:bodyPr wrap="square">
            <a:spAutoFit/>
          </a:bodyPr>
          <a:lstStyle/>
          <a:p>
            <a:r>
              <a:rPr lang="en-US" sz="2000" b="1" dirty="0">
                <a:effectLst/>
              </a:rPr>
              <a:t>E.	Application (BJT DC Analysis)</a:t>
            </a:r>
            <a:endParaRPr lang="en-US" sz="2000" b="1" dirty="0"/>
          </a:p>
        </p:txBody>
      </p:sp>
      <p:sp>
        <p:nvSpPr>
          <p:cNvPr id="10" name="TextBox 9">
            <a:extLst>
              <a:ext uri="{FF2B5EF4-FFF2-40B4-BE49-F238E27FC236}">
                <a16:creationId xmlns:a16="http://schemas.microsoft.com/office/drawing/2014/main" id="{59285E0C-63E9-4A02-A501-B663C57D2486}"/>
              </a:ext>
            </a:extLst>
          </p:cNvPr>
          <p:cNvSpPr txBox="1"/>
          <p:nvPr/>
        </p:nvSpPr>
        <p:spPr>
          <a:xfrm>
            <a:off x="499718" y="912182"/>
            <a:ext cx="5735982" cy="1200329"/>
          </a:xfrm>
          <a:prstGeom prst="rect">
            <a:avLst/>
          </a:prstGeom>
          <a:noFill/>
        </p:spPr>
        <p:txBody>
          <a:bodyPr wrap="square">
            <a:spAutoFit/>
          </a:bodyPr>
          <a:lstStyle/>
          <a:p>
            <a:r>
              <a:rPr lang="en-US" dirty="0"/>
              <a:t>Let us try to solve a basic npn BJT having a common-emitter configuration. Below is a circuit with CE (common-emitter) configuration. Find V</a:t>
            </a:r>
            <a:r>
              <a:rPr lang="en-US" baseline="-25000" dirty="0"/>
              <a:t>CE</a:t>
            </a:r>
            <a:r>
              <a:rPr lang="en-US" dirty="0"/>
              <a:t>,  </a:t>
            </a:r>
            <a:r>
              <a:rPr lang="en-US" sz="1800" dirty="0">
                <a:effectLst/>
              </a:rPr>
              <a:t>I</a:t>
            </a:r>
            <a:r>
              <a:rPr lang="en-US" sz="1800" baseline="-25000" dirty="0">
                <a:effectLst/>
              </a:rPr>
              <a:t>B </a:t>
            </a:r>
            <a:r>
              <a:rPr lang="en-US" sz="1800" dirty="0">
                <a:effectLst/>
              </a:rPr>
              <a:t>,</a:t>
            </a:r>
            <a:r>
              <a:rPr lang="en-US" sz="1800" baseline="-25000" dirty="0">
                <a:effectLst/>
              </a:rPr>
              <a:t> </a:t>
            </a:r>
            <a:r>
              <a:rPr lang="en-US" sz="1800" dirty="0">
                <a:effectLst/>
              </a:rPr>
              <a:t>I</a:t>
            </a:r>
            <a:r>
              <a:rPr lang="en-US" sz="1800" baseline="-25000" dirty="0">
                <a:effectLst/>
              </a:rPr>
              <a:t>C </a:t>
            </a:r>
            <a:r>
              <a:rPr lang="en-US" sz="1800" dirty="0">
                <a:effectLst/>
              </a:rPr>
              <a:t>, and I</a:t>
            </a:r>
            <a:r>
              <a:rPr lang="en-US" sz="1800" baseline="-25000" dirty="0">
                <a:effectLst/>
              </a:rPr>
              <a:t>E </a:t>
            </a:r>
            <a:r>
              <a:rPr lang="en-US" sz="1800" dirty="0">
                <a:effectLst/>
              </a:rPr>
              <a:t>.</a:t>
            </a:r>
            <a:r>
              <a:rPr lang="en-US" sz="1800" baseline="-25000" dirty="0">
                <a:effectLst/>
              </a:rPr>
              <a:t> </a:t>
            </a:r>
            <a:r>
              <a:rPr lang="en-US" sz="1800" dirty="0">
                <a:effectLst/>
              </a:rPr>
              <a:t> Let V</a:t>
            </a:r>
            <a:r>
              <a:rPr lang="en-US" sz="1800" baseline="-25000" dirty="0">
                <a:effectLst/>
              </a:rPr>
              <a:t>BE</a:t>
            </a:r>
            <a:r>
              <a:rPr lang="en-US" sz="1800" dirty="0">
                <a:effectLst/>
              </a:rPr>
              <a:t>(on) = 0.7v and </a:t>
            </a:r>
            <a:r>
              <a:rPr lang="el-GR" sz="1800" dirty="0">
                <a:effectLst/>
              </a:rPr>
              <a:t>β</a:t>
            </a:r>
            <a:r>
              <a:rPr lang="en-US" sz="1800" dirty="0">
                <a:effectLst/>
              </a:rPr>
              <a:t> = 200.</a:t>
            </a:r>
            <a:r>
              <a:rPr lang="en-US" sz="1800" baseline="-25000" dirty="0">
                <a:effectLst/>
              </a:rPr>
              <a:t> </a:t>
            </a:r>
            <a:endParaRPr lang="en-US" dirty="0">
              <a:effectLst/>
            </a:endParaRPr>
          </a:p>
        </p:txBody>
      </p:sp>
      <p:pic>
        <p:nvPicPr>
          <p:cNvPr id="6" name="Picture 5">
            <a:extLst>
              <a:ext uri="{FF2B5EF4-FFF2-40B4-BE49-F238E27FC236}">
                <a16:creationId xmlns:a16="http://schemas.microsoft.com/office/drawing/2014/main" id="{D3C7624A-10A0-4F5B-BA99-21502704055D}"/>
              </a:ext>
            </a:extLst>
          </p:cNvPr>
          <p:cNvPicPr>
            <a:picLocks noChangeAspect="1"/>
          </p:cNvPicPr>
          <p:nvPr/>
        </p:nvPicPr>
        <p:blipFill>
          <a:blip r:embed="rId2"/>
          <a:stretch>
            <a:fillRect/>
          </a:stretch>
        </p:blipFill>
        <p:spPr>
          <a:xfrm>
            <a:off x="863679" y="1766887"/>
            <a:ext cx="4219575" cy="3324225"/>
          </a:xfrm>
          <a:prstGeom prst="rect">
            <a:avLst/>
          </a:prstGeom>
        </p:spPr>
      </p:pic>
      <p:grpSp>
        <p:nvGrpSpPr>
          <p:cNvPr id="42" name="Group 41">
            <a:extLst>
              <a:ext uri="{FF2B5EF4-FFF2-40B4-BE49-F238E27FC236}">
                <a16:creationId xmlns:a16="http://schemas.microsoft.com/office/drawing/2014/main" id="{10B7755A-3CDF-49BF-B8AB-500B4447E5D8}"/>
              </a:ext>
            </a:extLst>
          </p:cNvPr>
          <p:cNvGrpSpPr/>
          <p:nvPr/>
        </p:nvGrpSpPr>
        <p:grpSpPr>
          <a:xfrm>
            <a:off x="6709568" y="969075"/>
            <a:ext cx="5456581" cy="2896385"/>
            <a:chOff x="6709568" y="1705675"/>
            <a:chExt cx="5456581" cy="2896385"/>
          </a:xfrm>
        </p:grpSpPr>
        <p:sp>
          <p:nvSpPr>
            <p:cNvPr id="27" name="TextBox 26">
              <a:extLst>
                <a:ext uri="{FF2B5EF4-FFF2-40B4-BE49-F238E27FC236}">
                  <a16:creationId xmlns:a16="http://schemas.microsoft.com/office/drawing/2014/main" id="{D7BF67FA-B923-48CB-B555-AF866506F668}"/>
                </a:ext>
              </a:extLst>
            </p:cNvPr>
            <p:cNvSpPr txBox="1"/>
            <p:nvPr/>
          </p:nvSpPr>
          <p:spPr>
            <a:xfrm>
              <a:off x="6709568" y="1705675"/>
              <a:ext cx="5456581" cy="369332"/>
            </a:xfrm>
            <a:prstGeom prst="rect">
              <a:avLst/>
            </a:prstGeom>
            <a:noFill/>
          </p:spPr>
          <p:txBody>
            <a:bodyPr wrap="square">
              <a:spAutoFit/>
            </a:bodyPr>
            <a:lstStyle/>
            <a:p>
              <a:r>
                <a:rPr lang="en-US" dirty="0"/>
                <a:t>Using the formula </a:t>
              </a:r>
              <a:r>
                <a:rPr lang="en-US" b="1" dirty="0"/>
                <a:t>(1)</a:t>
              </a:r>
              <a:r>
                <a:rPr lang="en-US" dirty="0"/>
                <a:t>, we can easily obtain </a:t>
              </a:r>
              <a:r>
                <a:rPr lang="en-US" sz="1800" dirty="0">
                  <a:effectLst/>
                </a:rPr>
                <a:t>I</a:t>
              </a:r>
              <a:r>
                <a:rPr lang="en-US" sz="1800" baseline="-25000" dirty="0">
                  <a:effectLst/>
                </a:rPr>
                <a:t>B </a:t>
              </a:r>
              <a:r>
                <a:rPr lang="en-US" sz="1800" dirty="0">
                  <a:effectLst/>
                </a:rPr>
                <a:t>.</a:t>
              </a:r>
              <a:r>
                <a:rPr lang="en-US" dirty="0"/>
                <a:t> </a:t>
              </a:r>
              <a:endParaRPr lang="en-US" dirty="0">
                <a:effectLst/>
              </a:endParaRPr>
            </a:p>
          </p:txBody>
        </p:sp>
        <p:grpSp>
          <p:nvGrpSpPr>
            <p:cNvPr id="41" name="Group 40">
              <a:extLst>
                <a:ext uri="{FF2B5EF4-FFF2-40B4-BE49-F238E27FC236}">
                  <a16:creationId xmlns:a16="http://schemas.microsoft.com/office/drawing/2014/main" id="{D3AA47CF-6296-41BA-969C-991E68208319}"/>
                </a:ext>
              </a:extLst>
            </p:cNvPr>
            <p:cNvGrpSpPr/>
            <p:nvPr/>
          </p:nvGrpSpPr>
          <p:grpSpPr>
            <a:xfrm>
              <a:off x="6709568" y="2066444"/>
              <a:ext cx="5260273" cy="2535616"/>
              <a:chOff x="6709568" y="2307744"/>
              <a:chExt cx="5260273" cy="2535616"/>
            </a:xfrm>
          </p:grpSpPr>
          <p:grpSp>
            <p:nvGrpSpPr>
              <p:cNvPr id="13" name="Group 12">
                <a:extLst>
                  <a:ext uri="{FF2B5EF4-FFF2-40B4-BE49-F238E27FC236}">
                    <a16:creationId xmlns:a16="http://schemas.microsoft.com/office/drawing/2014/main" id="{A4990BD1-1C63-4ABA-9D49-BE677D91B8D1}"/>
                  </a:ext>
                </a:extLst>
              </p:cNvPr>
              <p:cNvGrpSpPr/>
              <p:nvPr/>
            </p:nvGrpSpPr>
            <p:grpSpPr>
              <a:xfrm>
                <a:off x="6709568" y="2307744"/>
                <a:ext cx="5260273" cy="598986"/>
                <a:chOff x="6709568" y="2307744"/>
                <a:chExt cx="5260273" cy="598986"/>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5E104D5-1A04-4D2D-9582-B23B443E1364}"/>
                        </a:ext>
                      </a:extLst>
                    </p:cNvPr>
                    <p:cNvSpPr txBox="1"/>
                    <p:nvPr/>
                  </p:nvSpPr>
                  <p:spPr>
                    <a:xfrm>
                      <a:off x="6709568" y="2334714"/>
                      <a:ext cx="3341859" cy="572016"/>
                    </a:xfrm>
                    <a:prstGeom prst="rect">
                      <a:avLst/>
                    </a:prstGeom>
                    <a:noFill/>
                  </p:spPr>
                  <p:txBody>
                    <a:bodyPr wrap="square">
                      <a:spAutoFit/>
                    </a:bodyPr>
                    <a:lstStyle/>
                    <a:p>
                      <a:r>
                        <a:rPr lang="en-US" sz="2000" dirty="0">
                          <a:effectLst/>
                        </a:rPr>
                        <a:t>I</a:t>
                      </a:r>
                      <a:r>
                        <a:rPr lang="en-US" sz="2000" baseline="-25000" dirty="0">
                          <a:effectLst/>
                        </a:rPr>
                        <a:t>B</a:t>
                      </a:r>
                      <a:r>
                        <a:rPr lang="en-US" sz="2000" dirty="0">
                          <a:effectLst/>
                        </a:rPr>
                        <a:t> = </a:t>
                      </a:r>
                      <a14:m>
                        <m:oMath xmlns:m="http://schemas.openxmlformats.org/officeDocument/2006/math">
                          <m:f>
                            <m:fPr>
                              <m:ctrlPr>
                                <a:rPr lang="en-US" sz="2000" i="1" smtClean="0">
                                  <a:effectLst/>
                                  <a:latin typeface="Cambria Math" panose="02040503050406030204" pitchFamily="18" charset="0"/>
                                </a:rPr>
                              </m:ctrlPr>
                            </m:fPr>
                            <m:num>
                              <m:r>
                                <m:rPr>
                                  <m:nor/>
                                </m:rPr>
                                <a:rPr lang="en-US" sz="2000" dirty="0"/>
                                <m:t>V</m:t>
                              </m:r>
                              <m:r>
                                <m:rPr>
                                  <m:nor/>
                                </m:rPr>
                                <a:rPr lang="en-US" sz="2000" baseline="-25000" dirty="0"/>
                                <m:t>BB</m:t>
                              </m:r>
                              <m:r>
                                <m:rPr>
                                  <m:nor/>
                                </m:rPr>
                                <a:rPr lang="en-US" sz="2000" dirty="0"/>
                                <m:t> – </m:t>
                              </m:r>
                              <m:r>
                                <m:rPr>
                                  <m:nor/>
                                </m:rPr>
                                <a:rPr lang="en-US" sz="2000" dirty="0"/>
                                <m:t>VBE</m:t>
                              </m:r>
                            </m:num>
                            <m:den>
                              <m:r>
                                <m:rPr>
                                  <m:nor/>
                                </m:rPr>
                                <a:rPr lang="en-US" sz="2000" dirty="0"/>
                                <m:t>R</m:t>
                              </m:r>
                              <m:r>
                                <m:rPr>
                                  <m:nor/>
                                </m:rPr>
                                <a:rPr lang="en-US" sz="2000" baseline="-25000" dirty="0"/>
                                <m:t>B</m:t>
                              </m:r>
                            </m:den>
                          </m:f>
                        </m:oMath>
                      </a14:m>
                      <a:endParaRPr lang="en-US" sz="2000" dirty="0"/>
                    </a:p>
                  </p:txBody>
                </p:sp>
              </mc:Choice>
              <mc:Fallback xmlns="">
                <p:sp>
                  <p:nvSpPr>
                    <p:cNvPr id="22" name="TextBox 21">
                      <a:extLst>
                        <a:ext uri="{FF2B5EF4-FFF2-40B4-BE49-F238E27FC236}">
                          <a16:creationId xmlns:a16="http://schemas.microsoft.com/office/drawing/2014/main" id="{F5E104D5-1A04-4D2D-9582-B23B443E1364}"/>
                        </a:ext>
                      </a:extLst>
                    </p:cNvPr>
                    <p:cNvSpPr txBox="1">
                      <a:spLocks noRot="1" noChangeAspect="1" noMove="1" noResize="1" noEditPoints="1" noAdjustHandles="1" noChangeArrowheads="1" noChangeShapeType="1" noTextEdit="1"/>
                    </p:cNvSpPr>
                    <p:nvPr/>
                  </p:nvSpPr>
                  <p:spPr>
                    <a:xfrm>
                      <a:off x="6709568" y="2334714"/>
                      <a:ext cx="3341859" cy="572016"/>
                    </a:xfrm>
                    <a:prstGeom prst="rect">
                      <a:avLst/>
                    </a:prstGeom>
                    <a:blipFill>
                      <a:blip r:embed="rId3"/>
                      <a:stretch>
                        <a:fillRect l="-2007" b="-86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268A11-787D-4CE9-9176-E523D259E6AE}"/>
                        </a:ext>
                      </a:extLst>
                    </p:cNvPr>
                    <p:cNvSpPr txBox="1"/>
                    <p:nvPr/>
                  </p:nvSpPr>
                  <p:spPr>
                    <a:xfrm>
                      <a:off x="8627982" y="2307744"/>
                      <a:ext cx="3341859" cy="572016"/>
                    </a:xfrm>
                    <a:prstGeom prst="rect">
                      <a:avLst/>
                    </a:prstGeom>
                    <a:noFill/>
                  </p:spPr>
                  <p:txBody>
                    <a:bodyPr wrap="square">
                      <a:spAutoFit/>
                    </a:bodyPr>
                    <a:lstStyle/>
                    <a:p>
                      <a:r>
                        <a:rPr lang="en-US" sz="2000" dirty="0">
                          <a:effectLst/>
                        </a:rPr>
                        <a:t>I</a:t>
                      </a:r>
                      <a:r>
                        <a:rPr lang="en-US" sz="2000" baseline="-25000" dirty="0">
                          <a:effectLst/>
                        </a:rPr>
                        <a:t>B</a:t>
                      </a:r>
                      <a:r>
                        <a:rPr lang="en-US" sz="2000" dirty="0">
                          <a:effectLst/>
                        </a:rPr>
                        <a:t> = </a:t>
                      </a:r>
                      <a14:m>
                        <m:oMath xmlns:m="http://schemas.openxmlformats.org/officeDocument/2006/math">
                          <m:f>
                            <m:fPr>
                              <m:ctrlPr>
                                <a:rPr lang="en-US" sz="2000" i="1" smtClean="0">
                                  <a:effectLst/>
                                  <a:latin typeface="Cambria Math" panose="02040503050406030204" pitchFamily="18" charset="0"/>
                                </a:rPr>
                              </m:ctrlPr>
                            </m:fPr>
                            <m:num>
                              <m:r>
                                <m:rPr>
                                  <m:nor/>
                                </m:rPr>
                                <a:rPr lang="en-US" sz="2000" b="0" i="0" dirty="0" smtClean="0"/>
                                <m:t>4</m:t>
                              </m:r>
                              <m:r>
                                <m:rPr>
                                  <m:nor/>
                                </m:rPr>
                                <a:rPr lang="en-US" sz="2000" dirty="0"/>
                                <m:t> – </m:t>
                              </m:r>
                              <m:r>
                                <m:rPr>
                                  <m:nor/>
                                </m:rPr>
                                <a:rPr lang="en-US" sz="2000" b="0" i="0" dirty="0" smtClean="0"/>
                                <m:t>0.7</m:t>
                              </m:r>
                            </m:num>
                            <m:den>
                              <m:r>
                                <m:rPr>
                                  <m:nor/>
                                </m:rPr>
                                <a:rPr lang="en-US" sz="2000" b="0" i="0" dirty="0" smtClean="0"/>
                                <m:t>220</m:t>
                              </m:r>
                              <m:r>
                                <m:rPr>
                                  <m:nor/>
                                </m:rPr>
                                <a:rPr lang="en-US" sz="2000" b="0" i="0" dirty="0" smtClean="0"/>
                                <m:t>k</m:t>
                              </m:r>
                              <m:r>
                                <a:rPr lang="el-GR" sz="2000" b="0" i="1" dirty="0" smtClean="0">
                                  <a:latin typeface="Cambria Math" panose="02040503050406030204" pitchFamily="18" charset="0"/>
                                </a:rPr>
                                <m:t>Ω</m:t>
                              </m:r>
                            </m:den>
                          </m:f>
                        </m:oMath>
                      </a14:m>
                      <a:endParaRPr lang="en-US" sz="2000" dirty="0"/>
                    </a:p>
                  </p:txBody>
                </p:sp>
              </mc:Choice>
              <mc:Fallback xmlns="">
                <p:sp>
                  <p:nvSpPr>
                    <p:cNvPr id="28" name="TextBox 27">
                      <a:extLst>
                        <a:ext uri="{FF2B5EF4-FFF2-40B4-BE49-F238E27FC236}">
                          <a16:creationId xmlns:a16="http://schemas.microsoft.com/office/drawing/2014/main" id="{FA268A11-787D-4CE9-9176-E523D259E6AE}"/>
                        </a:ext>
                      </a:extLst>
                    </p:cNvPr>
                    <p:cNvSpPr txBox="1">
                      <a:spLocks noRot="1" noChangeAspect="1" noMove="1" noResize="1" noEditPoints="1" noAdjustHandles="1" noChangeArrowheads="1" noChangeShapeType="1" noTextEdit="1"/>
                    </p:cNvSpPr>
                    <p:nvPr/>
                  </p:nvSpPr>
                  <p:spPr>
                    <a:xfrm>
                      <a:off x="8627982" y="2307744"/>
                      <a:ext cx="3341859" cy="572016"/>
                    </a:xfrm>
                    <a:prstGeom prst="rect">
                      <a:avLst/>
                    </a:prstGeom>
                    <a:blipFill>
                      <a:blip r:embed="rId4"/>
                      <a:stretch>
                        <a:fillRect l="-1821" b="-7447"/>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id="{E743F843-5032-4D17-B56C-0F249FC9FF33}"/>
                    </a:ext>
                  </a:extLst>
                </p:cNvPr>
                <p:cNvSpPr txBox="1"/>
                <p:nvPr/>
              </p:nvSpPr>
              <p:spPr>
                <a:xfrm>
                  <a:off x="10439489" y="2418711"/>
                  <a:ext cx="1462003" cy="400110"/>
                </a:xfrm>
                <a:prstGeom prst="rect">
                  <a:avLst/>
                </a:prstGeom>
                <a:noFill/>
              </p:spPr>
              <p:txBody>
                <a:bodyPr wrap="square">
                  <a:spAutoFit/>
                </a:bodyPr>
                <a:lstStyle/>
                <a:p>
                  <a:r>
                    <a:rPr lang="en-US" sz="2000" b="1" dirty="0">
                      <a:effectLst/>
                    </a:rPr>
                    <a:t>I</a:t>
                  </a:r>
                  <a:r>
                    <a:rPr lang="en-US" sz="2000" b="1" baseline="-25000" dirty="0">
                      <a:effectLst/>
                    </a:rPr>
                    <a:t>B </a:t>
                  </a:r>
                  <a:r>
                    <a:rPr lang="en-US" sz="2000" b="1" dirty="0">
                      <a:effectLst/>
                    </a:rPr>
                    <a:t> = 15µA</a:t>
                  </a:r>
                  <a:endParaRPr lang="en-US" sz="2000" b="1" dirty="0"/>
                </a:p>
              </p:txBody>
            </p:sp>
            <p:sp>
              <p:nvSpPr>
                <p:cNvPr id="31" name="Title 1">
                  <a:extLst>
                    <a:ext uri="{FF2B5EF4-FFF2-40B4-BE49-F238E27FC236}">
                      <a16:creationId xmlns:a16="http://schemas.microsoft.com/office/drawing/2014/main" id="{A2446A7B-6091-4D5D-97AD-4E8BDCBEC332}"/>
                    </a:ext>
                  </a:extLst>
                </p:cNvPr>
                <p:cNvSpPr txBox="1">
                  <a:spLocks/>
                </p:cNvSpPr>
                <p:nvPr/>
              </p:nvSpPr>
              <p:spPr>
                <a:xfrm>
                  <a:off x="8290896" y="2418711"/>
                  <a:ext cx="427032" cy="40402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latin typeface="+mn-lt"/>
                    </a:rPr>
                    <a:t>;</a:t>
                  </a:r>
                </a:p>
              </p:txBody>
            </p:sp>
          </p:grpSp>
          <p:grpSp>
            <p:nvGrpSpPr>
              <p:cNvPr id="9" name="Group 8">
                <a:extLst>
                  <a:ext uri="{FF2B5EF4-FFF2-40B4-BE49-F238E27FC236}">
                    <a16:creationId xmlns:a16="http://schemas.microsoft.com/office/drawing/2014/main" id="{B7F742D2-E1A3-4782-A025-A629F6E5B733}"/>
                  </a:ext>
                </a:extLst>
              </p:cNvPr>
              <p:cNvGrpSpPr/>
              <p:nvPr/>
            </p:nvGrpSpPr>
            <p:grpSpPr>
              <a:xfrm>
                <a:off x="6747668" y="3408764"/>
                <a:ext cx="4872753" cy="444002"/>
                <a:chOff x="6747668" y="3408764"/>
                <a:chExt cx="4872753" cy="444002"/>
              </a:xfrm>
            </p:grpSpPr>
            <p:sp>
              <p:nvSpPr>
                <p:cNvPr id="30" name="TextBox 29">
                  <a:extLst>
                    <a:ext uri="{FF2B5EF4-FFF2-40B4-BE49-F238E27FC236}">
                      <a16:creationId xmlns:a16="http://schemas.microsoft.com/office/drawing/2014/main" id="{E7D25755-E36E-4019-BFF0-D7DCFA5EE560}"/>
                    </a:ext>
                  </a:extLst>
                </p:cNvPr>
                <p:cNvSpPr txBox="1"/>
                <p:nvPr/>
              </p:nvSpPr>
              <p:spPr>
                <a:xfrm>
                  <a:off x="6747668" y="3452656"/>
                  <a:ext cx="1139825" cy="400110"/>
                </a:xfrm>
                <a:prstGeom prst="rect">
                  <a:avLst/>
                </a:prstGeom>
                <a:noFill/>
              </p:spPr>
              <p:txBody>
                <a:bodyPr wrap="square">
                  <a:spAutoFit/>
                </a:bodyPr>
                <a:lstStyle/>
                <a:p>
                  <a:r>
                    <a:rPr lang="en-US" sz="2000" dirty="0">
                      <a:effectLst/>
                    </a:rPr>
                    <a:t>I</a:t>
                  </a:r>
                  <a:r>
                    <a:rPr lang="en-US" sz="2000" baseline="-25000" dirty="0">
                      <a:effectLst/>
                    </a:rPr>
                    <a:t>C</a:t>
                  </a:r>
                  <a:r>
                    <a:rPr lang="en-US" sz="2000" dirty="0">
                      <a:effectLst/>
                    </a:rPr>
                    <a:t> =</a:t>
                  </a:r>
                  <a:r>
                    <a:rPr lang="el-GR" sz="2000" dirty="0">
                      <a:effectLst/>
                    </a:rPr>
                    <a:t>β</a:t>
                  </a:r>
                  <a:r>
                    <a:rPr lang="en-US" sz="2000" dirty="0">
                      <a:effectLst/>
                    </a:rPr>
                    <a:t>I</a:t>
                  </a:r>
                  <a:r>
                    <a:rPr lang="en-US" sz="2000" baseline="-25000" dirty="0">
                      <a:effectLst/>
                    </a:rPr>
                    <a:t>B</a:t>
                  </a:r>
                  <a:endParaRPr lang="en-US" sz="2000" dirty="0"/>
                </a:p>
              </p:txBody>
            </p:sp>
            <p:sp>
              <p:nvSpPr>
                <p:cNvPr id="32" name="Title 1">
                  <a:extLst>
                    <a:ext uri="{FF2B5EF4-FFF2-40B4-BE49-F238E27FC236}">
                      <a16:creationId xmlns:a16="http://schemas.microsoft.com/office/drawing/2014/main" id="{A36F1620-D620-404B-AF7A-0BD15B9B1285}"/>
                    </a:ext>
                  </a:extLst>
                </p:cNvPr>
                <p:cNvSpPr txBox="1">
                  <a:spLocks/>
                </p:cNvSpPr>
                <p:nvPr/>
              </p:nvSpPr>
              <p:spPr>
                <a:xfrm>
                  <a:off x="8290896" y="3408764"/>
                  <a:ext cx="381623" cy="41961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latin typeface="+mn-lt"/>
                    </a:rPr>
                    <a:t>;</a:t>
                  </a:r>
                </a:p>
              </p:txBody>
            </p:sp>
            <p:sp>
              <p:nvSpPr>
                <p:cNvPr id="33" name="TextBox 32">
                  <a:extLst>
                    <a:ext uri="{FF2B5EF4-FFF2-40B4-BE49-F238E27FC236}">
                      <a16:creationId xmlns:a16="http://schemas.microsoft.com/office/drawing/2014/main" id="{B7A72A85-4277-41A7-90EB-D4EF8208B73E}"/>
                    </a:ext>
                  </a:extLst>
                </p:cNvPr>
                <p:cNvSpPr txBox="1"/>
                <p:nvPr/>
              </p:nvSpPr>
              <p:spPr>
                <a:xfrm>
                  <a:off x="8627982" y="3450390"/>
                  <a:ext cx="2147881" cy="400110"/>
                </a:xfrm>
                <a:prstGeom prst="rect">
                  <a:avLst/>
                </a:prstGeom>
                <a:noFill/>
              </p:spPr>
              <p:txBody>
                <a:bodyPr wrap="square">
                  <a:spAutoFit/>
                </a:bodyPr>
                <a:lstStyle/>
                <a:p>
                  <a:r>
                    <a:rPr lang="en-US" sz="2000" dirty="0">
                      <a:effectLst/>
                    </a:rPr>
                    <a:t>I</a:t>
                  </a:r>
                  <a:r>
                    <a:rPr lang="en-US" sz="2000" baseline="-25000" dirty="0">
                      <a:effectLst/>
                    </a:rPr>
                    <a:t>C</a:t>
                  </a:r>
                  <a:r>
                    <a:rPr lang="en-US" sz="2000" dirty="0">
                      <a:effectLst/>
                    </a:rPr>
                    <a:t> =200 x 15µA </a:t>
                  </a:r>
                  <a:endParaRPr lang="en-US" sz="2000" dirty="0"/>
                </a:p>
              </p:txBody>
            </p:sp>
            <p:sp>
              <p:nvSpPr>
                <p:cNvPr id="34" name="TextBox 33">
                  <a:extLst>
                    <a:ext uri="{FF2B5EF4-FFF2-40B4-BE49-F238E27FC236}">
                      <a16:creationId xmlns:a16="http://schemas.microsoft.com/office/drawing/2014/main" id="{0407A7F8-A68A-44E7-8A08-2E93B04BDA79}"/>
                    </a:ext>
                  </a:extLst>
                </p:cNvPr>
                <p:cNvSpPr txBox="1"/>
                <p:nvPr/>
              </p:nvSpPr>
              <p:spPr>
                <a:xfrm>
                  <a:off x="10439489" y="3428270"/>
                  <a:ext cx="1180932" cy="400110"/>
                </a:xfrm>
                <a:prstGeom prst="rect">
                  <a:avLst/>
                </a:prstGeom>
                <a:noFill/>
              </p:spPr>
              <p:txBody>
                <a:bodyPr wrap="square">
                  <a:spAutoFit/>
                </a:bodyPr>
                <a:lstStyle/>
                <a:p>
                  <a:r>
                    <a:rPr lang="en-US" sz="2000" b="1" dirty="0">
                      <a:effectLst/>
                    </a:rPr>
                    <a:t>I</a:t>
                  </a:r>
                  <a:r>
                    <a:rPr lang="en-US" sz="2000" b="1" baseline="-25000" dirty="0">
                      <a:effectLst/>
                    </a:rPr>
                    <a:t>C</a:t>
                  </a:r>
                  <a:r>
                    <a:rPr lang="en-US" sz="2000" b="1" dirty="0">
                      <a:effectLst/>
                    </a:rPr>
                    <a:t> =3mA</a:t>
                  </a:r>
                  <a:endParaRPr lang="en-US" sz="2000" b="1" dirty="0"/>
                </a:p>
              </p:txBody>
            </p:sp>
          </p:grpSp>
          <p:grpSp>
            <p:nvGrpSpPr>
              <p:cNvPr id="8" name="Group 7">
                <a:extLst>
                  <a:ext uri="{FF2B5EF4-FFF2-40B4-BE49-F238E27FC236}">
                    <a16:creationId xmlns:a16="http://schemas.microsoft.com/office/drawing/2014/main" id="{844A3EC2-2F43-4525-9400-223803BBFCE3}"/>
                  </a:ext>
                </a:extLst>
              </p:cNvPr>
              <p:cNvGrpSpPr/>
              <p:nvPr/>
            </p:nvGrpSpPr>
            <p:grpSpPr>
              <a:xfrm>
                <a:off x="6747668" y="4398692"/>
                <a:ext cx="5153823" cy="444668"/>
                <a:chOff x="6747668" y="4398692"/>
                <a:chExt cx="5153823" cy="444668"/>
              </a:xfrm>
            </p:grpSpPr>
            <p:sp>
              <p:nvSpPr>
                <p:cNvPr id="35" name="TextBox 34">
                  <a:extLst>
                    <a:ext uri="{FF2B5EF4-FFF2-40B4-BE49-F238E27FC236}">
                      <a16:creationId xmlns:a16="http://schemas.microsoft.com/office/drawing/2014/main" id="{E02E67C5-34FE-4E29-A705-F0CA78B0AE22}"/>
                    </a:ext>
                  </a:extLst>
                </p:cNvPr>
                <p:cNvSpPr txBox="1"/>
                <p:nvPr/>
              </p:nvSpPr>
              <p:spPr>
                <a:xfrm>
                  <a:off x="6747668" y="4398692"/>
                  <a:ext cx="1139825" cy="400110"/>
                </a:xfrm>
                <a:prstGeom prst="rect">
                  <a:avLst/>
                </a:prstGeom>
                <a:noFill/>
              </p:spPr>
              <p:txBody>
                <a:bodyPr wrap="square">
                  <a:spAutoFit/>
                </a:bodyPr>
                <a:lstStyle/>
                <a:p>
                  <a:r>
                    <a:rPr lang="en-US" sz="2000" dirty="0">
                      <a:effectLst/>
                    </a:rPr>
                    <a:t>I</a:t>
                  </a:r>
                  <a:r>
                    <a:rPr lang="en-US" sz="2000" baseline="-25000" dirty="0">
                      <a:effectLst/>
                    </a:rPr>
                    <a:t>E</a:t>
                  </a:r>
                  <a:r>
                    <a:rPr lang="en-US" sz="2000" dirty="0">
                      <a:effectLst/>
                    </a:rPr>
                    <a:t> =I</a:t>
                  </a:r>
                  <a:r>
                    <a:rPr lang="en-US" sz="2000" baseline="-25000" dirty="0">
                      <a:effectLst/>
                    </a:rPr>
                    <a:t>B  </a:t>
                  </a:r>
                  <a:r>
                    <a:rPr lang="en-US" sz="2000" dirty="0">
                      <a:effectLst/>
                    </a:rPr>
                    <a:t>+ I</a:t>
                  </a:r>
                  <a:r>
                    <a:rPr lang="en-US" sz="2000" baseline="-25000" dirty="0">
                      <a:effectLst/>
                    </a:rPr>
                    <a:t>C</a:t>
                  </a:r>
                  <a:endParaRPr lang="en-US" sz="2000" dirty="0"/>
                </a:p>
              </p:txBody>
            </p:sp>
            <p:sp>
              <p:nvSpPr>
                <p:cNvPr id="36" name="Title 1">
                  <a:extLst>
                    <a:ext uri="{FF2B5EF4-FFF2-40B4-BE49-F238E27FC236}">
                      <a16:creationId xmlns:a16="http://schemas.microsoft.com/office/drawing/2014/main" id="{EFA87B9D-AF01-4A6A-B8F8-6EABD1CFF87F}"/>
                    </a:ext>
                  </a:extLst>
                </p:cNvPr>
                <p:cNvSpPr txBox="1">
                  <a:spLocks/>
                </p:cNvSpPr>
                <p:nvPr/>
              </p:nvSpPr>
              <p:spPr>
                <a:xfrm>
                  <a:off x="8313600" y="4421130"/>
                  <a:ext cx="381623" cy="41961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latin typeface="+mn-lt"/>
                    </a:rPr>
                    <a:t>;</a:t>
                  </a:r>
                </a:p>
              </p:txBody>
            </p:sp>
            <p:sp>
              <p:nvSpPr>
                <p:cNvPr id="37" name="TextBox 36">
                  <a:extLst>
                    <a:ext uri="{FF2B5EF4-FFF2-40B4-BE49-F238E27FC236}">
                      <a16:creationId xmlns:a16="http://schemas.microsoft.com/office/drawing/2014/main" id="{461AEB64-0EC3-41ED-9EC4-2DED2A0EB613}"/>
                    </a:ext>
                  </a:extLst>
                </p:cNvPr>
                <p:cNvSpPr txBox="1"/>
                <p:nvPr/>
              </p:nvSpPr>
              <p:spPr>
                <a:xfrm>
                  <a:off x="8562473" y="4443250"/>
                  <a:ext cx="1973008" cy="400110"/>
                </a:xfrm>
                <a:prstGeom prst="rect">
                  <a:avLst/>
                </a:prstGeom>
                <a:noFill/>
              </p:spPr>
              <p:txBody>
                <a:bodyPr wrap="square">
                  <a:spAutoFit/>
                </a:bodyPr>
                <a:lstStyle/>
                <a:p>
                  <a:r>
                    <a:rPr lang="en-US" sz="2000" dirty="0">
                      <a:effectLst/>
                    </a:rPr>
                    <a:t>I</a:t>
                  </a:r>
                  <a:r>
                    <a:rPr lang="en-US" sz="2000" baseline="-25000" dirty="0">
                      <a:effectLst/>
                    </a:rPr>
                    <a:t>E</a:t>
                  </a:r>
                  <a:r>
                    <a:rPr lang="en-US" sz="2000" dirty="0">
                      <a:effectLst/>
                    </a:rPr>
                    <a:t> = 15µA  + 3mA</a:t>
                  </a:r>
                  <a:endParaRPr lang="en-US" sz="2000" dirty="0"/>
                </a:p>
              </p:txBody>
            </p:sp>
            <p:sp>
              <p:nvSpPr>
                <p:cNvPr id="38" name="TextBox 37">
                  <a:extLst>
                    <a:ext uri="{FF2B5EF4-FFF2-40B4-BE49-F238E27FC236}">
                      <a16:creationId xmlns:a16="http://schemas.microsoft.com/office/drawing/2014/main" id="{51BBF882-A3E1-471B-9C2D-7694A89C5EBB}"/>
                    </a:ext>
                  </a:extLst>
                </p:cNvPr>
                <p:cNvSpPr txBox="1"/>
                <p:nvPr/>
              </p:nvSpPr>
              <p:spPr>
                <a:xfrm>
                  <a:off x="10439488" y="4408763"/>
                  <a:ext cx="1462003" cy="400110"/>
                </a:xfrm>
                <a:prstGeom prst="rect">
                  <a:avLst/>
                </a:prstGeom>
                <a:noFill/>
              </p:spPr>
              <p:txBody>
                <a:bodyPr wrap="square">
                  <a:spAutoFit/>
                </a:bodyPr>
                <a:lstStyle/>
                <a:p>
                  <a:r>
                    <a:rPr lang="en-US" sz="2000" b="1" dirty="0">
                      <a:effectLst/>
                    </a:rPr>
                    <a:t>I</a:t>
                  </a:r>
                  <a:r>
                    <a:rPr lang="en-US" sz="2000" b="1" baseline="-25000" dirty="0">
                      <a:effectLst/>
                    </a:rPr>
                    <a:t>E</a:t>
                  </a:r>
                  <a:r>
                    <a:rPr lang="en-US" sz="2000" b="1" dirty="0">
                      <a:effectLst/>
                    </a:rPr>
                    <a:t> =3.02mA</a:t>
                  </a:r>
                  <a:endParaRPr lang="en-US" sz="2000" b="1" dirty="0"/>
                </a:p>
              </p:txBody>
            </p:sp>
          </p:grpSp>
        </p:grpSp>
      </p:grpSp>
      <p:sp>
        <p:nvSpPr>
          <p:cNvPr id="39" name="TextBox 38">
            <a:extLst>
              <a:ext uri="{FF2B5EF4-FFF2-40B4-BE49-F238E27FC236}">
                <a16:creationId xmlns:a16="http://schemas.microsoft.com/office/drawing/2014/main" id="{B5638AA7-D1C5-4B0D-B623-FF9704104333}"/>
              </a:ext>
            </a:extLst>
          </p:cNvPr>
          <p:cNvSpPr txBox="1"/>
          <p:nvPr/>
        </p:nvSpPr>
        <p:spPr>
          <a:xfrm>
            <a:off x="6692822" y="4646867"/>
            <a:ext cx="1919460" cy="400110"/>
          </a:xfrm>
          <a:prstGeom prst="rect">
            <a:avLst/>
          </a:prstGeom>
          <a:noFill/>
        </p:spPr>
        <p:txBody>
          <a:bodyPr wrap="square">
            <a:spAutoFit/>
          </a:bodyPr>
          <a:lstStyle/>
          <a:p>
            <a:r>
              <a:rPr lang="en-US" sz="2000" dirty="0">
                <a:effectLst/>
              </a:rPr>
              <a:t>V</a:t>
            </a:r>
            <a:r>
              <a:rPr lang="en-US" sz="2000" baseline="-25000" dirty="0">
                <a:effectLst/>
              </a:rPr>
              <a:t>CE</a:t>
            </a:r>
            <a:r>
              <a:rPr lang="en-US" sz="2000" dirty="0">
                <a:effectLst/>
              </a:rPr>
              <a:t> = V</a:t>
            </a:r>
            <a:r>
              <a:rPr lang="en-US" sz="2000" baseline="-25000" dirty="0">
                <a:effectLst/>
              </a:rPr>
              <a:t>CC</a:t>
            </a:r>
            <a:r>
              <a:rPr lang="en-US" sz="2000" dirty="0">
                <a:effectLst/>
              </a:rPr>
              <a:t> – I</a:t>
            </a:r>
            <a:r>
              <a:rPr lang="en-US" sz="2000" baseline="-25000" dirty="0">
                <a:effectLst/>
              </a:rPr>
              <a:t>C</a:t>
            </a:r>
            <a:r>
              <a:rPr lang="en-US" sz="2000" dirty="0">
                <a:effectLst/>
              </a:rPr>
              <a:t>R</a:t>
            </a:r>
            <a:r>
              <a:rPr lang="en-US" sz="2000" baseline="-25000" dirty="0">
                <a:effectLst/>
              </a:rPr>
              <a:t>C</a:t>
            </a:r>
            <a:endParaRPr lang="en-US" sz="2000" dirty="0"/>
          </a:p>
        </p:txBody>
      </p:sp>
      <p:sp>
        <p:nvSpPr>
          <p:cNvPr id="40" name="Title 1">
            <a:extLst>
              <a:ext uri="{FF2B5EF4-FFF2-40B4-BE49-F238E27FC236}">
                <a16:creationId xmlns:a16="http://schemas.microsoft.com/office/drawing/2014/main" id="{843C46B6-6774-4421-AD25-09E2A0E016F9}"/>
              </a:ext>
            </a:extLst>
          </p:cNvPr>
          <p:cNvSpPr txBox="1">
            <a:spLocks/>
          </p:cNvSpPr>
          <p:nvPr/>
        </p:nvSpPr>
        <p:spPr>
          <a:xfrm>
            <a:off x="6692822" y="3834556"/>
            <a:ext cx="4337133"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latin typeface="+mn-lt"/>
              </a:rPr>
              <a:t>From the original form of formula </a:t>
            </a:r>
            <a:r>
              <a:rPr lang="en-US" sz="2000" b="1" dirty="0">
                <a:latin typeface="+mn-lt"/>
              </a:rPr>
              <a:t>(2)</a:t>
            </a:r>
            <a:r>
              <a:rPr lang="en-US" sz="2000" dirty="0">
                <a:latin typeface="+mn-lt"/>
              </a:rPr>
              <a:t>:</a:t>
            </a:r>
          </a:p>
        </p:txBody>
      </p:sp>
      <p:sp>
        <p:nvSpPr>
          <p:cNvPr id="44" name="TextBox 43">
            <a:extLst>
              <a:ext uri="{FF2B5EF4-FFF2-40B4-BE49-F238E27FC236}">
                <a16:creationId xmlns:a16="http://schemas.microsoft.com/office/drawing/2014/main" id="{BA54D5E1-0B24-4521-AF69-A2D7787DFD17}"/>
              </a:ext>
            </a:extLst>
          </p:cNvPr>
          <p:cNvSpPr txBox="1"/>
          <p:nvPr/>
        </p:nvSpPr>
        <p:spPr>
          <a:xfrm>
            <a:off x="6708522" y="5368462"/>
            <a:ext cx="3248278" cy="400110"/>
          </a:xfrm>
          <a:prstGeom prst="rect">
            <a:avLst/>
          </a:prstGeom>
          <a:noFill/>
        </p:spPr>
        <p:txBody>
          <a:bodyPr wrap="square">
            <a:spAutoFit/>
          </a:bodyPr>
          <a:lstStyle/>
          <a:p>
            <a:r>
              <a:rPr lang="en-US" sz="2000" dirty="0">
                <a:effectLst/>
              </a:rPr>
              <a:t>V</a:t>
            </a:r>
            <a:r>
              <a:rPr lang="en-US" sz="2000" baseline="-25000" dirty="0">
                <a:effectLst/>
              </a:rPr>
              <a:t>CE</a:t>
            </a:r>
            <a:r>
              <a:rPr lang="en-US" sz="2000" dirty="0">
                <a:effectLst/>
              </a:rPr>
              <a:t> = 10 – (3mA )(2k</a:t>
            </a:r>
            <a:r>
              <a:rPr lang="el-GR" sz="2000" dirty="0">
                <a:effectLst/>
              </a:rPr>
              <a:t>Ω</a:t>
            </a:r>
            <a:r>
              <a:rPr lang="en-US" sz="2000" dirty="0">
                <a:effectLst/>
              </a:rPr>
              <a:t>)</a:t>
            </a:r>
            <a:endParaRPr lang="en-US" sz="2000" dirty="0"/>
          </a:p>
        </p:txBody>
      </p:sp>
      <p:sp>
        <p:nvSpPr>
          <p:cNvPr id="45" name="TextBox 44">
            <a:extLst>
              <a:ext uri="{FF2B5EF4-FFF2-40B4-BE49-F238E27FC236}">
                <a16:creationId xmlns:a16="http://schemas.microsoft.com/office/drawing/2014/main" id="{FDF5104A-9A88-4511-8CBC-21247841138E}"/>
              </a:ext>
            </a:extLst>
          </p:cNvPr>
          <p:cNvSpPr txBox="1"/>
          <p:nvPr/>
        </p:nvSpPr>
        <p:spPr>
          <a:xfrm>
            <a:off x="6708522" y="5997824"/>
            <a:ext cx="3248278" cy="400110"/>
          </a:xfrm>
          <a:prstGeom prst="rect">
            <a:avLst/>
          </a:prstGeom>
          <a:noFill/>
        </p:spPr>
        <p:txBody>
          <a:bodyPr wrap="square">
            <a:spAutoFit/>
          </a:bodyPr>
          <a:lstStyle/>
          <a:p>
            <a:r>
              <a:rPr lang="en-US" sz="2000" b="1" dirty="0">
                <a:effectLst/>
              </a:rPr>
              <a:t>V</a:t>
            </a:r>
            <a:r>
              <a:rPr lang="en-US" sz="2000" b="1" baseline="-25000" dirty="0">
                <a:effectLst/>
              </a:rPr>
              <a:t>CE</a:t>
            </a:r>
            <a:r>
              <a:rPr lang="en-US" sz="2000" b="1" dirty="0">
                <a:effectLst/>
              </a:rPr>
              <a:t> = 4v</a:t>
            </a:r>
            <a:endParaRPr lang="en-US" sz="2000" b="1" dirty="0"/>
          </a:p>
        </p:txBody>
      </p:sp>
    </p:spTree>
    <p:extLst>
      <p:ext uri="{BB962C8B-B14F-4D97-AF65-F5344CB8AC3E}">
        <p14:creationId xmlns:p14="http://schemas.microsoft.com/office/powerpoint/2010/main" val="18041774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6045F5-238F-494E-BE68-056031038929}"/>
              </a:ext>
            </a:extLst>
          </p:cNvPr>
          <p:cNvSpPr txBox="1">
            <a:spLocks/>
          </p:cNvSpPr>
          <p:nvPr/>
        </p:nvSpPr>
        <p:spPr>
          <a:xfrm>
            <a:off x="165655" y="215348"/>
            <a:ext cx="3617843"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Exercise no. 6</a:t>
            </a:r>
          </a:p>
        </p:txBody>
      </p:sp>
      <p:sp>
        <p:nvSpPr>
          <p:cNvPr id="13" name="Subtitle 2">
            <a:extLst>
              <a:ext uri="{FF2B5EF4-FFF2-40B4-BE49-F238E27FC236}">
                <a16:creationId xmlns:a16="http://schemas.microsoft.com/office/drawing/2014/main" id="{24DD0EAD-8EDC-46FF-9FA0-7C0B6C1912E5}"/>
              </a:ext>
            </a:extLst>
          </p:cNvPr>
          <p:cNvSpPr txBox="1">
            <a:spLocks/>
          </p:cNvSpPr>
          <p:nvPr/>
        </p:nvSpPr>
        <p:spPr>
          <a:xfrm>
            <a:off x="165655" y="796897"/>
            <a:ext cx="11509510" cy="10049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t>Direction. </a:t>
            </a:r>
            <a:r>
              <a:rPr lang="en-US" sz="2000" dirty="0"/>
              <a:t>Solve for the following. You may use a scientific calculator and round-off your final answer up to two decimal places. Use proper SI values if possible, and box your final answer. </a:t>
            </a:r>
          </a:p>
        </p:txBody>
      </p:sp>
      <p:sp>
        <p:nvSpPr>
          <p:cNvPr id="2" name="Title 1">
            <a:extLst>
              <a:ext uri="{FF2B5EF4-FFF2-40B4-BE49-F238E27FC236}">
                <a16:creationId xmlns:a16="http://schemas.microsoft.com/office/drawing/2014/main" id="{88BBC300-8C46-4551-A575-122F1549AA51}"/>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7</a:t>
            </a:r>
          </a:p>
        </p:txBody>
      </p:sp>
      <p:pic>
        <p:nvPicPr>
          <p:cNvPr id="6" name="Picture 5">
            <a:extLst>
              <a:ext uri="{FF2B5EF4-FFF2-40B4-BE49-F238E27FC236}">
                <a16:creationId xmlns:a16="http://schemas.microsoft.com/office/drawing/2014/main" id="{2CA52A40-BC33-4D2B-91E2-70F27E3BC72D}"/>
              </a:ext>
            </a:extLst>
          </p:cNvPr>
          <p:cNvPicPr>
            <a:picLocks noChangeAspect="1"/>
          </p:cNvPicPr>
          <p:nvPr/>
        </p:nvPicPr>
        <p:blipFill>
          <a:blip r:embed="rId2"/>
          <a:stretch>
            <a:fillRect/>
          </a:stretch>
        </p:blipFill>
        <p:spPr>
          <a:xfrm>
            <a:off x="5668621" y="1535568"/>
            <a:ext cx="5350566" cy="4525535"/>
          </a:xfrm>
          <a:prstGeom prst="rect">
            <a:avLst/>
          </a:prstGeom>
        </p:spPr>
      </p:pic>
      <p:sp>
        <p:nvSpPr>
          <p:cNvPr id="9" name="TextBox 8">
            <a:extLst>
              <a:ext uri="{FF2B5EF4-FFF2-40B4-BE49-F238E27FC236}">
                <a16:creationId xmlns:a16="http://schemas.microsoft.com/office/drawing/2014/main" id="{FFCAF3CE-488C-4641-B621-910BBB467F16}"/>
              </a:ext>
            </a:extLst>
          </p:cNvPr>
          <p:cNvSpPr txBox="1"/>
          <p:nvPr/>
        </p:nvSpPr>
        <p:spPr>
          <a:xfrm>
            <a:off x="165655" y="2540525"/>
            <a:ext cx="5502966" cy="1015663"/>
          </a:xfrm>
          <a:prstGeom prst="rect">
            <a:avLst/>
          </a:prstGeom>
          <a:noFill/>
        </p:spPr>
        <p:txBody>
          <a:bodyPr wrap="square">
            <a:spAutoFit/>
          </a:bodyPr>
          <a:lstStyle/>
          <a:p>
            <a:r>
              <a:rPr lang="en-US" sz="2000" dirty="0"/>
              <a:t>Beside is a </a:t>
            </a:r>
            <a:r>
              <a:rPr lang="en-US" sz="2000" dirty="0" err="1"/>
              <a:t>pnp</a:t>
            </a:r>
            <a:r>
              <a:rPr lang="en-US" sz="2000" dirty="0"/>
              <a:t> transistor circuit with CE (common-emitter) configuration.</a:t>
            </a:r>
            <a:r>
              <a:rPr lang="en-US" sz="2000" dirty="0">
                <a:effectLst/>
              </a:rPr>
              <a:t> Let V</a:t>
            </a:r>
            <a:r>
              <a:rPr lang="en-US" sz="2000" baseline="-25000" dirty="0">
                <a:effectLst/>
              </a:rPr>
              <a:t>BE</a:t>
            </a:r>
            <a:r>
              <a:rPr lang="en-US" sz="2000" dirty="0">
                <a:effectLst/>
              </a:rPr>
              <a:t>(on) = 0.6v , </a:t>
            </a:r>
            <a:r>
              <a:rPr lang="el-GR" sz="2000" dirty="0">
                <a:effectLst/>
              </a:rPr>
              <a:t>β</a:t>
            </a:r>
            <a:r>
              <a:rPr lang="en-US" sz="2000" dirty="0">
                <a:effectLst/>
              </a:rPr>
              <a:t> = 100 and RC = 5k</a:t>
            </a:r>
            <a:r>
              <a:rPr lang="el-GR" sz="2000" dirty="0">
                <a:effectLst/>
              </a:rPr>
              <a:t>Ω</a:t>
            </a:r>
            <a:r>
              <a:rPr lang="en-US" sz="2000" dirty="0">
                <a:effectLst/>
              </a:rPr>
              <a:t>.</a:t>
            </a:r>
            <a:r>
              <a:rPr lang="en-US" sz="2000" dirty="0"/>
              <a:t> Find V</a:t>
            </a:r>
            <a:r>
              <a:rPr lang="en-US" sz="2000" baseline="-25000" dirty="0"/>
              <a:t>EC</a:t>
            </a:r>
            <a:r>
              <a:rPr lang="en-US" sz="2000" dirty="0"/>
              <a:t>,  </a:t>
            </a:r>
            <a:r>
              <a:rPr lang="en-US" sz="2000" dirty="0">
                <a:effectLst/>
              </a:rPr>
              <a:t>I</a:t>
            </a:r>
            <a:r>
              <a:rPr lang="en-US" sz="2000" baseline="-25000" dirty="0">
                <a:effectLst/>
              </a:rPr>
              <a:t>B </a:t>
            </a:r>
            <a:r>
              <a:rPr lang="en-US" sz="2000" dirty="0">
                <a:effectLst/>
              </a:rPr>
              <a:t>,</a:t>
            </a:r>
            <a:r>
              <a:rPr lang="en-US" sz="2000" baseline="-25000" dirty="0">
                <a:effectLst/>
              </a:rPr>
              <a:t> </a:t>
            </a:r>
            <a:r>
              <a:rPr lang="en-US" sz="2000" dirty="0">
                <a:effectLst/>
              </a:rPr>
              <a:t>I</a:t>
            </a:r>
            <a:r>
              <a:rPr lang="en-US" sz="2000" baseline="-25000" dirty="0">
                <a:effectLst/>
              </a:rPr>
              <a:t>C </a:t>
            </a:r>
            <a:r>
              <a:rPr lang="en-US" sz="2000" dirty="0">
                <a:effectLst/>
              </a:rPr>
              <a:t>, and I</a:t>
            </a:r>
            <a:r>
              <a:rPr lang="en-US" sz="2000" baseline="-25000" dirty="0">
                <a:effectLst/>
              </a:rPr>
              <a:t>E </a:t>
            </a:r>
            <a:r>
              <a:rPr lang="en-US" sz="2000" dirty="0">
                <a:effectLst/>
              </a:rPr>
              <a:t>.</a:t>
            </a:r>
            <a:r>
              <a:rPr lang="en-US" sz="2000" baseline="-25000" dirty="0">
                <a:effectLst/>
              </a:rPr>
              <a:t> </a:t>
            </a:r>
            <a:r>
              <a:rPr lang="en-US" sz="2000" dirty="0">
                <a:effectLst/>
              </a:rPr>
              <a:t> </a:t>
            </a:r>
          </a:p>
        </p:txBody>
      </p:sp>
    </p:spTree>
    <p:extLst>
      <p:ext uri="{BB962C8B-B14F-4D97-AF65-F5344CB8AC3E}">
        <p14:creationId xmlns:p14="http://schemas.microsoft.com/office/powerpoint/2010/main" val="11347184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518CC-33E4-456C-B611-8303659C39DF}"/>
              </a:ext>
            </a:extLst>
          </p:cNvPr>
          <p:cNvSpPr>
            <a:spLocks noGrp="1"/>
          </p:cNvSpPr>
          <p:nvPr>
            <p:ph type="ctrTitle"/>
          </p:nvPr>
        </p:nvSpPr>
        <p:spPr>
          <a:xfrm>
            <a:off x="231916" y="314042"/>
            <a:ext cx="1822171" cy="680280"/>
          </a:xfrm>
        </p:spPr>
        <p:txBody>
          <a:bodyPr>
            <a:normAutofit/>
          </a:bodyPr>
          <a:lstStyle/>
          <a:p>
            <a:pPr algn="l"/>
            <a:r>
              <a:rPr lang="en-US" sz="2400" dirty="0">
                <a:latin typeface="+mn-lt"/>
              </a:rPr>
              <a:t>Module 8:</a:t>
            </a:r>
          </a:p>
        </p:txBody>
      </p:sp>
      <p:sp>
        <p:nvSpPr>
          <p:cNvPr id="4" name="Title 1">
            <a:extLst>
              <a:ext uri="{FF2B5EF4-FFF2-40B4-BE49-F238E27FC236}">
                <a16:creationId xmlns:a16="http://schemas.microsoft.com/office/drawing/2014/main" id="{F26045F5-238F-494E-BE68-056031038929}"/>
              </a:ext>
            </a:extLst>
          </p:cNvPr>
          <p:cNvSpPr txBox="1">
            <a:spLocks/>
          </p:cNvSpPr>
          <p:nvPr/>
        </p:nvSpPr>
        <p:spPr>
          <a:xfrm>
            <a:off x="231916" y="1167504"/>
            <a:ext cx="3617843" cy="100495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dirty="0">
                <a:latin typeface="+mn-lt"/>
              </a:rPr>
              <a:t>Overview</a:t>
            </a:r>
          </a:p>
        </p:txBody>
      </p:sp>
      <p:sp>
        <p:nvSpPr>
          <p:cNvPr id="8" name="Title 1">
            <a:extLst>
              <a:ext uri="{FF2B5EF4-FFF2-40B4-BE49-F238E27FC236}">
                <a16:creationId xmlns:a16="http://schemas.microsoft.com/office/drawing/2014/main" id="{63339394-130A-4D94-8B4C-F1A8F2C2B67C}"/>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8</a:t>
            </a:r>
          </a:p>
        </p:txBody>
      </p:sp>
      <p:sp>
        <p:nvSpPr>
          <p:cNvPr id="7" name="Title 1">
            <a:extLst>
              <a:ext uri="{FF2B5EF4-FFF2-40B4-BE49-F238E27FC236}">
                <a16:creationId xmlns:a16="http://schemas.microsoft.com/office/drawing/2014/main" id="{7A8A3231-087F-4FEF-9271-B697A9F1B8C6}"/>
              </a:ext>
            </a:extLst>
          </p:cNvPr>
          <p:cNvSpPr txBox="1">
            <a:spLocks/>
          </p:cNvSpPr>
          <p:nvPr/>
        </p:nvSpPr>
        <p:spPr>
          <a:xfrm>
            <a:off x="1921565" y="373678"/>
            <a:ext cx="8613915" cy="680280"/>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latin typeface="+mn-lt"/>
              </a:rPr>
              <a:t>BIPOLAR JUNCTION TRANSISTOR </a:t>
            </a:r>
          </a:p>
          <a:p>
            <a:r>
              <a:rPr lang="en-US" sz="4000" dirty="0">
                <a:latin typeface="+mn-lt"/>
              </a:rPr>
              <a:t>(PRACTICE PROBLEMS)</a:t>
            </a:r>
          </a:p>
        </p:txBody>
      </p:sp>
      <p:sp>
        <p:nvSpPr>
          <p:cNvPr id="5" name="Subtitle 4">
            <a:extLst>
              <a:ext uri="{FF2B5EF4-FFF2-40B4-BE49-F238E27FC236}">
                <a16:creationId xmlns:a16="http://schemas.microsoft.com/office/drawing/2014/main" id="{39E7D337-CA1D-43EE-85A0-59F42D2638CB}"/>
              </a:ext>
            </a:extLst>
          </p:cNvPr>
          <p:cNvSpPr txBox="1">
            <a:spLocks noGrp="1"/>
          </p:cNvSpPr>
          <p:nvPr>
            <p:ph type="subTitle" idx="1"/>
          </p:nvPr>
        </p:nvSpPr>
        <p:spPr>
          <a:xfrm>
            <a:off x="1383472" y="2116059"/>
            <a:ext cx="9690100" cy="3866187"/>
          </a:xfrm>
          <a:prstGeom prst="rect">
            <a:avLst/>
          </a:prstGeom>
          <a:noFill/>
        </p:spPr>
        <p:txBody>
          <a:bodyPr wrap="square">
            <a:spAutoFit/>
          </a:bodyPr>
          <a:lstStyle/>
          <a:p>
            <a:pPr algn="l">
              <a:lnSpc>
                <a:spcPct val="150000"/>
              </a:lnSpc>
            </a:pPr>
            <a:r>
              <a:rPr lang="en-US" sz="2000" dirty="0">
                <a:effectLst/>
              </a:rPr>
              <a:t>We’ve considered the basic transistor characteristics and properties. We can now start analyzing and designing the dc biasing of bipolar transistor circuits. A primary purpose of this module is to become familiar and comfortable with the bipolar transistor and transistor circuits. The dc biasing of transistors, is an important part of designing bipolar amplifiers, to name a few.</a:t>
            </a:r>
          </a:p>
          <a:p>
            <a:pPr algn="l">
              <a:lnSpc>
                <a:spcPct val="150000"/>
              </a:lnSpc>
            </a:pPr>
            <a:r>
              <a:rPr lang="en-US" sz="2000" dirty="0">
                <a:effectLst/>
              </a:rPr>
              <a:t>Transistors can be used to: switch currents, voltages, and power; perform digital logic functions; and amplify time-varying signals. In this section, we consider the switching properties of the bipolar transistor.</a:t>
            </a:r>
            <a:endParaRPr lang="en-US" sz="2000" dirty="0"/>
          </a:p>
        </p:txBody>
      </p:sp>
    </p:spTree>
    <p:extLst>
      <p:ext uri="{BB962C8B-B14F-4D97-AF65-F5344CB8AC3E}">
        <p14:creationId xmlns:p14="http://schemas.microsoft.com/office/powerpoint/2010/main" val="29988210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6045F5-238F-494E-BE68-056031038929}"/>
              </a:ext>
            </a:extLst>
          </p:cNvPr>
          <p:cNvSpPr txBox="1">
            <a:spLocks/>
          </p:cNvSpPr>
          <p:nvPr/>
        </p:nvSpPr>
        <p:spPr>
          <a:xfrm>
            <a:off x="231916" y="-5869"/>
            <a:ext cx="3617843" cy="100495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dirty="0">
                <a:latin typeface="+mn-lt"/>
              </a:rPr>
              <a:t>Objectives</a:t>
            </a:r>
          </a:p>
        </p:txBody>
      </p:sp>
      <p:sp>
        <p:nvSpPr>
          <p:cNvPr id="8" name="Subtitle 2">
            <a:extLst>
              <a:ext uri="{FF2B5EF4-FFF2-40B4-BE49-F238E27FC236}">
                <a16:creationId xmlns:a16="http://schemas.microsoft.com/office/drawing/2014/main" id="{6FB3B3FF-D8C6-47EC-B2AC-21FF22CF7BB7}"/>
              </a:ext>
            </a:extLst>
          </p:cNvPr>
          <p:cNvSpPr txBox="1">
            <a:spLocks/>
          </p:cNvSpPr>
          <p:nvPr/>
        </p:nvSpPr>
        <p:spPr>
          <a:xfrm>
            <a:off x="1053547" y="1250879"/>
            <a:ext cx="9144000" cy="10049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t>After completing this module, the student should be able to:</a:t>
            </a:r>
          </a:p>
        </p:txBody>
      </p:sp>
      <p:sp>
        <p:nvSpPr>
          <p:cNvPr id="10" name="Subtitle 2">
            <a:extLst>
              <a:ext uri="{FF2B5EF4-FFF2-40B4-BE49-F238E27FC236}">
                <a16:creationId xmlns:a16="http://schemas.microsoft.com/office/drawing/2014/main" id="{DD89345D-9217-4FD3-8FA2-7634C3EC9C02}"/>
              </a:ext>
            </a:extLst>
          </p:cNvPr>
          <p:cNvSpPr txBox="1">
            <a:spLocks/>
          </p:cNvSpPr>
          <p:nvPr/>
        </p:nvSpPr>
        <p:spPr>
          <a:xfrm>
            <a:off x="1683025" y="2012880"/>
            <a:ext cx="9455427" cy="249285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200000"/>
              </a:lnSpc>
              <a:buFont typeface="+mj-lt"/>
              <a:buAutoNum type="arabicPeriod"/>
            </a:pPr>
            <a:r>
              <a:rPr lang="en-US" sz="1600" dirty="0">
                <a:latin typeface="Arial" panose="020B0604020202020204" pitchFamily="34" charset="0"/>
              </a:rPr>
              <a:t>Enhance knowledge in solving transistor DC analysis.</a:t>
            </a:r>
          </a:p>
          <a:p>
            <a:pPr marL="342900" indent="-342900" algn="l">
              <a:lnSpc>
                <a:spcPct val="200000"/>
              </a:lnSpc>
              <a:buFont typeface="+mj-lt"/>
              <a:buAutoNum type="arabicPeriod"/>
            </a:pPr>
            <a:r>
              <a:rPr lang="en-US" sz="1600" dirty="0">
                <a:latin typeface="Arial" panose="020B0604020202020204" pitchFamily="34" charset="0"/>
              </a:rPr>
              <a:t>Apply knowledge in making design circuits such as a switch or inverter circuit.</a:t>
            </a:r>
          </a:p>
        </p:txBody>
      </p:sp>
      <p:sp>
        <p:nvSpPr>
          <p:cNvPr id="2" name="Title 1">
            <a:extLst>
              <a:ext uri="{FF2B5EF4-FFF2-40B4-BE49-F238E27FC236}">
                <a16:creationId xmlns:a16="http://schemas.microsoft.com/office/drawing/2014/main" id="{62C8B64A-6C82-4F4E-A07B-A5860F79C560}"/>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8</a:t>
            </a:r>
          </a:p>
        </p:txBody>
      </p:sp>
    </p:spTree>
    <p:extLst>
      <p:ext uri="{BB962C8B-B14F-4D97-AF65-F5344CB8AC3E}">
        <p14:creationId xmlns:p14="http://schemas.microsoft.com/office/powerpoint/2010/main" val="29015291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4BDA5A1-F1AA-4E6C-B2DB-AC5ED310A3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43" y="1642164"/>
            <a:ext cx="4134816" cy="4738345"/>
          </a:xfrm>
          <a:prstGeom prst="rect">
            <a:avLst/>
          </a:prstGeom>
        </p:spPr>
      </p:pic>
      <p:sp>
        <p:nvSpPr>
          <p:cNvPr id="4" name="Title 1">
            <a:extLst>
              <a:ext uri="{FF2B5EF4-FFF2-40B4-BE49-F238E27FC236}">
                <a16:creationId xmlns:a16="http://schemas.microsoft.com/office/drawing/2014/main" id="{F26045F5-238F-494E-BE68-056031038929}"/>
              </a:ext>
            </a:extLst>
          </p:cNvPr>
          <p:cNvSpPr txBox="1">
            <a:spLocks/>
          </p:cNvSpPr>
          <p:nvPr/>
        </p:nvSpPr>
        <p:spPr>
          <a:xfrm>
            <a:off x="165655" y="215348"/>
            <a:ext cx="3617843"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Course Materials</a:t>
            </a:r>
          </a:p>
        </p:txBody>
      </p:sp>
      <p:sp>
        <p:nvSpPr>
          <p:cNvPr id="3" name="Title 1">
            <a:extLst>
              <a:ext uri="{FF2B5EF4-FFF2-40B4-BE49-F238E27FC236}">
                <a16:creationId xmlns:a16="http://schemas.microsoft.com/office/drawing/2014/main" id="{2AA7F3C1-97BB-465D-BC43-D9FEFF52A200}"/>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8</a:t>
            </a:r>
          </a:p>
        </p:txBody>
      </p:sp>
      <p:sp>
        <p:nvSpPr>
          <p:cNvPr id="11" name="TextBox 10">
            <a:extLst>
              <a:ext uri="{FF2B5EF4-FFF2-40B4-BE49-F238E27FC236}">
                <a16:creationId xmlns:a16="http://schemas.microsoft.com/office/drawing/2014/main" id="{CE2C000F-2ED8-4FED-A6B9-F0E11A2CF72A}"/>
              </a:ext>
            </a:extLst>
          </p:cNvPr>
          <p:cNvSpPr txBox="1"/>
          <p:nvPr/>
        </p:nvSpPr>
        <p:spPr>
          <a:xfrm>
            <a:off x="159028" y="512072"/>
            <a:ext cx="6851372" cy="400110"/>
          </a:xfrm>
          <a:prstGeom prst="rect">
            <a:avLst/>
          </a:prstGeom>
          <a:noFill/>
        </p:spPr>
        <p:txBody>
          <a:bodyPr wrap="square">
            <a:spAutoFit/>
          </a:bodyPr>
          <a:lstStyle/>
          <a:p>
            <a:r>
              <a:rPr lang="en-US" sz="2000" b="1" dirty="0">
                <a:effectLst/>
              </a:rPr>
              <a:t>A. Commonly Used Bipolar Circuits: dc Analysis</a:t>
            </a:r>
            <a:endParaRPr lang="en-US" sz="2000" b="1" dirty="0"/>
          </a:p>
        </p:txBody>
      </p:sp>
      <p:sp>
        <p:nvSpPr>
          <p:cNvPr id="10" name="TextBox 9">
            <a:extLst>
              <a:ext uri="{FF2B5EF4-FFF2-40B4-BE49-F238E27FC236}">
                <a16:creationId xmlns:a16="http://schemas.microsoft.com/office/drawing/2014/main" id="{59285E0C-63E9-4A02-A501-B663C57D2486}"/>
              </a:ext>
            </a:extLst>
          </p:cNvPr>
          <p:cNvSpPr txBox="1"/>
          <p:nvPr/>
        </p:nvSpPr>
        <p:spPr>
          <a:xfrm>
            <a:off x="499717" y="912182"/>
            <a:ext cx="11307969" cy="646331"/>
          </a:xfrm>
          <a:prstGeom prst="rect">
            <a:avLst/>
          </a:prstGeom>
          <a:noFill/>
        </p:spPr>
        <p:txBody>
          <a:bodyPr wrap="square">
            <a:spAutoFit/>
          </a:bodyPr>
          <a:lstStyle/>
          <a:p>
            <a:r>
              <a:rPr lang="en-US" dirty="0">
                <a:effectLst/>
              </a:rPr>
              <a:t>Calculate the characteristics of a circuit containing an emitter resistor. For the circuit shown, let V</a:t>
            </a:r>
            <a:r>
              <a:rPr lang="en-US" baseline="-25000" dirty="0">
                <a:effectLst/>
              </a:rPr>
              <a:t>BE</a:t>
            </a:r>
            <a:r>
              <a:rPr lang="en-US" dirty="0">
                <a:effectLst/>
              </a:rPr>
              <a:t>(on)=0.7V and β=75. Note that the circuit has both positive and negative power supply voltages.</a:t>
            </a:r>
          </a:p>
        </p:txBody>
      </p:sp>
      <p:pic>
        <p:nvPicPr>
          <p:cNvPr id="5" name="Picture 4">
            <a:extLst>
              <a:ext uri="{FF2B5EF4-FFF2-40B4-BE49-F238E27FC236}">
                <a16:creationId xmlns:a16="http://schemas.microsoft.com/office/drawing/2014/main" id="{5E3DC3FF-6392-4C93-B6A6-243E0D38D18D}"/>
              </a:ext>
            </a:extLst>
          </p:cNvPr>
          <p:cNvPicPr>
            <a:picLocks noChangeAspect="1"/>
          </p:cNvPicPr>
          <p:nvPr/>
        </p:nvPicPr>
        <p:blipFill>
          <a:blip r:embed="rId3"/>
          <a:stretch>
            <a:fillRect/>
          </a:stretch>
        </p:blipFill>
        <p:spPr>
          <a:xfrm>
            <a:off x="6654248" y="1642164"/>
            <a:ext cx="4288909" cy="4532889"/>
          </a:xfrm>
          <a:prstGeom prst="rect">
            <a:avLst/>
          </a:prstGeom>
        </p:spPr>
      </p:pic>
      <p:sp>
        <p:nvSpPr>
          <p:cNvPr id="43" name="Title 1">
            <a:extLst>
              <a:ext uri="{FF2B5EF4-FFF2-40B4-BE49-F238E27FC236}">
                <a16:creationId xmlns:a16="http://schemas.microsoft.com/office/drawing/2014/main" id="{7FF34F8E-EE9F-4D17-8D69-09B532E5CE6B}"/>
              </a:ext>
            </a:extLst>
          </p:cNvPr>
          <p:cNvSpPr txBox="1">
            <a:spLocks/>
          </p:cNvSpPr>
          <p:nvPr/>
        </p:nvSpPr>
        <p:spPr>
          <a:xfrm>
            <a:off x="272222" y="5350356"/>
            <a:ext cx="2537239"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b="1" dirty="0">
                <a:latin typeface="+mn-lt"/>
              </a:rPr>
              <a:t>(a) </a:t>
            </a:r>
            <a:r>
              <a:rPr lang="en-US" sz="1600" dirty="0">
                <a:latin typeface="+mn-lt"/>
              </a:rPr>
              <a:t>npn transistor circuit with emitter resistor</a:t>
            </a:r>
          </a:p>
        </p:txBody>
      </p:sp>
      <p:sp>
        <p:nvSpPr>
          <p:cNvPr id="46" name="Title 1">
            <a:extLst>
              <a:ext uri="{FF2B5EF4-FFF2-40B4-BE49-F238E27FC236}">
                <a16:creationId xmlns:a16="http://schemas.microsoft.com/office/drawing/2014/main" id="{3974C0C5-29E4-4765-B3E0-9C5008831661}"/>
              </a:ext>
            </a:extLst>
          </p:cNvPr>
          <p:cNvSpPr txBox="1">
            <a:spLocks/>
          </p:cNvSpPr>
          <p:nvPr/>
        </p:nvSpPr>
        <p:spPr>
          <a:xfrm>
            <a:off x="6096000" y="5344835"/>
            <a:ext cx="292131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b="1" dirty="0">
                <a:latin typeface="+mn-lt"/>
              </a:rPr>
              <a:t>(b) </a:t>
            </a:r>
            <a:r>
              <a:rPr lang="en-US" sz="1600" dirty="0">
                <a:latin typeface="+mn-lt"/>
              </a:rPr>
              <a:t>Circuit (a) with current directions and voltage polarities</a:t>
            </a:r>
          </a:p>
        </p:txBody>
      </p:sp>
    </p:spTree>
    <p:extLst>
      <p:ext uri="{BB962C8B-B14F-4D97-AF65-F5344CB8AC3E}">
        <p14:creationId xmlns:p14="http://schemas.microsoft.com/office/powerpoint/2010/main" val="13442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0D5A35E9-66D3-420F-8618-861AEFC335EB}"/>
              </a:ext>
            </a:extLst>
          </p:cNvPr>
          <p:cNvPicPr>
            <a:picLocks noChangeAspect="1"/>
          </p:cNvPicPr>
          <p:nvPr/>
        </p:nvPicPr>
        <p:blipFill>
          <a:blip r:embed="rId2"/>
          <a:stretch>
            <a:fillRect/>
          </a:stretch>
        </p:blipFill>
        <p:spPr>
          <a:xfrm>
            <a:off x="7452426" y="944155"/>
            <a:ext cx="4486640" cy="2646795"/>
          </a:xfrm>
          <a:prstGeom prst="rect">
            <a:avLst/>
          </a:prstGeom>
        </p:spPr>
      </p:pic>
      <p:sp>
        <p:nvSpPr>
          <p:cNvPr id="4" name="Title 1">
            <a:extLst>
              <a:ext uri="{FF2B5EF4-FFF2-40B4-BE49-F238E27FC236}">
                <a16:creationId xmlns:a16="http://schemas.microsoft.com/office/drawing/2014/main" id="{F26045F5-238F-494E-BE68-056031038929}"/>
              </a:ext>
            </a:extLst>
          </p:cNvPr>
          <p:cNvSpPr txBox="1">
            <a:spLocks/>
          </p:cNvSpPr>
          <p:nvPr/>
        </p:nvSpPr>
        <p:spPr>
          <a:xfrm>
            <a:off x="165655" y="215348"/>
            <a:ext cx="3617843"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Course Materials</a:t>
            </a:r>
          </a:p>
        </p:txBody>
      </p:sp>
      <p:sp>
        <p:nvSpPr>
          <p:cNvPr id="8" name="Subtitle 2">
            <a:extLst>
              <a:ext uri="{FF2B5EF4-FFF2-40B4-BE49-F238E27FC236}">
                <a16:creationId xmlns:a16="http://schemas.microsoft.com/office/drawing/2014/main" id="{6FB3B3FF-D8C6-47EC-B2AC-21FF22CF7BB7}"/>
              </a:ext>
            </a:extLst>
          </p:cNvPr>
          <p:cNvSpPr txBox="1">
            <a:spLocks/>
          </p:cNvSpPr>
          <p:nvPr/>
        </p:nvSpPr>
        <p:spPr>
          <a:xfrm>
            <a:off x="165655" y="839629"/>
            <a:ext cx="9144000" cy="10049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t>C.	Forward biased pn Junction</a:t>
            </a:r>
          </a:p>
        </p:txBody>
      </p:sp>
      <p:sp>
        <p:nvSpPr>
          <p:cNvPr id="3" name="Title 1">
            <a:extLst>
              <a:ext uri="{FF2B5EF4-FFF2-40B4-BE49-F238E27FC236}">
                <a16:creationId xmlns:a16="http://schemas.microsoft.com/office/drawing/2014/main" id="{2AA7F3C1-97BB-465D-BC43-D9FEFF52A200}"/>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1</a:t>
            </a:r>
          </a:p>
        </p:txBody>
      </p:sp>
      <p:sp>
        <p:nvSpPr>
          <p:cNvPr id="5" name="Rectangle 4">
            <a:extLst>
              <a:ext uri="{FF2B5EF4-FFF2-40B4-BE49-F238E27FC236}">
                <a16:creationId xmlns:a16="http://schemas.microsoft.com/office/drawing/2014/main" id="{154E62BC-AF1D-4F55-8621-523778785891}"/>
              </a:ext>
            </a:extLst>
          </p:cNvPr>
          <p:cNvSpPr/>
          <p:nvPr/>
        </p:nvSpPr>
        <p:spPr>
          <a:xfrm>
            <a:off x="284924" y="1262596"/>
            <a:ext cx="7286770" cy="3477875"/>
          </a:xfrm>
          <a:prstGeom prst="rect">
            <a:avLst/>
          </a:prstGeom>
        </p:spPr>
        <p:txBody>
          <a:bodyPr wrap="square">
            <a:spAutoFit/>
          </a:bodyPr>
          <a:lstStyle/>
          <a:p>
            <a:pPr rtl="0"/>
            <a:r>
              <a:rPr lang="en-US" sz="2000" dirty="0">
                <a:effectLst/>
              </a:rPr>
              <a:t>If a positive voltage </a:t>
            </a:r>
            <a:r>
              <a:rPr lang="en-US" sz="2000" dirty="0">
                <a:effectLst/>
                <a:latin typeface="Lucida Calligraphy" panose="03010101010101010101" pitchFamily="66" charset="0"/>
              </a:rPr>
              <a:t>v</a:t>
            </a:r>
            <a:r>
              <a:rPr lang="en-US" sz="2000" baseline="-25000" dirty="0">
                <a:effectLst/>
                <a:latin typeface="Lucida Calligraphy" panose="03010101010101010101" pitchFamily="66" charset="0"/>
              </a:rPr>
              <a:t>D</a:t>
            </a:r>
            <a:r>
              <a:rPr lang="en-US" sz="2000" dirty="0">
                <a:effectLst/>
              </a:rPr>
              <a:t> is applied to the p-region, the potential barrier decreases (Fig. 4). The electric fields in the space-charge region are very large compared to those in the remainder of the p- and n-regions, so essentially all of the applied voltage exists across the pn junction region. The applied electric field, </a:t>
            </a:r>
            <a:r>
              <a:rPr lang="en-US" sz="2000" dirty="0">
                <a:effectLst/>
                <a:latin typeface="Lucida Calligraphy" panose="03010101010101010101" pitchFamily="66" charset="0"/>
              </a:rPr>
              <a:t>E</a:t>
            </a:r>
            <a:r>
              <a:rPr lang="en-US" sz="2000" baseline="-25000" dirty="0">
                <a:effectLst/>
              </a:rPr>
              <a:t>A</a:t>
            </a:r>
            <a:r>
              <a:rPr lang="en-US" sz="2000" dirty="0">
                <a:effectLst/>
              </a:rPr>
              <a:t>, induced by the applied voltage is in the opposite direction from that of the thermal equilibrium space-charge </a:t>
            </a:r>
            <a:r>
              <a:rPr lang="en-US" sz="2000" dirty="0">
                <a:effectLst/>
                <a:latin typeface="Lucida Calligraphy" panose="03010101010101010101" pitchFamily="66" charset="0"/>
              </a:rPr>
              <a:t>E</a:t>
            </a:r>
            <a:r>
              <a:rPr lang="en-US" sz="2000" dirty="0">
                <a:effectLst/>
              </a:rPr>
              <a:t>-field. However, the net electric field is always from then- to the p-region. The net result is that the electric field in the space-charge region is lower than the equilibrium value. This upsets the delicate balance between diffusion and the </a:t>
            </a:r>
            <a:r>
              <a:rPr lang="en-US" sz="2000" dirty="0">
                <a:effectLst/>
                <a:latin typeface="Lucida Calligraphy" panose="03010101010101010101" pitchFamily="66" charset="0"/>
              </a:rPr>
              <a:t>E</a:t>
            </a:r>
            <a:r>
              <a:rPr lang="en-US" sz="2000" dirty="0">
                <a:effectLst/>
              </a:rPr>
              <a:t>-field force. </a:t>
            </a:r>
            <a:endParaRPr lang="en-US" sz="2000" dirty="0"/>
          </a:p>
        </p:txBody>
      </p:sp>
      <p:sp>
        <p:nvSpPr>
          <p:cNvPr id="22" name="Rectangle 21">
            <a:extLst>
              <a:ext uri="{FF2B5EF4-FFF2-40B4-BE49-F238E27FC236}">
                <a16:creationId xmlns:a16="http://schemas.microsoft.com/office/drawing/2014/main" id="{9611A299-6BC1-4C12-A3FB-D07E3AFBD4F9}"/>
              </a:ext>
            </a:extLst>
          </p:cNvPr>
          <p:cNvSpPr/>
          <p:nvPr/>
        </p:nvSpPr>
        <p:spPr>
          <a:xfrm>
            <a:off x="284923" y="4673348"/>
            <a:ext cx="11429997" cy="1938992"/>
          </a:xfrm>
          <a:prstGeom prst="rect">
            <a:avLst/>
          </a:prstGeom>
        </p:spPr>
        <p:txBody>
          <a:bodyPr wrap="square">
            <a:spAutoFit/>
          </a:bodyPr>
          <a:lstStyle/>
          <a:p>
            <a:pPr rtl="0"/>
            <a:r>
              <a:rPr lang="en-US" sz="2000" dirty="0">
                <a:effectLst/>
              </a:rPr>
              <a:t>Majority carrier electrons from the n-region diffuse into the p-region, and majority carrier holes from the p-region diffuse into the n-region. The process continues as long as the voltage </a:t>
            </a:r>
            <a:r>
              <a:rPr lang="en-US" sz="2000" dirty="0">
                <a:effectLst/>
                <a:latin typeface="Lucida Calligraphy" panose="03010101010101010101" pitchFamily="66" charset="0"/>
              </a:rPr>
              <a:t>v</a:t>
            </a:r>
            <a:r>
              <a:rPr lang="en-US" sz="2000" baseline="-25000" dirty="0">
                <a:effectLst/>
                <a:latin typeface="Lucida Calligraphy" panose="03010101010101010101" pitchFamily="66" charset="0"/>
              </a:rPr>
              <a:t>D</a:t>
            </a:r>
            <a:r>
              <a:rPr lang="en-US" sz="2000" dirty="0">
                <a:effectLst/>
              </a:rPr>
              <a:t> is applied, thus creating a current in the pn junction. This process would be analogous to lowering a dam wall slightly. A slight drop in the wall height can send a large amount of water (current)over the barrier. This applied voltage polarity (i.e., bias) is known as </a:t>
            </a:r>
            <a:r>
              <a:rPr lang="en-US" sz="2000" b="1" dirty="0">
                <a:effectLst/>
              </a:rPr>
              <a:t>forward bias</a:t>
            </a:r>
            <a:r>
              <a:rPr lang="en-US" sz="2000" dirty="0">
                <a:effectLst/>
              </a:rPr>
              <a:t>. The forward-bias voltage </a:t>
            </a:r>
            <a:r>
              <a:rPr lang="en-US" sz="2000" dirty="0">
                <a:effectLst/>
                <a:latin typeface="Lucida Calligraphy" panose="03010101010101010101" pitchFamily="66" charset="0"/>
              </a:rPr>
              <a:t>v</a:t>
            </a:r>
            <a:r>
              <a:rPr lang="en-US" sz="2000" baseline="-25000" dirty="0">
                <a:effectLst/>
                <a:latin typeface="Lucida Calligraphy" panose="03010101010101010101" pitchFamily="66" charset="0"/>
              </a:rPr>
              <a:t>D</a:t>
            </a:r>
            <a:r>
              <a:rPr lang="en-US" sz="2000" dirty="0">
                <a:effectLst/>
              </a:rPr>
              <a:t> must always be less than the built-in potential barrier </a:t>
            </a:r>
            <a:r>
              <a:rPr lang="en-US" sz="2000" dirty="0">
                <a:effectLst/>
                <a:latin typeface="Lucida Calligraphy" panose="03010101010101010101" pitchFamily="66" charset="0"/>
              </a:rPr>
              <a:t>V</a:t>
            </a:r>
            <a:r>
              <a:rPr lang="en-US" sz="2000" baseline="-25000" dirty="0">
                <a:effectLst/>
                <a:latin typeface="Lucida Calligraphy" panose="03010101010101010101" pitchFamily="66" charset="0"/>
              </a:rPr>
              <a:t>bi</a:t>
            </a:r>
            <a:r>
              <a:rPr lang="en-US" sz="2000" dirty="0">
                <a:effectLst/>
              </a:rPr>
              <a:t>.</a:t>
            </a:r>
            <a:endParaRPr lang="en-US" sz="2000" dirty="0"/>
          </a:p>
        </p:txBody>
      </p:sp>
      <p:sp>
        <p:nvSpPr>
          <p:cNvPr id="24" name="Title 1">
            <a:extLst>
              <a:ext uri="{FF2B5EF4-FFF2-40B4-BE49-F238E27FC236}">
                <a16:creationId xmlns:a16="http://schemas.microsoft.com/office/drawing/2014/main" id="{A0970C58-2730-4628-892B-20ADE191F929}"/>
              </a:ext>
            </a:extLst>
          </p:cNvPr>
          <p:cNvSpPr txBox="1">
            <a:spLocks/>
          </p:cNvSpPr>
          <p:nvPr/>
        </p:nvSpPr>
        <p:spPr>
          <a:xfrm>
            <a:off x="8338727" y="3465883"/>
            <a:ext cx="3107839" cy="52882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Fig. 4 A pn junction in forward bias</a:t>
            </a:r>
          </a:p>
        </p:txBody>
      </p:sp>
    </p:spTree>
    <p:extLst>
      <p:ext uri="{BB962C8B-B14F-4D97-AF65-F5344CB8AC3E}">
        <p14:creationId xmlns:p14="http://schemas.microsoft.com/office/powerpoint/2010/main" val="30463420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3DC3FF-6392-4C93-B6A6-243E0D38D18D}"/>
              </a:ext>
            </a:extLst>
          </p:cNvPr>
          <p:cNvPicPr>
            <a:picLocks noChangeAspect="1"/>
          </p:cNvPicPr>
          <p:nvPr/>
        </p:nvPicPr>
        <p:blipFill>
          <a:blip r:embed="rId2"/>
          <a:stretch>
            <a:fillRect/>
          </a:stretch>
        </p:blipFill>
        <p:spPr>
          <a:xfrm>
            <a:off x="7076659" y="179332"/>
            <a:ext cx="4726071" cy="4994921"/>
          </a:xfrm>
          <a:prstGeom prst="rect">
            <a:avLst/>
          </a:prstGeom>
        </p:spPr>
      </p:pic>
      <p:sp>
        <p:nvSpPr>
          <p:cNvPr id="4" name="Title 1">
            <a:extLst>
              <a:ext uri="{FF2B5EF4-FFF2-40B4-BE49-F238E27FC236}">
                <a16:creationId xmlns:a16="http://schemas.microsoft.com/office/drawing/2014/main" id="{F26045F5-238F-494E-BE68-056031038929}"/>
              </a:ext>
            </a:extLst>
          </p:cNvPr>
          <p:cNvSpPr txBox="1">
            <a:spLocks/>
          </p:cNvSpPr>
          <p:nvPr/>
        </p:nvSpPr>
        <p:spPr>
          <a:xfrm>
            <a:off x="165655" y="215348"/>
            <a:ext cx="3617843"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Course Materials</a:t>
            </a:r>
          </a:p>
        </p:txBody>
      </p:sp>
      <p:sp>
        <p:nvSpPr>
          <p:cNvPr id="3" name="Title 1">
            <a:extLst>
              <a:ext uri="{FF2B5EF4-FFF2-40B4-BE49-F238E27FC236}">
                <a16:creationId xmlns:a16="http://schemas.microsoft.com/office/drawing/2014/main" id="{2AA7F3C1-97BB-465D-BC43-D9FEFF52A200}"/>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8</a:t>
            </a:r>
          </a:p>
        </p:txBody>
      </p:sp>
      <p:sp>
        <p:nvSpPr>
          <p:cNvPr id="11" name="TextBox 10">
            <a:extLst>
              <a:ext uri="{FF2B5EF4-FFF2-40B4-BE49-F238E27FC236}">
                <a16:creationId xmlns:a16="http://schemas.microsoft.com/office/drawing/2014/main" id="{CE2C000F-2ED8-4FED-A6B9-F0E11A2CF72A}"/>
              </a:ext>
            </a:extLst>
          </p:cNvPr>
          <p:cNvSpPr txBox="1"/>
          <p:nvPr/>
        </p:nvSpPr>
        <p:spPr>
          <a:xfrm>
            <a:off x="159028" y="512072"/>
            <a:ext cx="6851372" cy="400110"/>
          </a:xfrm>
          <a:prstGeom prst="rect">
            <a:avLst/>
          </a:prstGeom>
          <a:noFill/>
        </p:spPr>
        <p:txBody>
          <a:bodyPr wrap="square">
            <a:spAutoFit/>
          </a:bodyPr>
          <a:lstStyle/>
          <a:p>
            <a:r>
              <a:rPr lang="en-US" sz="2000" b="1" dirty="0">
                <a:effectLst/>
              </a:rPr>
              <a:t>A.1 Commonly Used Bipolar Circuits: dc Analysis (cont.)</a:t>
            </a:r>
            <a:endParaRPr lang="en-US" sz="2000" b="1" dirty="0"/>
          </a:p>
        </p:txBody>
      </p:sp>
      <p:sp>
        <p:nvSpPr>
          <p:cNvPr id="10" name="TextBox 9">
            <a:extLst>
              <a:ext uri="{FF2B5EF4-FFF2-40B4-BE49-F238E27FC236}">
                <a16:creationId xmlns:a16="http://schemas.microsoft.com/office/drawing/2014/main" id="{59285E0C-63E9-4A02-A501-B663C57D2486}"/>
              </a:ext>
            </a:extLst>
          </p:cNvPr>
          <p:cNvSpPr txBox="1"/>
          <p:nvPr/>
        </p:nvSpPr>
        <p:spPr>
          <a:xfrm>
            <a:off x="499718" y="832670"/>
            <a:ext cx="5735982" cy="369332"/>
          </a:xfrm>
          <a:prstGeom prst="rect">
            <a:avLst/>
          </a:prstGeom>
          <a:noFill/>
        </p:spPr>
        <p:txBody>
          <a:bodyPr wrap="square">
            <a:spAutoFit/>
          </a:bodyPr>
          <a:lstStyle/>
          <a:p>
            <a:r>
              <a:rPr lang="en-US" dirty="0">
                <a:effectLst/>
              </a:rPr>
              <a:t>Now let us try to solve for V</a:t>
            </a:r>
            <a:r>
              <a:rPr lang="en-US" baseline="-25000" dirty="0">
                <a:effectLst/>
              </a:rPr>
              <a:t>CE</a:t>
            </a:r>
            <a:r>
              <a:rPr lang="en-US" dirty="0">
                <a:effectLst/>
              </a:rPr>
              <a:t>. </a:t>
            </a:r>
            <a:r>
              <a:rPr lang="en-US" dirty="0"/>
              <a:t>{</a:t>
            </a:r>
            <a:r>
              <a:rPr lang="en-US" dirty="0">
                <a:effectLst/>
              </a:rPr>
              <a:t>V</a:t>
            </a:r>
            <a:r>
              <a:rPr lang="en-US" baseline="-25000" dirty="0">
                <a:effectLst/>
              </a:rPr>
              <a:t>BE</a:t>
            </a:r>
            <a:r>
              <a:rPr lang="en-US" dirty="0">
                <a:effectLst/>
              </a:rPr>
              <a:t>(on)=0.7V and β=75}</a:t>
            </a:r>
          </a:p>
        </p:txBody>
      </p:sp>
      <p:grpSp>
        <p:nvGrpSpPr>
          <p:cNvPr id="7" name="Group 6">
            <a:extLst>
              <a:ext uri="{FF2B5EF4-FFF2-40B4-BE49-F238E27FC236}">
                <a16:creationId xmlns:a16="http://schemas.microsoft.com/office/drawing/2014/main" id="{632DA6B4-9C12-4CF7-896F-6498E24B2763}"/>
              </a:ext>
            </a:extLst>
          </p:cNvPr>
          <p:cNvGrpSpPr/>
          <p:nvPr/>
        </p:nvGrpSpPr>
        <p:grpSpPr>
          <a:xfrm>
            <a:off x="136243" y="1244111"/>
            <a:ext cx="6590394" cy="5279273"/>
            <a:chOff x="335023" y="1257363"/>
            <a:chExt cx="6590394" cy="5279273"/>
          </a:xfrm>
        </p:grpSpPr>
        <p:sp>
          <p:nvSpPr>
            <p:cNvPr id="27" name="TextBox 26">
              <a:extLst>
                <a:ext uri="{FF2B5EF4-FFF2-40B4-BE49-F238E27FC236}">
                  <a16:creationId xmlns:a16="http://schemas.microsoft.com/office/drawing/2014/main" id="{D7BF67FA-B923-48CB-B555-AF866506F668}"/>
                </a:ext>
              </a:extLst>
            </p:cNvPr>
            <p:cNvSpPr txBox="1"/>
            <p:nvPr/>
          </p:nvSpPr>
          <p:spPr>
            <a:xfrm>
              <a:off x="335023" y="1257363"/>
              <a:ext cx="6330411" cy="369332"/>
            </a:xfrm>
            <a:prstGeom prst="rect">
              <a:avLst/>
            </a:prstGeom>
            <a:noFill/>
          </p:spPr>
          <p:txBody>
            <a:bodyPr wrap="square">
              <a:spAutoFit/>
            </a:bodyPr>
            <a:lstStyle/>
            <a:p>
              <a:r>
                <a:rPr lang="en-US" dirty="0"/>
                <a:t>1) Taking the B-E loop, we can say that, </a:t>
              </a:r>
              <a:endParaRPr lang="en-US" dirty="0">
                <a:effectLst/>
              </a:endParaRPr>
            </a:p>
          </p:txBody>
        </p:sp>
        <p:sp>
          <p:nvSpPr>
            <p:cNvPr id="29" name="TextBox 28">
              <a:extLst>
                <a:ext uri="{FF2B5EF4-FFF2-40B4-BE49-F238E27FC236}">
                  <a16:creationId xmlns:a16="http://schemas.microsoft.com/office/drawing/2014/main" id="{E743F843-5032-4D17-B56C-0F249FC9FF33}"/>
                </a:ext>
              </a:extLst>
            </p:cNvPr>
            <p:cNvSpPr txBox="1"/>
            <p:nvPr/>
          </p:nvSpPr>
          <p:spPr>
            <a:xfrm>
              <a:off x="628137" y="6136526"/>
              <a:ext cx="1696132" cy="400110"/>
            </a:xfrm>
            <a:prstGeom prst="rect">
              <a:avLst/>
            </a:prstGeom>
            <a:noFill/>
          </p:spPr>
          <p:txBody>
            <a:bodyPr wrap="square">
              <a:spAutoFit/>
            </a:bodyPr>
            <a:lstStyle/>
            <a:p>
              <a:r>
                <a:rPr lang="en-US" sz="2000" b="1" dirty="0">
                  <a:effectLst/>
                </a:rPr>
                <a:t>I</a:t>
              </a:r>
              <a:r>
                <a:rPr lang="en-US" sz="2000" b="1" baseline="-25000" dirty="0">
                  <a:effectLst/>
                </a:rPr>
                <a:t>B </a:t>
              </a:r>
              <a:r>
                <a:rPr lang="en-US" sz="2000" b="1" dirty="0">
                  <a:effectLst/>
                </a:rPr>
                <a:t> = 2.665µA</a:t>
              </a:r>
              <a:endParaRPr lang="en-US" sz="2000" b="1" dirty="0"/>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79D4FCB-B1B1-43C8-B487-F91CA347618F}"/>
                    </a:ext>
                  </a:extLst>
                </p:cNvPr>
                <p:cNvSpPr txBox="1"/>
                <p:nvPr/>
              </p:nvSpPr>
              <p:spPr>
                <a:xfrm>
                  <a:off x="551914" y="1661897"/>
                  <a:ext cx="5019318" cy="400110"/>
                </a:xfrm>
                <a:prstGeom prst="rect">
                  <a:avLst/>
                </a:prstGeom>
                <a:noFill/>
              </p:spPr>
              <p:txBody>
                <a:bodyPr wrap="square">
                  <a:spAutoFit/>
                </a:bodyPr>
                <a:lstStyle/>
                <a:p>
                  <a:r>
                    <a:rPr lang="en-US" sz="2000" dirty="0">
                      <a:effectLst/>
                    </a:rPr>
                    <a:t>V</a:t>
                  </a:r>
                  <a:r>
                    <a:rPr lang="en-US" sz="2000" baseline="-25000" dirty="0">
                      <a:effectLst/>
                    </a:rPr>
                    <a:t>BB </a:t>
                  </a:r>
                  <a14:m>
                    <m:oMath xmlns:m="http://schemas.openxmlformats.org/officeDocument/2006/math">
                      <m:r>
                        <m:rPr>
                          <m:nor/>
                        </m:rPr>
                        <a:rPr lang="en-US" sz="2000" dirty="0" smtClean="0"/>
                        <m:t>–</m:t>
                      </m:r>
                    </m:oMath>
                  </a14:m>
                  <a:r>
                    <a:rPr lang="en-US" sz="2000" dirty="0">
                      <a:effectLst/>
                    </a:rPr>
                    <a:t> I</a:t>
                  </a:r>
                  <a:r>
                    <a:rPr lang="en-US" sz="2000" baseline="-25000" dirty="0">
                      <a:effectLst/>
                    </a:rPr>
                    <a:t>B</a:t>
                  </a:r>
                  <a:r>
                    <a:rPr lang="en-US" sz="2000" dirty="0">
                      <a:effectLst/>
                    </a:rPr>
                    <a:t>R</a:t>
                  </a:r>
                  <a:r>
                    <a:rPr lang="en-US" sz="2000" baseline="-25000" dirty="0">
                      <a:effectLst/>
                    </a:rPr>
                    <a:t>B </a:t>
                  </a:r>
                  <a14:m>
                    <m:oMath xmlns:m="http://schemas.openxmlformats.org/officeDocument/2006/math">
                      <m:r>
                        <m:rPr>
                          <m:nor/>
                        </m:rPr>
                        <a:rPr lang="en-US" sz="2000" dirty="0"/>
                        <m:t>–</m:t>
                      </m:r>
                    </m:oMath>
                  </a14:m>
                  <a:r>
                    <a:rPr lang="en-US" sz="2000" dirty="0">
                      <a:effectLst/>
                    </a:rPr>
                    <a:t> V</a:t>
                  </a:r>
                  <a:r>
                    <a:rPr lang="en-US" sz="2000" baseline="-25000" dirty="0">
                      <a:effectLst/>
                    </a:rPr>
                    <a:t>BE</a:t>
                  </a:r>
                  <a:r>
                    <a:rPr lang="en-US" sz="2000" dirty="0">
                      <a:effectLst/>
                    </a:rPr>
                    <a:t> </a:t>
                  </a:r>
                  <a14:m>
                    <m:oMath xmlns:m="http://schemas.openxmlformats.org/officeDocument/2006/math">
                      <m:r>
                        <m:rPr>
                          <m:nor/>
                        </m:rPr>
                        <a:rPr lang="en-US" sz="2000" dirty="0"/>
                        <m:t>–</m:t>
                      </m:r>
                    </m:oMath>
                  </a14:m>
                  <a:r>
                    <a:rPr lang="en-US" sz="2000" dirty="0"/>
                    <a:t> I</a:t>
                  </a:r>
                  <a:r>
                    <a:rPr lang="en-US" sz="2000" baseline="-25000" dirty="0"/>
                    <a:t>E</a:t>
                  </a:r>
                  <a:r>
                    <a:rPr lang="en-US" sz="2000" dirty="0"/>
                    <a:t> R</a:t>
                  </a:r>
                  <a:r>
                    <a:rPr lang="en-US" sz="2000" baseline="-25000" dirty="0"/>
                    <a:t>E </a:t>
                  </a:r>
                  <a14:m>
                    <m:oMath xmlns:m="http://schemas.openxmlformats.org/officeDocument/2006/math">
                      <m:r>
                        <m:rPr>
                          <m:nor/>
                        </m:rPr>
                        <a:rPr lang="en-US" sz="2000" dirty="0"/>
                        <m:t>–</m:t>
                      </m:r>
                    </m:oMath>
                  </a14:m>
                  <a:r>
                    <a:rPr lang="en-US" sz="2000" dirty="0"/>
                    <a:t> V</a:t>
                  </a:r>
                  <a:r>
                    <a:rPr lang="en-US" sz="2000" baseline="-25000" dirty="0"/>
                    <a:t>(-)</a:t>
                  </a:r>
                  <a:r>
                    <a:rPr lang="en-US" sz="2000" dirty="0"/>
                    <a:t> </a:t>
                  </a:r>
                  <a14:m>
                    <m:oMath xmlns:m="http://schemas.openxmlformats.org/officeDocument/2006/math">
                      <m:r>
                        <m:rPr>
                          <m:nor/>
                        </m:rPr>
                        <a:rPr lang="en-US" sz="2000" b="0" i="0" dirty="0" smtClean="0"/>
                        <m:t>=</m:t>
                      </m:r>
                    </m:oMath>
                  </a14:m>
                  <a:r>
                    <a:rPr lang="en-US" sz="2000" dirty="0"/>
                    <a:t> 0 </a:t>
                  </a:r>
                </a:p>
              </p:txBody>
            </p:sp>
          </mc:Choice>
          <mc:Fallback xmlns="">
            <p:sp>
              <p:nvSpPr>
                <p:cNvPr id="26" name="TextBox 25">
                  <a:extLst>
                    <a:ext uri="{FF2B5EF4-FFF2-40B4-BE49-F238E27FC236}">
                      <a16:creationId xmlns:a16="http://schemas.microsoft.com/office/drawing/2014/main" id="{F79D4FCB-B1B1-43C8-B487-F91CA347618F}"/>
                    </a:ext>
                  </a:extLst>
                </p:cNvPr>
                <p:cNvSpPr txBox="1">
                  <a:spLocks noRot="1" noChangeAspect="1" noMove="1" noResize="1" noEditPoints="1" noAdjustHandles="1" noChangeArrowheads="1" noChangeShapeType="1" noTextEdit="1"/>
                </p:cNvSpPr>
                <p:nvPr/>
              </p:nvSpPr>
              <p:spPr>
                <a:xfrm>
                  <a:off x="551914" y="1661897"/>
                  <a:ext cx="5019318" cy="400110"/>
                </a:xfrm>
                <a:prstGeom prst="rect">
                  <a:avLst/>
                </a:prstGeom>
                <a:blipFill>
                  <a:blip r:embed="rId3"/>
                  <a:stretch>
                    <a:fillRect l="-1337" t="-7576" b="-25758"/>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44FC7F28-8622-4D31-805B-062E135770CC}"/>
                </a:ext>
              </a:extLst>
            </p:cNvPr>
            <p:cNvSpPr txBox="1"/>
            <p:nvPr/>
          </p:nvSpPr>
          <p:spPr>
            <a:xfrm>
              <a:off x="595006" y="3782102"/>
              <a:ext cx="6330411" cy="369332"/>
            </a:xfrm>
            <a:prstGeom prst="rect">
              <a:avLst/>
            </a:prstGeom>
            <a:noFill/>
          </p:spPr>
          <p:txBody>
            <a:bodyPr wrap="square">
              <a:spAutoFit/>
            </a:bodyPr>
            <a:lstStyle/>
            <a:p>
              <a:r>
                <a:rPr lang="en-US" dirty="0"/>
                <a:t>Manipulating the equation to obtain </a:t>
              </a:r>
              <a:r>
                <a:rPr lang="en-US" sz="1800" dirty="0">
                  <a:effectLst/>
                </a:rPr>
                <a:t>I</a:t>
              </a:r>
              <a:r>
                <a:rPr lang="en-US" sz="1800" baseline="-25000" dirty="0">
                  <a:effectLst/>
                </a:rPr>
                <a:t>B </a:t>
              </a:r>
              <a:r>
                <a:rPr lang="en-US" sz="1800" dirty="0">
                  <a:effectLst/>
                </a:rPr>
                <a:t>:</a:t>
              </a:r>
              <a:endParaRPr lang="en-US" dirty="0">
                <a:effectLst/>
              </a:endParaRPr>
            </a:p>
          </p:txBody>
        </p:sp>
        <p:grpSp>
          <p:nvGrpSpPr>
            <p:cNvPr id="6" name="Group 5">
              <a:extLst>
                <a:ext uri="{FF2B5EF4-FFF2-40B4-BE49-F238E27FC236}">
                  <a16:creationId xmlns:a16="http://schemas.microsoft.com/office/drawing/2014/main" id="{CE9E2FC1-8E08-4C77-8B30-2A6D55777C78}"/>
                </a:ext>
              </a:extLst>
            </p:cNvPr>
            <p:cNvGrpSpPr/>
            <p:nvPr/>
          </p:nvGrpSpPr>
          <p:grpSpPr>
            <a:xfrm>
              <a:off x="599260" y="4343082"/>
              <a:ext cx="5241187" cy="670633"/>
              <a:chOff x="5546988" y="1183378"/>
              <a:chExt cx="5241187" cy="670633"/>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5E104D5-1A04-4D2D-9582-B23B443E1364}"/>
                      </a:ext>
                    </a:extLst>
                  </p:cNvPr>
                  <p:cNvSpPr txBox="1"/>
                  <p:nvPr/>
                </p:nvSpPr>
                <p:spPr>
                  <a:xfrm>
                    <a:off x="5546988" y="1183378"/>
                    <a:ext cx="5241187" cy="670633"/>
                  </a:xfrm>
                  <a:prstGeom prst="rect">
                    <a:avLst/>
                  </a:prstGeom>
                  <a:noFill/>
                </p:spPr>
                <p:txBody>
                  <a:bodyPr wrap="square">
                    <a:spAutoFit/>
                  </a:bodyPr>
                  <a:lstStyle/>
                  <a:p>
                    <a:r>
                      <a:rPr lang="en-US" sz="2200" dirty="0">
                        <a:effectLst/>
                      </a:rPr>
                      <a:t>I</a:t>
                    </a:r>
                    <a:r>
                      <a:rPr lang="en-US" sz="2200" baseline="-25000" dirty="0">
                        <a:effectLst/>
                      </a:rPr>
                      <a:t>B</a:t>
                    </a:r>
                    <a:r>
                      <a:rPr lang="en-US" sz="2200" dirty="0">
                        <a:effectLst/>
                      </a:rPr>
                      <a:t> = </a:t>
                    </a:r>
                    <a14:m>
                      <m:oMath xmlns:m="http://schemas.openxmlformats.org/officeDocument/2006/math">
                        <m:f>
                          <m:fPr>
                            <m:ctrlPr>
                              <a:rPr lang="en-US" sz="2200" i="1" smtClean="0">
                                <a:effectLst/>
                                <a:latin typeface="Cambria Math" panose="02040503050406030204" pitchFamily="18" charset="0"/>
                              </a:rPr>
                            </m:ctrlPr>
                          </m:fPr>
                          <m:num>
                            <m:r>
                              <m:rPr>
                                <m:nor/>
                              </m:rPr>
                              <a:rPr lang="en-US" sz="2200" dirty="0"/>
                              <m:t>V</m:t>
                            </m:r>
                            <m:r>
                              <m:rPr>
                                <m:nor/>
                              </m:rPr>
                              <a:rPr lang="en-US" sz="2200" baseline="-25000" dirty="0"/>
                              <m:t>BB</m:t>
                            </m:r>
                            <m:r>
                              <m:rPr>
                                <m:nor/>
                              </m:rPr>
                              <a:rPr lang="en-US" sz="2200" dirty="0"/>
                              <m:t>– </m:t>
                            </m:r>
                            <m:r>
                              <m:rPr>
                                <m:nor/>
                              </m:rPr>
                              <a:rPr lang="en-US" sz="2200" dirty="0"/>
                              <m:t>VBE</m:t>
                            </m:r>
                            <m:r>
                              <m:rPr>
                                <m:nor/>
                              </m:rPr>
                              <a:rPr lang="en-US" sz="2200" dirty="0"/>
                              <m:t>– </m:t>
                            </m:r>
                            <m:r>
                              <m:rPr>
                                <m:nor/>
                              </m:rPr>
                              <a:rPr lang="en-US" sz="2200" dirty="0"/>
                              <m:t>V</m:t>
                            </m:r>
                            <m:r>
                              <m:rPr>
                                <m:nor/>
                              </m:rPr>
                              <a:rPr lang="en-US" sz="2200" baseline="-25000" dirty="0"/>
                              <m:t>(−)</m:t>
                            </m:r>
                          </m:num>
                          <m:den>
                            <m:r>
                              <m:rPr>
                                <m:nor/>
                              </m:rPr>
                              <a:rPr lang="en-US" sz="2200" dirty="0"/>
                              <m:t>R</m:t>
                            </m:r>
                            <m:r>
                              <m:rPr>
                                <m:nor/>
                              </m:rPr>
                              <a:rPr lang="en-US" sz="2200" baseline="-25000" dirty="0"/>
                              <m:t>B</m:t>
                            </m:r>
                            <m:r>
                              <m:rPr>
                                <m:nor/>
                              </m:rPr>
                              <a:rPr lang="en-US" sz="2200" b="0" i="0" baseline="-25000" dirty="0" smtClean="0"/>
                              <m:t> </m:t>
                            </m:r>
                            <m:r>
                              <m:rPr>
                                <m:nor/>
                              </m:rPr>
                              <a:rPr lang="en-US" sz="2200" b="0" i="0" dirty="0" smtClean="0"/>
                              <m:t>+</m:t>
                            </m:r>
                            <m:r>
                              <m:rPr>
                                <m:nor/>
                              </m:rPr>
                              <a:rPr lang="en-US" sz="2200" dirty="0"/>
                              <m:t> (1 + </m:t>
                            </m:r>
                            <m:r>
                              <m:rPr>
                                <m:nor/>
                              </m:rPr>
                              <a:rPr lang="el-GR" sz="2200" dirty="0"/>
                              <m:t>β</m:t>
                            </m:r>
                            <m:r>
                              <m:rPr>
                                <m:nor/>
                              </m:rPr>
                              <a:rPr lang="el-GR" sz="2200" dirty="0"/>
                              <m:t> </m:t>
                            </m:r>
                            <m:r>
                              <m:rPr>
                                <m:nor/>
                              </m:rPr>
                              <a:rPr lang="en-US" sz="2200" dirty="0"/>
                              <m:t>)</m:t>
                            </m:r>
                            <m:r>
                              <m:rPr>
                                <m:nor/>
                              </m:rPr>
                              <a:rPr lang="en-US" sz="2200" dirty="0"/>
                              <m:t>RE</m:t>
                            </m:r>
                          </m:den>
                        </m:f>
                      </m:oMath>
                    </a14:m>
                    <a:endParaRPr lang="en-US" sz="2200" dirty="0"/>
                  </a:p>
                </p:txBody>
              </p:sp>
            </mc:Choice>
            <mc:Fallback xmlns="">
              <p:sp>
                <p:nvSpPr>
                  <p:cNvPr id="22" name="TextBox 21">
                    <a:extLst>
                      <a:ext uri="{FF2B5EF4-FFF2-40B4-BE49-F238E27FC236}">
                        <a16:creationId xmlns:a16="http://schemas.microsoft.com/office/drawing/2014/main" id="{F5E104D5-1A04-4D2D-9582-B23B443E1364}"/>
                      </a:ext>
                    </a:extLst>
                  </p:cNvPr>
                  <p:cNvSpPr txBox="1">
                    <a:spLocks noRot="1" noChangeAspect="1" noMove="1" noResize="1" noEditPoints="1" noAdjustHandles="1" noChangeArrowheads="1" noChangeShapeType="1" noTextEdit="1"/>
                  </p:cNvSpPr>
                  <p:nvPr/>
                </p:nvSpPr>
                <p:spPr>
                  <a:xfrm>
                    <a:off x="5546988" y="1183378"/>
                    <a:ext cx="5241187" cy="670633"/>
                  </a:xfrm>
                  <a:prstGeom prst="rect">
                    <a:avLst/>
                  </a:prstGeom>
                  <a:blipFill>
                    <a:blip r:embed="rId4"/>
                    <a:stretch>
                      <a:fillRect l="-1513" b="-909"/>
                    </a:stretch>
                  </a:blipFill>
                </p:spPr>
                <p:txBody>
                  <a:bodyPr/>
                  <a:lstStyle/>
                  <a:p>
                    <a:r>
                      <a:rPr lang="en-US">
                        <a:noFill/>
                      </a:rPr>
                      <a:t> </a:t>
                    </a:r>
                  </a:p>
                </p:txBody>
              </p:sp>
            </mc:Fallback>
          </mc:AlternateContent>
          <p:sp>
            <p:nvSpPr>
              <p:cNvPr id="15" name="Title 1">
                <a:extLst>
                  <a:ext uri="{FF2B5EF4-FFF2-40B4-BE49-F238E27FC236}">
                    <a16:creationId xmlns:a16="http://schemas.microsoft.com/office/drawing/2014/main" id="{B65FC32B-9804-4591-83B3-42411E40DF8D}"/>
                  </a:ext>
                </a:extLst>
              </p:cNvPr>
              <p:cNvSpPr txBox="1">
                <a:spLocks/>
              </p:cNvSpPr>
              <p:nvPr/>
            </p:nvSpPr>
            <p:spPr>
              <a:xfrm>
                <a:off x="8167581" y="1334719"/>
                <a:ext cx="555111" cy="36933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dirty="0">
                    <a:latin typeface="+mn-lt"/>
                  </a:rPr>
                  <a:t>(1)</a:t>
                </a:r>
              </a:p>
            </p:txBody>
          </p:sp>
        </p:grpSp>
        <p:grpSp>
          <p:nvGrpSpPr>
            <p:cNvPr id="2" name="Group 1">
              <a:extLst>
                <a:ext uri="{FF2B5EF4-FFF2-40B4-BE49-F238E27FC236}">
                  <a16:creationId xmlns:a16="http://schemas.microsoft.com/office/drawing/2014/main" id="{DF3641D4-1589-4DBD-9E0A-EC6BCA8DBB53}"/>
                </a:ext>
              </a:extLst>
            </p:cNvPr>
            <p:cNvGrpSpPr/>
            <p:nvPr/>
          </p:nvGrpSpPr>
          <p:grpSpPr>
            <a:xfrm>
              <a:off x="595006" y="2114063"/>
              <a:ext cx="2562349" cy="729180"/>
              <a:chOff x="2029835" y="3566594"/>
              <a:chExt cx="2562349" cy="729180"/>
            </a:xfrm>
          </p:grpSpPr>
          <p:sp>
            <p:nvSpPr>
              <p:cNvPr id="35" name="TextBox 34">
                <a:extLst>
                  <a:ext uri="{FF2B5EF4-FFF2-40B4-BE49-F238E27FC236}">
                    <a16:creationId xmlns:a16="http://schemas.microsoft.com/office/drawing/2014/main" id="{E02E67C5-34FE-4E29-A705-F0CA78B0AE22}"/>
                  </a:ext>
                </a:extLst>
              </p:cNvPr>
              <p:cNvSpPr txBox="1"/>
              <p:nvPr/>
            </p:nvSpPr>
            <p:spPr>
              <a:xfrm>
                <a:off x="2029835" y="3895664"/>
                <a:ext cx="2562349" cy="400110"/>
              </a:xfrm>
              <a:prstGeom prst="rect">
                <a:avLst/>
              </a:prstGeom>
              <a:noFill/>
            </p:spPr>
            <p:txBody>
              <a:bodyPr wrap="square">
                <a:spAutoFit/>
              </a:bodyPr>
              <a:lstStyle/>
              <a:p>
                <a:r>
                  <a:rPr lang="en-US" sz="2000" dirty="0">
                    <a:effectLst/>
                  </a:rPr>
                  <a:t>I</a:t>
                </a:r>
                <a:r>
                  <a:rPr lang="en-US" sz="2000" baseline="-25000" dirty="0">
                    <a:effectLst/>
                  </a:rPr>
                  <a:t>E</a:t>
                </a:r>
                <a:r>
                  <a:rPr lang="en-US" sz="2000" dirty="0">
                    <a:effectLst/>
                  </a:rPr>
                  <a:t> =(1 + </a:t>
                </a:r>
                <a:r>
                  <a:rPr lang="el-GR" sz="2000" dirty="0">
                    <a:effectLst/>
                  </a:rPr>
                  <a:t>β </a:t>
                </a:r>
                <a:r>
                  <a:rPr lang="en-US" sz="2000" dirty="0">
                    <a:effectLst/>
                  </a:rPr>
                  <a:t>)I</a:t>
                </a:r>
                <a:r>
                  <a:rPr lang="en-US" sz="2000" baseline="-25000" dirty="0">
                    <a:effectLst/>
                  </a:rPr>
                  <a:t>B</a:t>
                </a:r>
                <a:endParaRPr lang="en-US" sz="2000" dirty="0"/>
              </a:p>
            </p:txBody>
          </p:sp>
          <p:sp>
            <p:nvSpPr>
              <p:cNvPr id="16" name="TextBox 15">
                <a:extLst>
                  <a:ext uri="{FF2B5EF4-FFF2-40B4-BE49-F238E27FC236}">
                    <a16:creationId xmlns:a16="http://schemas.microsoft.com/office/drawing/2014/main" id="{7001EB45-7019-41E1-81E2-DA027F37EF5B}"/>
                  </a:ext>
                </a:extLst>
              </p:cNvPr>
              <p:cNvSpPr txBox="1"/>
              <p:nvPr/>
            </p:nvSpPr>
            <p:spPr>
              <a:xfrm>
                <a:off x="2029835" y="3566594"/>
                <a:ext cx="1337874" cy="369332"/>
              </a:xfrm>
              <a:prstGeom prst="rect">
                <a:avLst/>
              </a:prstGeom>
              <a:noFill/>
            </p:spPr>
            <p:txBody>
              <a:bodyPr wrap="square">
                <a:spAutoFit/>
              </a:bodyPr>
              <a:lstStyle/>
              <a:p>
                <a:r>
                  <a:rPr lang="en-US" sz="1800" dirty="0">
                    <a:effectLst/>
                  </a:rPr>
                  <a:t>Recall:</a:t>
                </a:r>
                <a:endParaRPr lang="en-US" dirty="0">
                  <a:effectLst/>
                </a:endParaRPr>
              </a:p>
            </p:txBody>
          </p:sp>
        </p:grpSp>
        <p:sp>
          <p:nvSpPr>
            <p:cNvPr id="18" name="TextBox 17">
              <a:extLst>
                <a:ext uri="{FF2B5EF4-FFF2-40B4-BE49-F238E27FC236}">
                  <a16:creationId xmlns:a16="http://schemas.microsoft.com/office/drawing/2014/main" id="{74C75638-0700-4356-8004-C1703C35DC87}"/>
                </a:ext>
              </a:extLst>
            </p:cNvPr>
            <p:cNvSpPr txBox="1"/>
            <p:nvPr/>
          </p:nvSpPr>
          <p:spPr>
            <a:xfrm>
              <a:off x="595006" y="2904054"/>
              <a:ext cx="1337874" cy="369332"/>
            </a:xfrm>
            <a:prstGeom prst="rect">
              <a:avLst/>
            </a:prstGeom>
            <a:noFill/>
          </p:spPr>
          <p:txBody>
            <a:bodyPr wrap="square">
              <a:spAutoFit/>
            </a:bodyPr>
            <a:lstStyle/>
            <a:p>
              <a:r>
                <a:rPr lang="en-US" sz="1800" dirty="0">
                  <a:effectLst/>
                </a:rPr>
                <a:t>Then:</a:t>
              </a:r>
              <a:endParaRPr lang="en-US" dirty="0">
                <a:effectLst/>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1AC9FEF-DA72-4F49-815E-4C70F0C3D6F8}"/>
                    </a:ext>
                  </a:extLst>
                </p:cNvPr>
                <p:cNvSpPr txBox="1"/>
                <p:nvPr/>
              </p:nvSpPr>
              <p:spPr>
                <a:xfrm>
                  <a:off x="595006" y="3242813"/>
                  <a:ext cx="4772124" cy="400110"/>
                </a:xfrm>
                <a:prstGeom prst="rect">
                  <a:avLst/>
                </a:prstGeom>
                <a:noFill/>
              </p:spPr>
              <p:txBody>
                <a:bodyPr wrap="square">
                  <a:spAutoFit/>
                </a:bodyPr>
                <a:lstStyle/>
                <a:p>
                  <a:r>
                    <a:rPr lang="en-US" sz="2000" dirty="0">
                      <a:effectLst/>
                    </a:rPr>
                    <a:t>V</a:t>
                  </a:r>
                  <a:r>
                    <a:rPr lang="en-US" sz="2000" baseline="-25000" dirty="0">
                      <a:effectLst/>
                    </a:rPr>
                    <a:t>BB </a:t>
                  </a:r>
                  <a14:m>
                    <m:oMath xmlns:m="http://schemas.openxmlformats.org/officeDocument/2006/math">
                      <m:r>
                        <m:rPr>
                          <m:nor/>
                        </m:rPr>
                        <a:rPr lang="en-US" sz="2000" dirty="0" smtClean="0"/>
                        <m:t>–</m:t>
                      </m:r>
                    </m:oMath>
                  </a14:m>
                  <a:r>
                    <a:rPr lang="en-US" sz="2000" dirty="0">
                      <a:effectLst/>
                    </a:rPr>
                    <a:t> I</a:t>
                  </a:r>
                  <a:r>
                    <a:rPr lang="en-US" sz="2000" baseline="-25000" dirty="0">
                      <a:effectLst/>
                    </a:rPr>
                    <a:t>B</a:t>
                  </a:r>
                  <a:r>
                    <a:rPr lang="en-US" sz="2000" dirty="0">
                      <a:effectLst/>
                    </a:rPr>
                    <a:t>R</a:t>
                  </a:r>
                  <a:r>
                    <a:rPr lang="en-US" sz="2000" baseline="-25000" dirty="0">
                      <a:effectLst/>
                    </a:rPr>
                    <a:t>B </a:t>
                  </a:r>
                  <a14:m>
                    <m:oMath xmlns:m="http://schemas.openxmlformats.org/officeDocument/2006/math">
                      <m:r>
                        <m:rPr>
                          <m:nor/>
                        </m:rPr>
                        <a:rPr lang="en-US" sz="2000" dirty="0"/>
                        <m:t>–</m:t>
                      </m:r>
                    </m:oMath>
                  </a14:m>
                  <a:r>
                    <a:rPr lang="en-US" sz="2000" dirty="0">
                      <a:effectLst/>
                    </a:rPr>
                    <a:t> V</a:t>
                  </a:r>
                  <a:r>
                    <a:rPr lang="en-US" sz="2000" baseline="-25000" dirty="0">
                      <a:effectLst/>
                    </a:rPr>
                    <a:t>BE</a:t>
                  </a:r>
                  <a:r>
                    <a:rPr lang="en-US" sz="2000" dirty="0">
                      <a:effectLst/>
                    </a:rPr>
                    <a:t> </a:t>
                  </a:r>
                  <a14:m>
                    <m:oMath xmlns:m="http://schemas.openxmlformats.org/officeDocument/2006/math">
                      <m:r>
                        <m:rPr>
                          <m:nor/>
                        </m:rPr>
                        <a:rPr lang="en-US" sz="2000" dirty="0"/>
                        <m:t>–</m:t>
                      </m:r>
                    </m:oMath>
                  </a14:m>
                  <a:r>
                    <a:rPr lang="en-US" sz="2000" dirty="0"/>
                    <a:t> [(1 + </a:t>
                  </a:r>
                  <a:r>
                    <a:rPr lang="el-GR" sz="2000" dirty="0"/>
                    <a:t>β </a:t>
                  </a:r>
                  <a:r>
                    <a:rPr lang="en-US" sz="2000" dirty="0"/>
                    <a:t>)I</a:t>
                  </a:r>
                  <a:r>
                    <a:rPr lang="en-US" sz="2000" baseline="-25000" dirty="0"/>
                    <a:t>B</a:t>
                  </a:r>
                  <a:r>
                    <a:rPr lang="en-US" sz="2000" dirty="0"/>
                    <a:t> R</a:t>
                  </a:r>
                  <a:r>
                    <a:rPr lang="en-US" sz="2000" baseline="-25000" dirty="0"/>
                    <a:t>E </a:t>
                  </a:r>
                  <a14:m>
                    <m:oMath xmlns:m="http://schemas.openxmlformats.org/officeDocument/2006/math">
                      <m:r>
                        <a:rPr lang="en-US" sz="2000" b="0" i="0" dirty="0" smtClean="0">
                          <a:latin typeface="Cambria Math" panose="02040503050406030204" pitchFamily="18" charset="0"/>
                        </a:rPr>
                        <m:t>] </m:t>
                      </m:r>
                      <m:r>
                        <m:rPr>
                          <m:nor/>
                        </m:rPr>
                        <a:rPr lang="en-US" sz="2000" dirty="0"/>
                        <m:t>–</m:t>
                      </m:r>
                    </m:oMath>
                  </a14:m>
                  <a:r>
                    <a:rPr lang="en-US" sz="2000" dirty="0"/>
                    <a:t> V</a:t>
                  </a:r>
                  <a:r>
                    <a:rPr lang="en-US" sz="2000" baseline="-25000" dirty="0"/>
                    <a:t>(-)</a:t>
                  </a:r>
                  <a:r>
                    <a:rPr lang="en-US" sz="2000" dirty="0"/>
                    <a:t> </a:t>
                  </a:r>
                  <a14:m>
                    <m:oMath xmlns:m="http://schemas.openxmlformats.org/officeDocument/2006/math">
                      <m:r>
                        <m:rPr>
                          <m:nor/>
                        </m:rPr>
                        <a:rPr lang="en-US" sz="2000" b="0" i="0" dirty="0" smtClean="0"/>
                        <m:t>=</m:t>
                      </m:r>
                    </m:oMath>
                  </a14:m>
                  <a:r>
                    <a:rPr lang="en-US" sz="2000" dirty="0"/>
                    <a:t> 0 </a:t>
                  </a:r>
                </a:p>
              </p:txBody>
            </p:sp>
          </mc:Choice>
          <mc:Fallback xmlns="">
            <p:sp>
              <p:nvSpPr>
                <p:cNvPr id="21" name="TextBox 20">
                  <a:extLst>
                    <a:ext uri="{FF2B5EF4-FFF2-40B4-BE49-F238E27FC236}">
                      <a16:creationId xmlns:a16="http://schemas.microsoft.com/office/drawing/2014/main" id="{C1AC9FEF-DA72-4F49-815E-4C70F0C3D6F8}"/>
                    </a:ext>
                  </a:extLst>
                </p:cNvPr>
                <p:cNvSpPr txBox="1">
                  <a:spLocks noRot="1" noChangeAspect="1" noMove="1" noResize="1" noEditPoints="1" noAdjustHandles="1" noChangeArrowheads="1" noChangeShapeType="1" noTextEdit="1"/>
                </p:cNvSpPr>
                <p:nvPr/>
              </p:nvSpPr>
              <p:spPr>
                <a:xfrm>
                  <a:off x="595006" y="3242813"/>
                  <a:ext cx="4772124" cy="400110"/>
                </a:xfrm>
                <a:prstGeom prst="rect">
                  <a:avLst/>
                </a:prstGeom>
                <a:blipFill>
                  <a:blip r:embed="rId5"/>
                  <a:stretch>
                    <a:fillRect l="-1405" t="-9231"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367486CD-2A10-4BA0-A5DA-1608D4D0CE23}"/>
                    </a:ext>
                  </a:extLst>
                </p:cNvPr>
                <p:cNvSpPr txBox="1"/>
                <p:nvPr/>
              </p:nvSpPr>
              <p:spPr>
                <a:xfrm>
                  <a:off x="628137" y="5237436"/>
                  <a:ext cx="5241187" cy="687048"/>
                </a:xfrm>
                <a:prstGeom prst="rect">
                  <a:avLst/>
                </a:prstGeom>
                <a:noFill/>
              </p:spPr>
              <p:txBody>
                <a:bodyPr wrap="square">
                  <a:spAutoFit/>
                </a:bodyPr>
                <a:lstStyle/>
                <a:p>
                  <a:r>
                    <a:rPr lang="en-US" sz="2200" dirty="0">
                      <a:effectLst/>
                    </a:rPr>
                    <a:t>I</a:t>
                  </a:r>
                  <a:r>
                    <a:rPr lang="en-US" sz="2200" baseline="-25000" dirty="0">
                      <a:effectLst/>
                    </a:rPr>
                    <a:t>B</a:t>
                  </a:r>
                  <a:r>
                    <a:rPr lang="en-US" sz="2200" dirty="0">
                      <a:effectLst/>
                    </a:rPr>
                    <a:t> = </a:t>
                  </a:r>
                  <a14:m>
                    <m:oMath xmlns:m="http://schemas.openxmlformats.org/officeDocument/2006/math">
                      <m:f>
                        <m:fPr>
                          <m:ctrlPr>
                            <a:rPr lang="en-US" sz="2200" i="1" smtClean="0">
                              <a:effectLst/>
                              <a:latin typeface="Cambria Math" panose="02040503050406030204" pitchFamily="18" charset="0"/>
                            </a:rPr>
                          </m:ctrlPr>
                        </m:fPr>
                        <m:num>
                          <m:r>
                            <m:rPr>
                              <m:nor/>
                            </m:rPr>
                            <a:rPr lang="en-US" sz="2200" b="0" i="0" dirty="0" smtClean="0"/>
                            <m:t>1</m:t>
                          </m:r>
                          <m:r>
                            <m:rPr>
                              <m:nor/>
                            </m:rPr>
                            <a:rPr lang="en-US" sz="2200" dirty="0"/>
                            <m:t>– </m:t>
                          </m:r>
                          <m:r>
                            <m:rPr>
                              <m:nor/>
                            </m:rPr>
                            <a:rPr lang="en-US" sz="2200" b="0" i="0" dirty="0" smtClean="0"/>
                            <m:t>(0.7) </m:t>
                          </m:r>
                          <m:r>
                            <m:rPr>
                              <m:nor/>
                            </m:rPr>
                            <a:rPr lang="en-US" sz="2200" dirty="0"/>
                            <m:t>–</m:t>
                          </m:r>
                          <m:r>
                            <m:rPr>
                              <m:nor/>
                            </m:rPr>
                            <a:rPr lang="en-US" sz="2200" b="0" i="0" dirty="0" smtClean="0"/>
                            <m:t> (−1.8)</m:t>
                          </m:r>
                        </m:num>
                        <m:den>
                          <m:r>
                            <m:rPr>
                              <m:nor/>
                            </m:rPr>
                            <a:rPr lang="en-US" sz="2200" b="0" i="0" dirty="0" smtClean="0"/>
                            <m:t>560</m:t>
                          </m:r>
                          <m:r>
                            <m:rPr>
                              <m:nor/>
                            </m:rPr>
                            <a:rPr lang="en-US" sz="2200" b="0" i="0" dirty="0" smtClean="0"/>
                            <m:t>k</m:t>
                          </m:r>
                          <m:r>
                            <m:rPr>
                              <m:nor/>
                            </m:rPr>
                            <a:rPr lang="en-US" sz="2200" b="0" i="0" baseline="-25000" dirty="0" smtClean="0"/>
                            <m:t> </m:t>
                          </m:r>
                          <m:r>
                            <m:rPr>
                              <m:nor/>
                            </m:rPr>
                            <a:rPr lang="en-US" sz="2200" b="0" i="0" dirty="0" smtClean="0"/>
                            <m:t>+</m:t>
                          </m:r>
                          <m:r>
                            <m:rPr>
                              <m:nor/>
                            </m:rPr>
                            <a:rPr lang="en-US" sz="2200" dirty="0"/>
                            <m:t> (1 + </m:t>
                          </m:r>
                          <m:r>
                            <m:rPr>
                              <m:nor/>
                            </m:rPr>
                            <a:rPr lang="en-US" sz="2200" b="0" i="0" dirty="0" smtClean="0"/>
                            <m:t>75</m:t>
                          </m:r>
                          <m:r>
                            <m:rPr>
                              <m:nor/>
                            </m:rPr>
                            <a:rPr lang="el-GR" sz="2200" dirty="0"/>
                            <m:t> </m:t>
                          </m:r>
                          <m:r>
                            <m:rPr>
                              <m:nor/>
                            </m:rPr>
                            <a:rPr lang="en-US" sz="2200" dirty="0"/>
                            <m:t>)</m:t>
                          </m:r>
                          <m:r>
                            <m:rPr>
                              <m:nor/>
                            </m:rPr>
                            <a:rPr lang="en-US" sz="2200" b="0" i="0" dirty="0" smtClean="0"/>
                            <m:t>3</m:t>
                          </m:r>
                          <m:r>
                            <m:rPr>
                              <m:nor/>
                            </m:rPr>
                            <a:rPr lang="en-US" sz="2200" b="0" i="0" dirty="0" smtClean="0"/>
                            <m:t>k</m:t>
                          </m:r>
                        </m:den>
                      </m:f>
                    </m:oMath>
                  </a14:m>
                  <a:endParaRPr lang="en-US" sz="2200" dirty="0"/>
                </a:p>
              </p:txBody>
            </p:sp>
          </mc:Choice>
          <mc:Fallback xmlns="">
            <p:sp>
              <p:nvSpPr>
                <p:cNvPr id="24" name="TextBox 23">
                  <a:extLst>
                    <a:ext uri="{FF2B5EF4-FFF2-40B4-BE49-F238E27FC236}">
                      <a16:creationId xmlns:a16="http://schemas.microsoft.com/office/drawing/2014/main" id="{367486CD-2A10-4BA0-A5DA-1608D4D0CE23}"/>
                    </a:ext>
                  </a:extLst>
                </p:cNvPr>
                <p:cNvSpPr txBox="1">
                  <a:spLocks noRot="1" noChangeAspect="1" noMove="1" noResize="1" noEditPoints="1" noAdjustHandles="1" noChangeArrowheads="1" noChangeShapeType="1" noTextEdit="1"/>
                </p:cNvSpPr>
                <p:nvPr/>
              </p:nvSpPr>
              <p:spPr>
                <a:xfrm>
                  <a:off x="628137" y="5237436"/>
                  <a:ext cx="5241187" cy="687048"/>
                </a:xfrm>
                <a:prstGeom prst="rect">
                  <a:avLst/>
                </a:prstGeom>
                <a:blipFill>
                  <a:blip r:embed="rId6"/>
                  <a:stretch>
                    <a:fillRect l="-1512"/>
                  </a:stretch>
                </a:blipFill>
              </p:spPr>
              <p:txBody>
                <a:bodyPr/>
                <a:lstStyle/>
                <a:p>
                  <a:r>
                    <a:rPr lang="en-US">
                      <a:noFill/>
                    </a:rPr>
                    <a:t> </a:t>
                  </a:r>
                </a:p>
              </p:txBody>
            </p:sp>
          </mc:Fallback>
        </mc:AlternateContent>
      </p:grpSp>
      <p:sp>
        <p:nvSpPr>
          <p:cNvPr id="31" name="TextBox 30">
            <a:extLst>
              <a:ext uri="{FF2B5EF4-FFF2-40B4-BE49-F238E27FC236}">
                <a16:creationId xmlns:a16="http://schemas.microsoft.com/office/drawing/2014/main" id="{00B80D42-5DFD-4C69-B8B1-4B83A11FBB3A}"/>
              </a:ext>
            </a:extLst>
          </p:cNvPr>
          <p:cNvSpPr txBox="1"/>
          <p:nvPr/>
        </p:nvSpPr>
        <p:spPr>
          <a:xfrm>
            <a:off x="4930620" y="1214955"/>
            <a:ext cx="2870231" cy="369332"/>
          </a:xfrm>
          <a:prstGeom prst="rect">
            <a:avLst/>
          </a:prstGeom>
          <a:noFill/>
        </p:spPr>
        <p:txBody>
          <a:bodyPr wrap="square">
            <a:spAutoFit/>
          </a:bodyPr>
          <a:lstStyle/>
          <a:p>
            <a:r>
              <a:rPr lang="en-US" dirty="0"/>
              <a:t>2) Now to solve I</a:t>
            </a:r>
            <a:r>
              <a:rPr lang="en-US" baseline="-25000" dirty="0"/>
              <a:t>C </a:t>
            </a:r>
            <a:r>
              <a:rPr lang="en-US" dirty="0"/>
              <a:t>and I</a:t>
            </a:r>
            <a:r>
              <a:rPr lang="en-US" baseline="-25000" dirty="0"/>
              <a:t>E</a:t>
            </a:r>
            <a:r>
              <a:rPr lang="en-US" dirty="0"/>
              <a:t> :</a:t>
            </a:r>
            <a:endParaRPr lang="en-US" dirty="0">
              <a:effectLst/>
            </a:endParaRPr>
          </a:p>
        </p:txBody>
      </p:sp>
      <p:grpSp>
        <p:nvGrpSpPr>
          <p:cNvPr id="8" name="Group 7">
            <a:extLst>
              <a:ext uri="{FF2B5EF4-FFF2-40B4-BE49-F238E27FC236}">
                <a16:creationId xmlns:a16="http://schemas.microsoft.com/office/drawing/2014/main" id="{0B1B4C71-B289-4334-9E07-5613D17CB7EC}"/>
              </a:ext>
            </a:extLst>
          </p:cNvPr>
          <p:cNvGrpSpPr/>
          <p:nvPr/>
        </p:nvGrpSpPr>
        <p:grpSpPr>
          <a:xfrm>
            <a:off x="5026706" y="1613443"/>
            <a:ext cx="2273479" cy="1216548"/>
            <a:chOff x="5636304" y="1613443"/>
            <a:chExt cx="2273479" cy="1216548"/>
          </a:xfrm>
        </p:grpSpPr>
        <p:sp>
          <p:nvSpPr>
            <p:cNvPr id="30" name="TextBox 29">
              <a:extLst>
                <a:ext uri="{FF2B5EF4-FFF2-40B4-BE49-F238E27FC236}">
                  <a16:creationId xmlns:a16="http://schemas.microsoft.com/office/drawing/2014/main" id="{E7D25755-E36E-4019-BFF0-D7DCFA5EE560}"/>
                </a:ext>
              </a:extLst>
            </p:cNvPr>
            <p:cNvSpPr txBox="1"/>
            <p:nvPr/>
          </p:nvSpPr>
          <p:spPr>
            <a:xfrm>
              <a:off x="5636304" y="1613443"/>
              <a:ext cx="1322359" cy="400110"/>
            </a:xfrm>
            <a:prstGeom prst="rect">
              <a:avLst/>
            </a:prstGeom>
            <a:noFill/>
          </p:spPr>
          <p:txBody>
            <a:bodyPr wrap="square">
              <a:spAutoFit/>
            </a:bodyPr>
            <a:lstStyle/>
            <a:p>
              <a:r>
                <a:rPr lang="en-US" sz="2000" dirty="0">
                  <a:effectLst/>
                </a:rPr>
                <a:t>I</a:t>
              </a:r>
              <a:r>
                <a:rPr lang="en-US" sz="2000" baseline="-25000" dirty="0">
                  <a:effectLst/>
                </a:rPr>
                <a:t>C</a:t>
              </a:r>
              <a:r>
                <a:rPr lang="en-US" sz="2000" dirty="0">
                  <a:effectLst/>
                </a:rPr>
                <a:t> = </a:t>
              </a:r>
              <a:r>
                <a:rPr lang="el-GR" sz="2000" dirty="0">
                  <a:effectLst/>
                </a:rPr>
                <a:t>β</a:t>
              </a:r>
              <a:r>
                <a:rPr lang="en-US" sz="2000" dirty="0">
                  <a:effectLst/>
                </a:rPr>
                <a:t>I</a:t>
              </a:r>
              <a:r>
                <a:rPr lang="en-US" sz="2000" baseline="-25000" dirty="0">
                  <a:effectLst/>
                </a:rPr>
                <a:t>B</a:t>
              </a:r>
              <a:endParaRPr lang="en-US" sz="2000" dirty="0"/>
            </a:p>
          </p:txBody>
        </p:sp>
        <p:sp>
          <p:nvSpPr>
            <p:cNvPr id="32" name="TextBox 31">
              <a:extLst>
                <a:ext uri="{FF2B5EF4-FFF2-40B4-BE49-F238E27FC236}">
                  <a16:creationId xmlns:a16="http://schemas.microsoft.com/office/drawing/2014/main" id="{3177E547-60AC-42EA-8D34-E73CE4BCFBF9}"/>
                </a:ext>
              </a:extLst>
            </p:cNvPr>
            <p:cNvSpPr txBox="1"/>
            <p:nvPr/>
          </p:nvSpPr>
          <p:spPr>
            <a:xfrm>
              <a:off x="5640881" y="2033383"/>
              <a:ext cx="2268902" cy="400110"/>
            </a:xfrm>
            <a:prstGeom prst="rect">
              <a:avLst/>
            </a:prstGeom>
            <a:noFill/>
          </p:spPr>
          <p:txBody>
            <a:bodyPr wrap="square">
              <a:spAutoFit/>
            </a:bodyPr>
            <a:lstStyle/>
            <a:p>
              <a:r>
                <a:rPr lang="en-US" sz="2000" dirty="0">
                  <a:effectLst/>
                </a:rPr>
                <a:t>I</a:t>
              </a:r>
              <a:r>
                <a:rPr lang="en-US" sz="2000" baseline="-25000" dirty="0">
                  <a:effectLst/>
                </a:rPr>
                <a:t>C</a:t>
              </a:r>
              <a:r>
                <a:rPr lang="en-US" sz="2000" dirty="0">
                  <a:effectLst/>
                </a:rPr>
                <a:t> = (75)</a:t>
              </a:r>
              <a:r>
                <a:rPr lang="en-US" sz="2000" dirty="0"/>
                <a:t>(</a:t>
              </a:r>
              <a:r>
                <a:rPr lang="en-US" sz="2000" dirty="0">
                  <a:effectLst/>
                </a:rPr>
                <a:t>2.665µA)</a:t>
              </a:r>
              <a:endParaRPr lang="en-US" sz="2000" dirty="0"/>
            </a:p>
          </p:txBody>
        </p:sp>
        <p:sp>
          <p:nvSpPr>
            <p:cNvPr id="33" name="TextBox 32">
              <a:extLst>
                <a:ext uri="{FF2B5EF4-FFF2-40B4-BE49-F238E27FC236}">
                  <a16:creationId xmlns:a16="http://schemas.microsoft.com/office/drawing/2014/main" id="{3F233743-FF16-4AF3-9C11-F5B4A28AFEBC}"/>
                </a:ext>
              </a:extLst>
            </p:cNvPr>
            <p:cNvSpPr txBox="1"/>
            <p:nvPr/>
          </p:nvSpPr>
          <p:spPr>
            <a:xfrm>
              <a:off x="5636304" y="2429881"/>
              <a:ext cx="2268902" cy="400110"/>
            </a:xfrm>
            <a:prstGeom prst="rect">
              <a:avLst/>
            </a:prstGeom>
            <a:noFill/>
          </p:spPr>
          <p:txBody>
            <a:bodyPr wrap="square">
              <a:spAutoFit/>
            </a:bodyPr>
            <a:lstStyle/>
            <a:p>
              <a:r>
                <a:rPr lang="en-US" sz="2000" b="1" dirty="0">
                  <a:effectLst/>
                </a:rPr>
                <a:t>I</a:t>
              </a:r>
              <a:r>
                <a:rPr lang="en-US" sz="2000" b="1" baseline="-25000" dirty="0">
                  <a:effectLst/>
                </a:rPr>
                <a:t>C</a:t>
              </a:r>
              <a:r>
                <a:rPr lang="en-US" sz="2000" b="1" dirty="0">
                  <a:effectLst/>
                </a:rPr>
                <a:t> = 199.87µA</a:t>
              </a:r>
              <a:endParaRPr lang="en-US" sz="2000" b="1" dirty="0"/>
            </a:p>
          </p:txBody>
        </p:sp>
      </p:grpSp>
      <p:grpSp>
        <p:nvGrpSpPr>
          <p:cNvPr id="9" name="Group 8">
            <a:extLst>
              <a:ext uri="{FF2B5EF4-FFF2-40B4-BE49-F238E27FC236}">
                <a16:creationId xmlns:a16="http://schemas.microsoft.com/office/drawing/2014/main" id="{92B166F0-24F9-4DB1-96C6-D5F60AA48578}"/>
              </a:ext>
            </a:extLst>
          </p:cNvPr>
          <p:cNvGrpSpPr/>
          <p:nvPr/>
        </p:nvGrpSpPr>
        <p:grpSpPr>
          <a:xfrm>
            <a:off x="5025390" y="3133104"/>
            <a:ext cx="2566926" cy="1265573"/>
            <a:chOff x="7274127" y="1568915"/>
            <a:chExt cx="2566926" cy="1265573"/>
          </a:xfrm>
        </p:grpSpPr>
        <p:sp>
          <p:nvSpPr>
            <p:cNvPr id="34" name="TextBox 33">
              <a:extLst>
                <a:ext uri="{FF2B5EF4-FFF2-40B4-BE49-F238E27FC236}">
                  <a16:creationId xmlns:a16="http://schemas.microsoft.com/office/drawing/2014/main" id="{9527D1C1-7EDC-484B-ADB6-D2327AE3EB9D}"/>
                </a:ext>
              </a:extLst>
            </p:cNvPr>
            <p:cNvSpPr txBox="1"/>
            <p:nvPr/>
          </p:nvSpPr>
          <p:spPr>
            <a:xfrm>
              <a:off x="7278592" y="1568915"/>
              <a:ext cx="2562349" cy="400110"/>
            </a:xfrm>
            <a:prstGeom prst="rect">
              <a:avLst/>
            </a:prstGeom>
            <a:noFill/>
          </p:spPr>
          <p:txBody>
            <a:bodyPr wrap="square">
              <a:spAutoFit/>
            </a:bodyPr>
            <a:lstStyle/>
            <a:p>
              <a:r>
                <a:rPr lang="en-US" sz="2000" dirty="0">
                  <a:effectLst/>
                </a:rPr>
                <a:t>I</a:t>
              </a:r>
              <a:r>
                <a:rPr lang="en-US" sz="2000" baseline="-25000" dirty="0">
                  <a:effectLst/>
                </a:rPr>
                <a:t>E</a:t>
              </a:r>
              <a:r>
                <a:rPr lang="en-US" sz="2000" dirty="0">
                  <a:effectLst/>
                </a:rPr>
                <a:t> = (1 + </a:t>
              </a:r>
              <a:r>
                <a:rPr lang="el-GR" sz="2000" dirty="0">
                  <a:effectLst/>
                </a:rPr>
                <a:t>β </a:t>
              </a:r>
              <a:r>
                <a:rPr lang="en-US" sz="2000" dirty="0">
                  <a:effectLst/>
                </a:rPr>
                <a:t>)I</a:t>
              </a:r>
              <a:r>
                <a:rPr lang="en-US" sz="2000" baseline="-25000" dirty="0">
                  <a:effectLst/>
                </a:rPr>
                <a:t>B</a:t>
              </a:r>
              <a:endParaRPr lang="en-US" sz="2000" dirty="0"/>
            </a:p>
          </p:txBody>
        </p:sp>
        <p:sp>
          <p:nvSpPr>
            <p:cNvPr id="36" name="TextBox 35">
              <a:extLst>
                <a:ext uri="{FF2B5EF4-FFF2-40B4-BE49-F238E27FC236}">
                  <a16:creationId xmlns:a16="http://schemas.microsoft.com/office/drawing/2014/main" id="{7610A722-32A7-48A6-B290-12888088F02C}"/>
                </a:ext>
              </a:extLst>
            </p:cNvPr>
            <p:cNvSpPr txBox="1"/>
            <p:nvPr/>
          </p:nvSpPr>
          <p:spPr>
            <a:xfrm>
              <a:off x="7278704" y="2033383"/>
              <a:ext cx="2562349" cy="400110"/>
            </a:xfrm>
            <a:prstGeom prst="rect">
              <a:avLst/>
            </a:prstGeom>
            <a:noFill/>
          </p:spPr>
          <p:txBody>
            <a:bodyPr wrap="square">
              <a:spAutoFit/>
            </a:bodyPr>
            <a:lstStyle/>
            <a:p>
              <a:r>
                <a:rPr lang="en-US" sz="2000" dirty="0">
                  <a:effectLst/>
                </a:rPr>
                <a:t>I</a:t>
              </a:r>
              <a:r>
                <a:rPr lang="en-US" sz="2000" baseline="-25000" dirty="0">
                  <a:effectLst/>
                </a:rPr>
                <a:t>E</a:t>
              </a:r>
              <a:r>
                <a:rPr lang="en-US" sz="2000" dirty="0">
                  <a:effectLst/>
                </a:rPr>
                <a:t> = (76)</a:t>
              </a:r>
              <a:r>
                <a:rPr lang="en-US" sz="2000" dirty="0"/>
                <a:t>(</a:t>
              </a:r>
              <a:r>
                <a:rPr lang="en-US" sz="2000" dirty="0">
                  <a:effectLst/>
                </a:rPr>
                <a:t>2.665µA)</a:t>
              </a:r>
              <a:endParaRPr lang="en-US" sz="2000" dirty="0"/>
            </a:p>
          </p:txBody>
        </p:sp>
        <p:sp>
          <p:nvSpPr>
            <p:cNvPr id="37" name="TextBox 36">
              <a:extLst>
                <a:ext uri="{FF2B5EF4-FFF2-40B4-BE49-F238E27FC236}">
                  <a16:creationId xmlns:a16="http://schemas.microsoft.com/office/drawing/2014/main" id="{D285A021-B5F5-4407-BE2A-D429C667AABE}"/>
                </a:ext>
              </a:extLst>
            </p:cNvPr>
            <p:cNvSpPr txBox="1"/>
            <p:nvPr/>
          </p:nvSpPr>
          <p:spPr>
            <a:xfrm>
              <a:off x="7274127" y="2434378"/>
              <a:ext cx="2268902" cy="400110"/>
            </a:xfrm>
            <a:prstGeom prst="rect">
              <a:avLst/>
            </a:prstGeom>
            <a:noFill/>
          </p:spPr>
          <p:txBody>
            <a:bodyPr wrap="square">
              <a:spAutoFit/>
            </a:bodyPr>
            <a:lstStyle/>
            <a:p>
              <a:r>
                <a:rPr lang="en-US" sz="2000" b="1" dirty="0">
                  <a:effectLst/>
                </a:rPr>
                <a:t>I</a:t>
              </a:r>
              <a:r>
                <a:rPr lang="en-US" sz="2000" b="1" baseline="-25000" dirty="0">
                  <a:effectLst/>
                </a:rPr>
                <a:t>E</a:t>
              </a:r>
              <a:r>
                <a:rPr lang="en-US" sz="2000" b="1" dirty="0">
                  <a:effectLst/>
                </a:rPr>
                <a:t> = 202.54µA</a:t>
              </a:r>
              <a:endParaRPr lang="en-US" sz="2000" b="1" dirty="0"/>
            </a:p>
          </p:txBody>
        </p:sp>
      </p:grpSp>
      <p:sp>
        <p:nvSpPr>
          <p:cNvPr id="41" name="Title 1">
            <a:extLst>
              <a:ext uri="{FF2B5EF4-FFF2-40B4-BE49-F238E27FC236}">
                <a16:creationId xmlns:a16="http://schemas.microsoft.com/office/drawing/2014/main" id="{7C87E2C7-3857-4D5B-B5BB-A86DC2A42474}"/>
              </a:ext>
            </a:extLst>
          </p:cNvPr>
          <p:cNvSpPr txBox="1">
            <a:spLocks/>
          </p:cNvSpPr>
          <p:nvPr/>
        </p:nvSpPr>
        <p:spPr>
          <a:xfrm>
            <a:off x="5029855" y="2746941"/>
            <a:ext cx="941264" cy="44445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dirty="0">
                <a:latin typeface="+mn-lt"/>
              </a:rPr>
              <a:t>and</a:t>
            </a:r>
          </a:p>
        </p:txBody>
      </p:sp>
      <p:grpSp>
        <p:nvGrpSpPr>
          <p:cNvPr id="20" name="Group 19">
            <a:extLst>
              <a:ext uri="{FF2B5EF4-FFF2-40B4-BE49-F238E27FC236}">
                <a16:creationId xmlns:a16="http://schemas.microsoft.com/office/drawing/2014/main" id="{0D859E95-B7AA-4B88-98A1-3C256A78F414}"/>
              </a:ext>
            </a:extLst>
          </p:cNvPr>
          <p:cNvGrpSpPr/>
          <p:nvPr/>
        </p:nvGrpSpPr>
        <p:grpSpPr>
          <a:xfrm>
            <a:off x="4572811" y="4500744"/>
            <a:ext cx="6330411" cy="1680946"/>
            <a:chOff x="4930620" y="4699524"/>
            <a:chExt cx="6330411" cy="1680946"/>
          </a:xfrm>
        </p:grpSpPr>
        <p:grpSp>
          <p:nvGrpSpPr>
            <p:cNvPr id="17" name="Group 16">
              <a:extLst>
                <a:ext uri="{FF2B5EF4-FFF2-40B4-BE49-F238E27FC236}">
                  <a16:creationId xmlns:a16="http://schemas.microsoft.com/office/drawing/2014/main" id="{97283916-F876-47FA-B5FC-87131219C3B1}"/>
                </a:ext>
              </a:extLst>
            </p:cNvPr>
            <p:cNvGrpSpPr/>
            <p:nvPr/>
          </p:nvGrpSpPr>
          <p:grpSpPr>
            <a:xfrm>
              <a:off x="4930620" y="4699524"/>
              <a:ext cx="6330411" cy="1258925"/>
              <a:chOff x="4917788" y="3248803"/>
              <a:chExt cx="6330411" cy="1258925"/>
            </a:xfrm>
          </p:grpSpPr>
          <p:sp>
            <p:nvSpPr>
              <p:cNvPr id="38" name="TextBox 37">
                <a:extLst>
                  <a:ext uri="{FF2B5EF4-FFF2-40B4-BE49-F238E27FC236}">
                    <a16:creationId xmlns:a16="http://schemas.microsoft.com/office/drawing/2014/main" id="{E9F767A2-445A-424E-8846-05CCE14F8F46}"/>
                  </a:ext>
                </a:extLst>
              </p:cNvPr>
              <p:cNvSpPr txBox="1"/>
              <p:nvPr/>
            </p:nvSpPr>
            <p:spPr>
              <a:xfrm>
                <a:off x="4917788" y="3248803"/>
                <a:ext cx="6330411" cy="369332"/>
              </a:xfrm>
              <a:prstGeom prst="rect">
                <a:avLst/>
              </a:prstGeom>
              <a:noFill/>
            </p:spPr>
            <p:txBody>
              <a:bodyPr wrap="square">
                <a:spAutoFit/>
              </a:bodyPr>
              <a:lstStyle/>
              <a:p>
                <a:r>
                  <a:rPr lang="en-US" dirty="0"/>
                  <a:t>3) Finally the C-E loop, </a:t>
                </a:r>
                <a:endParaRPr lang="en-US" dirty="0">
                  <a:effectLst/>
                </a:endParaRP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327A1270-C1E8-4DFE-9A52-E62673EDF182}"/>
                      </a:ext>
                    </a:extLst>
                  </p:cNvPr>
                  <p:cNvSpPr txBox="1"/>
                  <p:nvPr/>
                </p:nvSpPr>
                <p:spPr>
                  <a:xfrm>
                    <a:off x="5134679" y="3653337"/>
                    <a:ext cx="5019318" cy="400110"/>
                  </a:xfrm>
                  <a:prstGeom prst="rect">
                    <a:avLst/>
                  </a:prstGeom>
                  <a:noFill/>
                </p:spPr>
                <p:txBody>
                  <a:bodyPr wrap="square">
                    <a:spAutoFit/>
                  </a:bodyPr>
                  <a:lstStyle/>
                  <a:p>
                    <a:r>
                      <a:rPr lang="en-US" sz="2000" dirty="0">
                        <a:effectLst/>
                      </a:rPr>
                      <a:t>V</a:t>
                    </a:r>
                    <a:r>
                      <a:rPr lang="en-US" sz="2000" baseline="-25000" dirty="0">
                        <a:effectLst/>
                      </a:rPr>
                      <a:t>(+) </a:t>
                    </a:r>
                    <a14:m>
                      <m:oMath xmlns:m="http://schemas.openxmlformats.org/officeDocument/2006/math">
                        <m:r>
                          <m:rPr>
                            <m:nor/>
                          </m:rPr>
                          <a:rPr lang="en-US" sz="2000" dirty="0" smtClean="0"/>
                          <m:t>–</m:t>
                        </m:r>
                      </m:oMath>
                    </a14:m>
                    <a:r>
                      <a:rPr lang="en-US" sz="2000" dirty="0">
                        <a:effectLst/>
                      </a:rPr>
                      <a:t> I</a:t>
                    </a:r>
                    <a:r>
                      <a:rPr lang="en-US" sz="2000" baseline="-25000" dirty="0">
                        <a:effectLst/>
                      </a:rPr>
                      <a:t>C</a:t>
                    </a:r>
                    <a:r>
                      <a:rPr lang="en-US" sz="2000" dirty="0">
                        <a:effectLst/>
                      </a:rPr>
                      <a:t>R</a:t>
                    </a:r>
                    <a:r>
                      <a:rPr lang="en-US" sz="2000" baseline="-25000" dirty="0">
                        <a:effectLst/>
                      </a:rPr>
                      <a:t>C </a:t>
                    </a:r>
                    <a14:m>
                      <m:oMath xmlns:m="http://schemas.openxmlformats.org/officeDocument/2006/math">
                        <m:r>
                          <m:rPr>
                            <m:nor/>
                          </m:rPr>
                          <a:rPr lang="en-US" sz="2000" dirty="0"/>
                          <m:t>–</m:t>
                        </m:r>
                      </m:oMath>
                    </a14:m>
                    <a:r>
                      <a:rPr lang="en-US" sz="2000" dirty="0">
                        <a:effectLst/>
                      </a:rPr>
                      <a:t> V</a:t>
                    </a:r>
                    <a:r>
                      <a:rPr lang="en-US" sz="2000" baseline="-25000" dirty="0">
                        <a:effectLst/>
                      </a:rPr>
                      <a:t>CE</a:t>
                    </a:r>
                    <a:r>
                      <a:rPr lang="en-US" sz="2000" dirty="0">
                        <a:effectLst/>
                      </a:rPr>
                      <a:t> </a:t>
                    </a:r>
                    <a14:m>
                      <m:oMath xmlns:m="http://schemas.openxmlformats.org/officeDocument/2006/math">
                        <m:r>
                          <m:rPr>
                            <m:nor/>
                          </m:rPr>
                          <a:rPr lang="en-US" sz="2000" dirty="0"/>
                          <m:t>–</m:t>
                        </m:r>
                      </m:oMath>
                    </a14:m>
                    <a:r>
                      <a:rPr lang="en-US" sz="2000" dirty="0"/>
                      <a:t> I</a:t>
                    </a:r>
                    <a:r>
                      <a:rPr lang="en-US" sz="2000" baseline="-25000" dirty="0"/>
                      <a:t>E</a:t>
                    </a:r>
                    <a:r>
                      <a:rPr lang="en-US" sz="2000" dirty="0"/>
                      <a:t> R</a:t>
                    </a:r>
                    <a:r>
                      <a:rPr lang="en-US" sz="2000" baseline="-25000" dirty="0"/>
                      <a:t>E </a:t>
                    </a:r>
                    <a14:m>
                      <m:oMath xmlns:m="http://schemas.openxmlformats.org/officeDocument/2006/math">
                        <m:r>
                          <m:rPr>
                            <m:nor/>
                          </m:rPr>
                          <a:rPr lang="en-US" sz="2000" dirty="0"/>
                          <m:t>–</m:t>
                        </m:r>
                      </m:oMath>
                    </a14:m>
                    <a:r>
                      <a:rPr lang="en-US" sz="2000" dirty="0"/>
                      <a:t> V</a:t>
                    </a:r>
                    <a:r>
                      <a:rPr lang="en-US" sz="2000" baseline="-25000" dirty="0"/>
                      <a:t>(-)</a:t>
                    </a:r>
                    <a:r>
                      <a:rPr lang="en-US" sz="2000" dirty="0"/>
                      <a:t> </a:t>
                    </a:r>
                    <a14:m>
                      <m:oMath xmlns:m="http://schemas.openxmlformats.org/officeDocument/2006/math">
                        <m:r>
                          <m:rPr>
                            <m:nor/>
                          </m:rPr>
                          <a:rPr lang="en-US" sz="2000" b="0" i="0" dirty="0" smtClean="0"/>
                          <m:t>=</m:t>
                        </m:r>
                      </m:oMath>
                    </a14:m>
                    <a:r>
                      <a:rPr lang="en-US" sz="2000" dirty="0"/>
                      <a:t> 0 </a:t>
                    </a:r>
                  </a:p>
                </p:txBody>
              </p:sp>
            </mc:Choice>
            <mc:Fallback xmlns="">
              <p:sp>
                <p:nvSpPr>
                  <p:cNvPr id="39" name="TextBox 38">
                    <a:extLst>
                      <a:ext uri="{FF2B5EF4-FFF2-40B4-BE49-F238E27FC236}">
                        <a16:creationId xmlns:a16="http://schemas.microsoft.com/office/drawing/2014/main" id="{327A1270-C1E8-4DFE-9A52-E62673EDF182}"/>
                      </a:ext>
                    </a:extLst>
                  </p:cNvPr>
                  <p:cNvSpPr txBox="1">
                    <a:spLocks noRot="1" noChangeAspect="1" noMove="1" noResize="1" noEditPoints="1" noAdjustHandles="1" noChangeArrowheads="1" noChangeShapeType="1" noTextEdit="1"/>
                  </p:cNvSpPr>
                  <p:nvPr/>
                </p:nvSpPr>
                <p:spPr>
                  <a:xfrm>
                    <a:off x="5134679" y="3653337"/>
                    <a:ext cx="5019318" cy="400110"/>
                  </a:xfrm>
                  <a:prstGeom prst="rect">
                    <a:avLst/>
                  </a:prstGeom>
                  <a:blipFill>
                    <a:blip r:embed="rId7"/>
                    <a:stretch>
                      <a:fillRect l="-1337" t="-9231"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14B54F58-4AEB-4063-B987-65E71A5CD6CC}"/>
                      </a:ext>
                    </a:extLst>
                  </p:cNvPr>
                  <p:cNvSpPr txBox="1"/>
                  <p:nvPr/>
                </p:nvSpPr>
                <p:spPr>
                  <a:xfrm>
                    <a:off x="5168350" y="4107618"/>
                    <a:ext cx="5019318" cy="400110"/>
                  </a:xfrm>
                  <a:prstGeom prst="rect">
                    <a:avLst/>
                  </a:prstGeom>
                  <a:noFill/>
                </p:spPr>
                <p:txBody>
                  <a:bodyPr wrap="square">
                    <a:spAutoFit/>
                  </a:bodyPr>
                  <a:lstStyle/>
                  <a:p>
                    <a:r>
                      <a:rPr lang="en-US" sz="2000" dirty="0"/>
                      <a:t>V</a:t>
                    </a:r>
                    <a:r>
                      <a:rPr lang="en-US" sz="2000" baseline="-25000" dirty="0"/>
                      <a:t>CE</a:t>
                    </a:r>
                    <a:r>
                      <a:rPr lang="en-US" sz="2000" dirty="0"/>
                      <a:t> = </a:t>
                    </a:r>
                    <a:r>
                      <a:rPr lang="en-US" sz="2000" dirty="0">
                        <a:effectLst/>
                      </a:rPr>
                      <a:t>V</a:t>
                    </a:r>
                    <a:r>
                      <a:rPr lang="en-US" sz="2000" baseline="-25000" dirty="0">
                        <a:effectLst/>
                      </a:rPr>
                      <a:t>(+) </a:t>
                    </a:r>
                    <a14:m>
                      <m:oMath xmlns:m="http://schemas.openxmlformats.org/officeDocument/2006/math">
                        <m:r>
                          <m:rPr>
                            <m:nor/>
                          </m:rPr>
                          <a:rPr lang="en-US" sz="2000" dirty="0" smtClean="0"/>
                          <m:t>–</m:t>
                        </m:r>
                      </m:oMath>
                    </a14:m>
                    <a:r>
                      <a:rPr lang="en-US" sz="2000" dirty="0">
                        <a:effectLst/>
                      </a:rPr>
                      <a:t> I</a:t>
                    </a:r>
                    <a:r>
                      <a:rPr lang="en-US" sz="2000" baseline="-25000" dirty="0">
                        <a:effectLst/>
                      </a:rPr>
                      <a:t>C</a:t>
                    </a:r>
                    <a:r>
                      <a:rPr lang="en-US" sz="2000" dirty="0">
                        <a:effectLst/>
                      </a:rPr>
                      <a:t>R</a:t>
                    </a:r>
                    <a:r>
                      <a:rPr lang="en-US" sz="2000" baseline="-25000" dirty="0">
                        <a:effectLst/>
                      </a:rPr>
                      <a:t>C</a:t>
                    </a:r>
                    <a14:m>
                      <m:oMath xmlns:m="http://schemas.openxmlformats.org/officeDocument/2006/math">
                        <m:r>
                          <m:rPr>
                            <m:nor/>
                          </m:rPr>
                          <a:rPr lang="en-US" sz="2000" dirty="0"/>
                          <m:t>–</m:t>
                        </m:r>
                      </m:oMath>
                    </a14:m>
                    <a:r>
                      <a:rPr lang="en-US" sz="2000" dirty="0"/>
                      <a:t> I</a:t>
                    </a:r>
                    <a:r>
                      <a:rPr lang="en-US" sz="2000" baseline="-25000" dirty="0"/>
                      <a:t>E</a:t>
                    </a:r>
                    <a:r>
                      <a:rPr lang="en-US" sz="2000" dirty="0"/>
                      <a:t> R</a:t>
                    </a:r>
                    <a:r>
                      <a:rPr lang="en-US" sz="2000" baseline="-25000" dirty="0"/>
                      <a:t>E </a:t>
                    </a:r>
                    <a14:m>
                      <m:oMath xmlns:m="http://schemas.openxmlformats.org/officeDocument/2006/math">
                        <m:r>
                          <m:rPr>
                            <m:nor/>
                          </m:rPr>
                          <a:rPr lang="en-US" sz="2000" dirty="0"/>
                          <m:t>–</m:t>
                        </m:r>
                      </m:oMath>
                    </a14:m>
                    <a:r>
                      <a:rPr lang="en-US" sz="2000" dirty="0"/>
                      <a:t> V</a:t>
                    </a:r>
                    <a:r>
                      <a:rPr lang="en-US" sz="2000" baseline="-25000" dirty="0"/>
                      <a:t>(-)</a:t>
                    </a:r>
                    <a:endParaRPr lang="en-US" sz="2000" dirty="0"/>
                  </a:p>
                </p:txBody>
              </p:sp>
            </mc:Choice>
            <mc:Fallback xmlns="">
              <p:sp>
                <p:nvSpPr>
                  <p:cNvPr id="40" name="TextBox 39">
                    <a:extLst>
                      <a:ext uri="{FF2B5EF4-FFF2-40B4-BE49-F238E27FC236}">
                        <a16:creationId xmlns:a16="http://schemas.microsoft.com/office/drawing/2014/main" id="{14B54F58-4AEB-4063-B987-65E71A5CD6CC}"/>
                      </a:ext>
                    </a:extLst>
                  </p:cNvPr>
                  <p:cNvSpPr txBox="1">
                    <a:spLocks noRot="1" noChangeAspect="1" noMove="1" noResize="1" noEditPoints="1" noAdjustHandles="1" noChangeArrowheads="1" noChangeShapeType="1" noTextEdit="1"/>
                  </p:cNvSpPr>
                  <p:nvPr/>
                </p:nvSpPr>
                <p:spPr>
                  <a:xfrm>
                    <a:off x="5168350" y="4107618"/>
                    <a:ext cx="5019318" cy="400110"/>
                  </a:xfrm>
                  <a:prstGeom prst="rect">
                    <a:avLst/>
                  </a:prstGeom>
                  <a:blipFill>
                    <a:blip r:embed="rId8"/>
                    <a:stretch>
                      <a:fillRect l="-1214" t="-7576" b="-25758"/>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4EE05E74-4D42-4480-AFF0-C9E1C8F6FB09}"/>
                    </a:ext>
                  </a:extLst>
                </p:cNvPr>
                <p:cNvSpPr txBox="1"/>
                <p:nvPr/>
              </p:nvSpPr>
              <p:spPr>
                <a:xfrm>
                  <a:off x="5200138" y="5980360"/>
                  <a:ext cx="5918435" cy="400110"/>
                </a:xfrm>
                <a:prstGeom prst="rect">
                  <a:avLst/>
                </a:prstGeom>
                <a:noFill/>
              </p:spPr>
              <p:txBody>
                <a:bodyPr wrap="square">
                  <a:spAutoFit/>
                </a:bodyPr>
                <a:lstStyle/>
                <a:p>
                  <a:r>
                    <a:rPr lang="en-US" sz="2000" dirty="0"/>
                    <a:t>V</a:t>
                  </a:r>
                  <a:r>
                    <a:rPr lang="en-US" sz="2000" baseline="-25000" dirty="0"/>
                    <a:t>CE</a:t>
                  </a:r>
                  <a:r>
                    <a:rPr lang="en-US" sz="2000" dirty="0"/>
                    <a:t> = </a:t>
                  </a:r>
                  <a:r>
                    <a:rPr lang="en-US" sz="2000" dirty="0">
                      <a:effectLst/>
                    </a:rPr>
                    <a:t>1</a:t>
                  </a:r>
                  <a14:m>
                    <m:oMath xmlns:m="http://schemas.openxmlformats.org/officeDocument/2006/math">
                      <m:r>
                        <a:rPr lang="en-US" sz="2000" b="0" i="0" dirty="0" smtClean="0">
                          <a:latin typeface="Cambria Math" panose="02040503050406030204" pitchFamily="18" charset="0"/>
                        </a:rPr>
                        <m:t>.8</m:t>
                      </m:r>
                      <m:r>
                        <m:rPr>
                          <m:nor/>
                        </m:rPr>
                        <a:rPr lang="en-US" sz="2000" dirty="0" smtClean="0"/>
                        <m:t>–</m:t>
                      </m:r>
                    </m:oMath>
                  </a14:m>
                  <a:r>
                    <a:rPr lang="en-US" sz="2000" dirty="0">
                      <a:effectLst/>
                    </a:rPr>
                    <a:t> (</a:t>
                  </a:r>
                  <a:r>
                    <a:rPr lang="en-US" sz="2000" dirty="0"/>
                    <a:t>199.87µA)(7k)</a:t>
                  </a:r>
                  <a14:m>
                    <m:oMath xmlns:m="http://schemas.openxmlformats.org/officeDocument/2006/math">
                      <m:r>
                        <a:rPr lang="en-US" sz="2000" b="0" i="0" dirty="0" smtClean="0">
                          <a:latin typeface="Cambria Math" panose="02040503050406030204" pitchFamily="18" charset="0"/>
                        </a:rPr>
                        <m:t> </m:t>
                      </m:r>
                      <m:r>
                        <m:rPr>
                          <m:nor/>
                        </m:rPr>
                        <a:rPr lang="en-US" sz="2000" dirty="0"/>
                        <m:t>–</m:t>
                      </m:r>
                    </m:oMath>
                  </a14:m>
                  <a:r>
                    <a:rPr lang="en-US" sz="2000" dirty="0"/>
                    <a:t> (202.54µA)(3k)</a:t>
                  </a:r>
                  <a:r>
                    <a:rPr lang="en-US" sz="2000" baseline="-25000" dirty="0"/>
                    <a:t> </a:t>
                  </a:r>
                  <a14:m>
                    <m:oMath xmlns:m="http://schemas.openxmlformats.org/officeDocument/2006/math">
                      <m:r>
                        <m:rPr>
                          <m:nor/>
                        </m:rPr>
                        <a:rPr lang="en-US" sz="2000" dirty="0"/>
                        <m:t>–</m:t>
                      </m:r>
                    </m:oMath>
                  </a14:m>
                  <a:r>
                    <a:rPr lang="en-US" sz="2000" dirty="0"/>
                    <a:t> (-1.8)</a:t>
                  </a:r>
                </a:p>
              </p:txBody>
            </p:sp>
          </mc:Choice>
          <mc:Fallback xmlns="">
            <p:sp>
              <p:nvSpPr>
                <p:cNvPr id="42" name="TextBox 41">
                  <a:extLst>
                    <a:ext uri="{FF2B5EF4-FFF2-40B4-BE49-F238E27FC236}">
                      <a16:creationId xmlns:a16="http://schemas.microsoft.com/office/drawing/2014/main" id="{4EE05E74-4D42-4480-AFF0-C9E1C8F6FB09}"/>
                    </a:ext>
                  </a:extLst>
                </p:cNvPr>
                <p:cNvSpPr txBox="1">
                  <a:spLocks noRot="1" noChangeAspect="1" noMove="1" noResize="1" noEditPoints="1" noAdjustHandles="1" noChangeArrowheads="1" noChangeShapeType="1" noTextEdit="1"/>
                </p:cNvSpPr>
                <p:nvPr/>
              </p:nvSpPr>
              <p:spPr>
                <a:xfrm>
                  <a:off x="5200138" y="5980360"/>
                  <a:ext cx="5918435" cy="400110"/>
                </a:xfrm>
                <a:prstGeom prst="rect">
                  <a:avLst/>
                </a:prstGeom>
                <a:blipFill>
                  <a:blip r:embed="rId9"/>
                  <a:stretch>
                    <a:fillRect l="-1030" t="-7576" b="-25758"/>
                  </a:stretch>
                </a:blipFill>
              </p:spPr>
              <p:txBody>
                <a:bodyPr/>
                <a:lstStyle/>
                <a:p>
                  <a:r>
                    <a:rPr lang="en-US">
                      <a:noFill/>
                    </a:rPr>
                    <a:t> </a:t>
                  </a:r>
                </a:p>
              </p:txBody>
            </p:sp>
          </mc:Fallback>
        </mc:AlternateContent>
      </p:grpSp>
      <p:sp>
        <p:nvSpPr>
          <p:cNvPr id="43" name="TextBox 42">
            <a:extLst>
              <a:ext uri="{FF2B5EF4-FFF2-40B4-BE49-F238E27FC236}">
                <a16:creationId xmlns:a16="http://schemas.microsoft.com/office/drawing/2014/main" id="{00019F43-A802-4003-93FA-DF05AFC43480}"/>
              </a:ext>
            </a:extLst>
          </p:cNvPr>
          <p:cNvSpPr txBox="1"/>
          <p:nvPr/>
        </p:nvSpPr>
        <p:spPr>
          <a:xfrm>
            <a:off x="4842329" y="6310806"/>
            <a:ext cx="5019318" cy="400110"/>
          </a:xfrm>
          <a:prstGeom prst="rect">
            <a:avLst/>
          </a:prstGeom>
          <a:noFill/>
        </p:spPr>
        <p:txBody>
          <a:bodyPr wrap="square">
            <a:spAutoFit/>
          </a:bodyPr>
          <a:lstStyle/>
          <a:p>
            <a:r>
              <a:rPr lang="en-US" sz="2000" b="1" dirty="0"/>
              <a:t>V</a:t>
            </a:r>
            <a:r>
              <a:rPr lang="en-US" sz="2000" b="1" baseline="-25000" dirty="0"/>
              <a:t>CE</a:t>
            </a:r>
            <a:r>
              <a:rPr lang="en-US" sz="2000" b="1" dirty="0"/>
              <a:t> = </a:t>
            </a:r>
            <a:r>
              <a:rPr lang="en-US" sz="2000" b="1" dirty="0">
                <a:effectLst/>
              </a:rPr>
              <a:t>1.59v</a:t>
            </a:r>
            <a:endParaRPr lang="en-US" sz="2000" b="1" dirty="0"/>
          </a:p>
        </p:txBody>
      </p:sp>
    </p:spTree>
    <p:extLst>
      <p:ext uri="{BB962C8B-B14F-4D97-AF65-F5344CB8AC3E}">
        <p14:creationId xmlns:p14="http://schemas.microsoft.com/office/powerpoint/2010/main" val="25862754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95F8E6B-B8CA-464C-85F7-B102F3194410}"/>
              </a:ext>
            </a:extLst>
          </p:cNvPr>
          <p:cNvPicPr>
            <a:picLocks noChangeAspect="1"/>
          </p:cNvPicPr>
          <p:nvPr/>
        </p:nvPicPr>
        <p:blipFill>
          <a:blip r:embed="rId2"/>
          <a:stretch>
            <a:fillRect/>
          </a:stretch>
        </p:blipFill>
        <p:spPr>
          <a:xfrm>
            <a:off x="2991125" y="2870752"/>
            <a:ext cx="4591050" cy="3771900"/>
          </a:xfrm>
          <a:prstGeom prst="rect">
            <a:avLst/>
          </a:prstGeom>
        </p:spPr>
      </p:pic>
      <p:sp>
        <p:nvSpPr>
          <p:cNvPr id="4" name="Title 1">
            <a:extLst>
              <a:ext uri="{FF2B5EF4-FFF2-40B4-BE49-F238E27FC236}">
                <a16:creationId xmlns:a16="http://schemas.microsoft.com/office/drawing/2014/main" id="{F26045F5-238F-494E-BE68-056031038929}"/>
              </a:ext>
            </a:extLst>
          </p:cNvPr>
          <p:cNvSpPr txBox="1">
            <a:spLocks/>
          </p:cNvSpPr>
          <p:nvPr/>
        </p:nvSpPr>
        <p:spPr>
          <a:xfrm>
            <a:off x="165655" y="215348"/>
            <a:ext cx="3617843"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Course Materials</a:t>
            </a:r>
          </a:p>
        </p:txBody>
      </p:sp>
      <p:sp>
        <p:nvSpPr>
          <p:cNvPr id="3" name="Title 1">
            <a:extLst>
              <a:ext uri="{FF2B5EF4-FFF2-40B4-BE49-F238E27FC236}">
                <a16:creationId xmlns:a16="http://schemas.microsoft.com/office/drawing/2014/main" id="{2AA7F3C1-97BB-465D-BC43-D9FEFF52A200}"/>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8</a:t>
            </a:r>
          </a:p>
        </p:txBody>
      </p:sp>
      <p:sp>
        <p:nvSpPr>
          <p:cNvPr id="11" name="TextBox 10">
            <a:extLst>
              <a:ext uri="{FF2B5EF4-FFF2-40B4-BE49-F238E27FC236}">
                <a16:creationId xmlns:a16="http://schemas.microsoft.com/office/drawing/2014/main" id="{CE2C000F-2ED8-4FED-A6B9-F0E11A2CF72A}"/>
              </a:ext>
            </a:extLst>
          </p:cNvPr>
          <p:cNvSpPr txBox="1"/>
          <p:nvPr/>
        </p:nvSpPr>
        <p:spPr>
          <a:xfrm>
            <a:off x="159028" y="512072"/>
            <a:ext cx="6851372" cy="400110"/>
          </a:xfrm>
          <a:prstGeom prst="rect">
            <a:avLst/>
          </a:prstGeom>
          <a:noFill/>
        </p:spPr>
        <p:txBody>
          <a:bodyPr wrap="square">
            <a:spAutoFit/>
          </a:bodyPr>
          <a:lstStyle/>
          <a:p>
            <a:r>
              <a:rPr lang="en-US" sz="2000" b="1" dirty="0">
                <a:effectLst/>
              </a:rPr>
              <a:t>B. Application : Switch Circuit</a:t>
            </a:r>
            <a:endParaRPr lang="en-US" sz="2000" b="1" dirty="0"/>
          </a:p>
        </p:txBody>
      </p:sp>
      <p:sp>
        <p:nvSpPr>
          <p:cNvPr id="10" name="TextBox 9">
            <a:extLst>
              <a:ext uri="{FF2B5EF4-FFF2-40B4-BE49-F238E27FC236}">
                <a16:creationId xmlns:a16="http://schemas.microsoft.com/office/drawing/2014/main" id="{59285E0C-63E9-4A02-A501-B663C57D2486}"/>
              </a:ext>
            </a:extLst>
          </p:cNvPr>
          <p:cNvSpPr txBox="1"/>
          <p:nvPr/>
        </p:nvSpPr>
        <p:spPr>
          <a:xfrm>
            <a:off x="499717" y="912182"/>
            <a:ext cx="10897153" cy="1754326"/>
          </a:xfrm>
          <a:prstGeom prst="rect">
            <a:avLst/>
          </a:prstGeom>
          <a:noFill/>
        </p:spPr>
        <p:txBody>
          <a:bodyPr wrap="square">
            <a:spAutoFit/>
          </a:bodyPr>
          <a:lstStyle/>
          <a:p>
            <a:r>
              <a:rPr lang="en-US" dirty="0">
                <a:effectLst/>
              </a:rPr>
              <a:t>Figure below shows a bipolar circuit called an </a:t>
            </a:r>
            <a:r>
              <a:rPr lang="en-US" b="1" dirty="0">
                <a:effectLst/>
              </a:rPr>
              <a:t>inverter</a:t>
            </a:r>
            <a:r>
              <a:rPr lang="en-US" dirty="0">
                <a:effectLst/>
              </a:rPr>
              <a:t>, in which the transistor in the circuit is switched between cutoff and saturation. The load, for example, could be a motor, a light-emitting diode or some other electrical device. If v</a:t>
            </a:r>
            <a:r>
              <a:rPr lang="en-US" baseline="-25000" dirty="0">
                <a:effectLst/>
              </a:rPr>
              <a:t>I </a:t>
            </a:r>
            <a:r>
              <a:rPr lang="en-US" dirty="0">
                <a:effectLst/>
              </a:rPr>
              <a:t>&lt; V</a:t>
            </a:r>
            <a:r>
              <a:rPr lang="en-US" baseline="-25000" dirty="0">
                <a:effectLst/>
              </a:rPr>
              <a:t>BE</a:t>
            </a:r>
            <a:r>
              <a:rPr lang="en-US" dirty="0">
                <a:effectLst/>
              </a:rPr>
              <a:t>(on), then </a:t>
            </a:r>
            <a:r>
              <a:rPr lang="en-US" sz="1800" dirty="0">
                <a:effectLst/>
              </a:rPr>
              <a:t>I</a:t>
            </a:r>
            <a:r>
              <a:rPr lang="en-US" sz="1800" baseline="-25000" dirty="0">
                <a:effectLst/>
              </a:rPr>
              <a:t>B </a:t>
            </a:r>
            <a:r>
              <a:rPr lang="en-US" dirty="0">
                <a:effectLst/>
              </a:rPr>
              <a:t>=</a:t>
            </a:r>
            <a:r>
              <a:rPr lang="en-US" sz="1800" dirty="0">
                <a:effectLst/>
              </a:rPr>
              <a:t> I</a:t>
            </a:r>
            <a:r>
              <a:rPr lang="en-US" sz="1800" baseline="-25000" dirty="0">
                <a:effectLst/>
              </a:rPr>
              <a:t>C </a:t>
            </a:r>
            <a:r>
              <a:rPr lang="en-US" dirty="0">
                <a:effectLst/>
              </a:rPr>
              <a:t>= 0 and the transistor is cut off. Since </a:t>
            </a:r>
            <a:r>
              <a:rPr lang="en-US" sz="1800" dirty="0">
                <a:effectLst/>
              </a:rPr>
              <a:t>I</a:t>
            </a:r>
            <a:r>
              <a:rPr lang="en-US" sz="1800" baseline="-25000" dirty="0">
                <a:effectLst/>
              </a:rPr>
              <a:t>C </a:t>
            </a:r>
            <a:r>
              <a:rPr lang="en-US" dirty="0">
                <a:effectLst/>
              </a:rPr>
              <a:t>=0, the voltage drop across the load is zero, so the output voltage is v</a:t>
            </a:r>
            <a:r>
              <a:rPr lang="en-US" baseline="-25000" dirty="0">
                <a:effectLst/>
              </a:rPr>
              <a:t>O</a:t>
            </a:r>
            <a:r>
              <a:rPr lang="en-US" dirty="0">
                <a:effectLst/>
              </a:rPr>
              <a:t>=V</a:t>
            </a:r>
            <a:r>
              <a:rPr lang="en-US" baseline="-25000" dirty="0">
                <a:effectLst/>
              </a:rPr>
              <a:t>CC</a:t>
            </a:r>
            <a:r>
              <a:rPr lang="en-US" dirty="0">
                <a:effectLst/>
              </a:rPr>
              <a:t>. Also, since the currents in the transistor are zero, the power dissipation in the transistor is zero. If the load were a motor, the motor would be off with zero current. Likewise, if the load were a light-emitting diode, the light output would be zero with zero current.</a:t>
            </a:r>
          </a:p>
        </p:txBody>
      </p:sp>
    </p:spTree>
    <p:extLst>
      <p:ext uri="{BB962C8B-B14F-4D97-AF65-F5344CB8AC3E}">
        <p14:creationId xmlns:p14="http://schemas.microsoft.com/office/powerpoint/2010/main" val="4044226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6045F5-238F-494E-BE68-056031038929}"/>
              </a:ext>
            </a:extLst>
          </p:cNvPr>
          <p:cNvSpPr txBox="1">
            <a:spLocks/>
          </p:cNvSpPr>
          <p:nvPr/>
        </p:nvSpPr>
        <p:spPr>
          <a:xfrm>
            <a:off x="165655" y="215348"/>
            <a:ext cx="3617843"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Course Materials</a:t>
            </a:r>
          </a:p>
        </p:txBody>
      </p:sp>
      <p:sp>
        <p:nvSpPr>
          <p:cNvPr id="3" name="Title 1">
            <a:extLst>
              <a:ext uri="{FF2B5EF4-FFF2-40B4-BE49-F238E27FC236}">
                <a16:creationId xmlns:a16="http://schemas.microsoft.com/office/drawing/2014/main" id="{2AA7F3C1-97BB-465D-BC43-D9FEFF52A200}"/>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8</a:t>
            </a:r>
          </a:p>
        </p:txBody>
      </p:sp>
      <p:sp>
        <p:nvSpPr>
          <p:cNvPr id="11" name="TextBox 10">
            <a:extLst>
              <a:ext uri="{FF2B5EF4-FFF2-40B4-BE49-F238E27FC236}">
                <a16:creationId xmlns:a16="http://schemas.microsoft.com/office/drawing/2014/main" id="{CE2C000F-2ED8-4FED-A6B9-F0E11A2CF72A}"/>
              </a:ext>
            </a:extLst>
          </p:cNvPr>
          <p:cNvSpPr txBox="1"/>
          <p:nvPr/>
        </p:nvSpPr>
        <p:spPr>
          <a:xfrm>
            <a:off x="159028" y="512072"/>
            <a:ext cx="6851372" cy="400110"/>
          </a:xfrm>
          <a:prstGeom prst="rect">
            <a:avLst/>
          </a:prstGeom>
          <a:noFill/>
        </p:spPr>
        <p:txBody>
          <a:bodyPr wrap="square">
            <a:spAutoFit/>
          </a:bodyPr>
          <a:lstStyle/>
          <a:p>
            <a:r>
              <a:rPr lang="en-US" sz="2000" b="1" dirty="0">
                <a:effectLst/>
              </a:rPr>
              <a:t>B. Application : Switch Circuit</a:t>
            </a:r>
            <a:endParaRPr lang="en-US" sz="2000" b="1" dirty="0"/>
          </a:p>
        </p:txBody>
      </p:sp>
      <p:sp>
        <p:nvSpPr>
          <p:cNvPr id="9" name="TextBox 8">
            <a:extLst>
              <a:ext uri="{FF2B5EF4-FFF2-40B4-BE49-F238E27FC236}">
                <a16:creationId xmlns:a16="http://schemas.microsoft.com/office/drawing/2014/main" id="{1836BABD-34C0-4BD3-9645-E81EFF968CA1}"/>
              </a:ext>
            </a:extLst>
          </p:cNvPr>
          <p:cNvSpPr txBox="1"/>
          <p:nvPr/>
        </p:nvSpPr>
        <p:spPr>
          <a:xfrm>
            <a:off x="3882888" y="416718"/>
            <a:ext cx="8143458" cy="2031325"/>
          </a:xfrm>
          <a:prstGeom prst="rect">
            <a:avLst/>
          </a:prstGeom>
          <a:noFill/>
        </p:spPr>
        <p:txBody>
          <a:bodyPr wrap="square">
            <a:spAutoFit/>
          </a:bodyPr>
          <a:lstStyle/>
          <a:p>
            <a:r>
              <a:rPr lang="en-US" b="1" dirty="0">
                <a:effectLst/>
              </a:rPr>
              <a:t>Design Specifications:</a:t>
            </a:r>
          </a:p>
          <a:p>
            <a:r>
              <a:rPr lang="en-US" dirty="0">
                <a:effectLst/>
              </a:rPr>
              <a:t>The transistor in the inverter circuit in the figure is used to turn the light-emitting diode (LED) on and off. The required LED current is I</a:t>
            </a:r>
            <a:r>
              <a:rPr lang="en-US" baseline="-25000" dirty="0">
                <a:effectLst/>
              </a:rPr>
              <a:t>C</a:t>
            </a:r>
            <a:r>
              <a:rPr lang="en-US" dirty="0">
                <a:effectLst/>
              </a:rPr>
              <a:t>=12mA to produce the specified output light. Assume transistor parameters of β=80, V</a:t>
            </a:r>
            <a:r>
              <a:rPr lang="en-US" baseline="-25000" dirty="0">
                <a:effectLst/>
              </a:rPr>
              <a:t>BE</a:t>
            </a:r>
            <a:r>
              <a:rPr lang="en-US" dirty="0">
                <a:effectLst/>
              </a:rPr>
              <a:t>(on)=0.7V, and V</a:t>
            </a:r>
            <a:r>
              <a:rPr lang="en-US" baseline="-25000" dirty="0">
                <a:effectLst/>
              </a:rPr>
              <a:t>CE</a:t>
            </a:r>
            <a:r>
              <a:rPr lang="en-US" dirty="0">
                <a:effectLst/>
              </a:rPr>
              <a:t>(sat)=0.2V, and assume the diode cut-in voltage is Vγ=1.5V. Also assume that the voltage supply </a:t>
            </a:r>
            <a:r>
              <a:rPr lang="en-US" dirty="0">
                <a:effectLst/>
                <a:latin typeface="Lucida Calligraphy" panose="03010101010101010101" pitchFamily="66" charset="0"/>
              </a:rPr>
              <a:t>v</a:t>
            </a:r>
            <a:r>
              <a:rPr lang="en-US" baseline="-25000" dirty="0">
                <a:effectLst/>
              </a:rPr>
              <a:t>I</a:t>
            </a:r>
            <a:r>
              <a:rPr lang="en-US" dirty="0">
                <a:effectLst/>
              </a:rPr>
              <a:t> = 5v. </a:t>
            </a:r>
            <a:r>
              <a:rPr lang="en-US" i="1" dirty="0">
                <a:effectLst/>
              </a:rPr>
              <a:t>[Note: LEDs are fabricated with compound semiconductor materials and have a larger cut-in voltage compared to silicon diodes.]</a:t>
            </a:r>
            <a:endParaRPr lang="en-US" i="1" dirty="0"/>
          </a:p>
        </p:txBody>
      </p:sp>
      <p:pic>
        <p:nvPicPr>
          <p:cNvPr id="6" name="Picture 5">
            <a:extLst>
              <a:ext uri="{FF2B5EF4-FFF2-40B4-BE49-F238E27FC236}">
                <a16:creationId xmlns:a16="http://schemas.microsoft.com/office/drawing/2014/main" id="{A884EDE0-EBD1-4EF7-B8FA-026598AD39B4}"/>
              </a:ext>
            </a:extLst>
          </p:cNvPr>
          <p:cNvPicPr>
            <a:picLocks noChangeAspect="1"/>
          </p:cNvPicPr>
          <p:nvPr/>
        </p:nvPicPr>
        <p:blipFill>
          <a:blip r:embed="rId2"/>
          <a:stretch>
            <a:fillRect/>
          </a:stretch>
        </p:blipFill>
        <p:spPr>
          <a:xfrm>
            <a:off x="165655" y="912182"/>
            <a:ext cx="3717232" cy="3896375"/>
          </a:xfrm>
          <a:prstGeom prst="rect">
            <a:avLst/>
          </a:prstGeom>
        </p:spPr>
      </p:pic>
      <p:sp>
        <p:nvSpPr>
          <p:cNvPr id="12" name="TextBox 11">
            <a:extLst>
              <a:ext uri="{FF2B5EF4-FFF2-40B4-BE49-F238E27FC236}">
                <a16:creationId xmlns:a16="http://schemas.microsoft.com/office/drawing/2014/main" id="{E92A5147-C476-4967-A563-D1EC773B2673}"/>
              </a:ext>
            </a:extLst>
          </p:cNvPr>
          <p:cNvSpPr txBox="1"/>
          <p:nvPr/>
        </p:nvSpPr>
        <p:spPr>
          <a:xfrm>
            <a:off x="3882887" y="2543397"/>
            <a:ext cx="6330411" cy="369332"/>
          </a:xfrm>
          <a:prstGeom prst="rect">
            <a:avLst/>
          </a:prstGeom>
          <a:noFill/>
        </p:spPr>
        <p:txBody>
          <a:bodyPr wrap="square">
            <a:spAutoFit/>
          </a:bodyPr>
          <a:lstStyle/>
          <a:p>
            <a:r>
              <a:rPr lang="en-US" dirty="0"/>
              <a:t>1) Taking the C-E loop, we can say that, </a:t>
            </a:r>
            <a:endParaRPr lang="en-US" dirty="0">
              <a:effectLst/>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6F21E98-EAB1-49CB-89D9-4F4668434829}"/>
                  </a:ext>
                </a:extLst>
              </p:cNvPr>
              <p:cNvSpPr txBox="1"/>
              <p:nvPr/>
            </p:nvSpPr>
            <p:spPr>
              <a:xfrm>
                <a:off x="4099778" y="2947931"/>
                <a:ext cx="5019318" cy="400110"/>
              </a:xfrm>
              <a:prstGeom prst="rect">
                <a:avLst/>
              </a:prstGeom>
              <a:noFill/>
            </p:spPr>
            <p:txBody>
              <a:bodyPr wrap="square">
                <a:spAutoFit/>
              </a:bodyPr>
              <a:lstStyle/>
              <a:p>
                <a:r>
                  <a:rPr lang="en-US" sz="2000" dirty="0">
                    <a:effectLst/>
                  </a:rPr>
                  <a:t>V</a:t>
                </a:r>
                <a:r>
                  <a:rPr lang="en-US" sz="2000" baseline="-25000" dirty="0">
                    <a:effectLst/>
                  </a:rPr>
                  <a:t>(+) </a:t>
                </a:r>
                <a14:m>
                  <m:oMath xmlns:m="http://schemas.openxmlformats.org/officeDocument/2006/math">
                    <m:r>
                      <m:rPr>
                        <m:nor/>
                      </m:rPr>
                      <a:rPr lang="en-US" sz="2000" dirty="0" smtClean="0"/>
                      <m:t>–</m:t>
                    </m:r>
                  </m:oMath>
                </a14:m>
                <a:r>
                  <a:rPr lang="en-US" sz="2000" dirty="0">
                    <a:effectLst/>
                  </a:rPr>
                  <a:t> I</a:t>
                </a:r>
                <a:r>
                  <a:rPr lang="en-US" sz="2000" baseline="-25000" dirty="0">
                    <a:effectLst/>
                  </a:rPr>
                  <a:t>C</a:t>
                </a:r>
                <a:r>
                  <a:rPr lang="en-US" sz="2000" dirty="0">
                    <a:effectLst/>
                  </a:rPr>
                  <a:t>R</a:t>
                </a:r>
                <a:r>
                  <a:rPr lang="en-US" sz="2000" baseline="-25000" dirty="0">
                    <a:effectLst/>
                  </a:rPr>
                  <a:t>1 </a:t>
                </a:r>
                <a14:m>
                  <m:oMath xmlns:m="http://schemas.openxmlformats.org/officeDocument/2006/math">
                    <m:r>
                      <m:rPr>
                        <m:nor/>
                      </m:rPr>
                      <a:rPr lang="en-US" sz="2000" dirty="0"/>
                      <m:t>–</m:t>
                    </m:r>
                  </m:oMath>
                </a14:m>
                <a:r>
                  <a:rPr lang="en-US" sz="2000" dirty="0">
                    <a:effectLst/>
                  </a:rPr>
                  <a:t> </a:t>
                </a:r>
                <a:r>
                  <a:rPr lang="en-US" sz="2000" dirty="0"/>
                  <a:t>V</a:t>
                </a:r>
                <a:r>
                  <a:rPr lang="en-US" sz="2000" baseline="-25000" dirty="0"/>
                  <a:t>γ</a:t>
                </a:r>
                <a:r>
                  <a:rPr lang="en-US" sz="2000" dirty="0"/>
                  <a:t> </a:t>
                </a:r>
                <a14:m>
                  <m:oMath xmlns:m="http://schemas.openxmlformats.org/officeDocument/2006/math">
                    <m:r>
                      <m:rPr>
                        <m:nor/>
                      </m:rPr>
                      <a:rPr lang="en-US" sz="2000" dirty="0" smtClean="0"/>
                      <m:t>–</m:t>
                    </m:r>
                  </m:oMath>
                </a14:m>
                <a:r>
                  <a:rPr lang="en-US" sz="2000" dirty="0"/>
                  <a:t> V</a:t>
                </a:r>
                <a:r>
                  <a:rPr lang="en-US" sz="2000" baseline="-25000" dirty="0"/>
                  <a:t>CE</a:t>
                </a:r>
                <a:r>
                  <a:rPr lang="en-US" sz="2000" dirty="0"/>
                  <a:t>(sat) </a:t>
                </a:r>
                <a14:m>
                  <m:oMath xmlns:m="http://schemas.openxmlformats.org/officeDocument/2006/math">
                    <m:r>
                      <m:rPr>
                        <m:nor/>
                      </m:rPr>
                      <a:rPr lang="en-US" sz="2000" b="0" i="0" dirty="0" smtClean="0"/>
                      <m:t>=</m:t>
                    </m:r>
                  </m:oMath>
                </a14:m>
                <a:r>
                  <a:rPr lang="en-US" sz="2000" dirty="0"/>
                  <a:t> 0 </a:t>
                </a:r>
              </a:p>
            </p:txBody>
          </p:sp>
        </mc:Choice>
        <mc:Fallback xmlns="">
          <p:sp>
            <p:nvSpPr>
              <p:cNvPr id="13" name="TextBox 12">
                <a:extLst>
                  <a:ext uri="{FF2B5EF4-FFF2-40B4-BE49-F238E27FC236}">
                    <a16:creationId xmlns:a16="http://schemas.microsoft.com/office/drawing/2014/main" id="{06F21E98-EAB1-49CB-89D9-4F4668434829}"/>
                  </a:ext>
                </a:extLst>
              </p:cNvPr>
              <p:cNvSpPr txBox="1">
                <a:spLocks noRot="1" noChangeAspect="1" noMove="1" noResize="1" noEditPoints="1" noAdjustHandles="1" noChangeArrowheads="1" noChangeShapeType="1" noTextEdit="1"/>
              </p:cNvSpPr>
              <p:nvPr/>
            </p:nvSpPr>
            <p:spPr>
              <a:xfrm>
                <a:off x="4099778" y="2947931"/>
                <a:ext cx="5019318" cy="400110"/>
              </a:xfrm>
              <a:prstGeom prst="rect">
                <a:avLst/>
              </a:prstGeom>
              <a:blipFill>
                <a:blip r:embed="rId3"/>
                <a:stretch>
                  <a:fillRect l="-1337" t="-9231"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7FD1669-7CF2-4A9C-96D5-5557336ED666}"/>
                  </a:ext>
                </a:extLst>
              </p:cNvPr>
              <p:cNvSpPr txBox="1"/>
              <p:nvPr/>
            </p:nvSpPr>
            <p:spPr>
              <a:xfrm>
                <a:off x="4099778" y="3850803"/>
                <a:ext cx="5241187" cy="588238"/>
              </a:xfrm>
              <a:prstGeom prst="rect">
                <a:avLst/>
              </a:prstGeom>
              <a:noFill/>
            </p:spPr>
            <p:txBody>
              <a:bodyPr wrap="square">
                <a:spAutoFit/>
              </a:bodyPr>
              <a:lstStyle/>
              <a:p>
                <a:r>
                  <a:rPr lang="en-US" sz="2200" dirty="0">
                    <a:effectLst/>
                  </a:rPr>
                  <a:t>R</a:t>
                </a:r>
                <a:r>
                  <a:rPr lang="en-US" sz="2200" baseline="-25000" dirty="0">
                    <a:effectLst/>
                  </a:rPr>
                  <a:t>1</a:t>
                </a:r>
                <a:r>
                  <a:rPr lang="en-US" sz="2200" dirty="0">
                    <a:effectLst/>
                  </a:rPr>
                  <a:t> = </a:t>
                </a:r>
                <a14:m>
                  <m:oMath xmlns:m="http://schemas.openxmlformats.org/officeDocument/2006/math">
                    <m:f>
                      <m:fPr>
                        <m:ctrlPr>
                          <a:rPr lang="en-US" sz="2000" i="1" smtClean="0">
                            <a:effectLst/>
                            <a:latin typeface="Cambria Math" panose="02040503050406030204" pitchFamily="18" charset="0"/>
                          </a:rPr>
                        </m:ctrlPr>
                      </m:fPr>
                      <m:num>
                        <m:r>
                          <m:rPr>
                            <m:nor/>
                          </m:rPr>
                          <a:rPr lang="en-US" sz="2000" dirty="0"/>
                          <m:t>V</m:t>
                        </m:r>
                        <m:r>
                          <m:rPr>
                            <m:nor/>
                          </m:rPr>
                          <a:rPr lang="en-US" sz="2000" b="0" i="0" baseline="-25000" dirty="0" smtClean="0"/>
                          <m:t>(+) </m:t>
                        </m:r>
                        <m:r>
                          <m:rPr>
                            <m:nor/>
                          </m:rPr>
                          <a:rPr lang="en-US" sz="2000" dirty="0"/>
                          <m:t>–</m:t>
                        </m:r>
                        <m:r>
                          <m:rPr>
                            <m:nor/>
                          </m:rPr>
                          <a:rPr lang="en-US" sz="2000" b="0" i="0" dirty="0" smtClean="0"/>
                          <m:t> </m:t>
                        </m:r>
                        <m:r>
                          <m:rPr>
                            <m:nor/>
                          </m:rPr>
                          <a:rPr lang="en-US" sz="2000" dirty="0"/>
                          <m:t>V</m:t>
                        </m:r>
                        <m:r>
                          <m:rPr>
                            <m:nor/>
                          </m:rPr>
                          <a:rPr lang="en-US" sz="2000" baseline="-25000" dirty="0"/>
                          <m:t>γ</m:t>
                        </m:r>
                        <m:r>
                          <m:rPr>
                            <m:nor/>
                          </m:rPr>
                          <a:rPr lang="en-US" sz="2000" b="0" i="0" baseline="-25000" dirty="0" smtClean="0"/>
                          <m:t> </m:t>
                        </m:r>
                        <m:r>
                          <m:rPr>
                            <m:nor/>
                          </m:rPr>
                          <a:rPr lang="en-US" sz="2000" dirty="0"/>
                          <m:t>–</m:t>
                        </m:r>
                        <m:r>
                          <m:rPr>
                            <m:nor/>
                          </m:rPr>
                          <a:rPr lang="en-US" sz="2000" b="0" i="0" dirty="0" smtClean="0"/>
                          <m:t> </m:t>
                        </m:r>
                        <m:r>
                          <m:rPr>
                            <m:nor/>
                          </m:rPr>
                          <a:rPr lang="en-US" sz="2000" dirty="0"/>
                          <m:t>V</m:t>
                        </m:r>
                        <m:r>
                          <m:rPr>
                            <m:nor/>
                          </m:rPr>
                          <a:rPr lang="en-US" sz="2000" baseline="-25000" dirty="0"/>
                          <m:t>CE</m:t>
                        </m:r>
                        <m:r>
                          <m:rPr>
                            <m:nor/>
                          </m:rPr>
                          <a:rPr lang="en-US" sz="2000" dirty="0"/>
                          <m:t>(</m:t>
                        </m:r>
                        <m:r>
                          <m:rPr>
                            <m:nor/>
                          </m:rPr>
                          <a:rPr lang="en-US" sz="2000" dirty="0"/>
                          <m:t>sat</m:t>
                        </m:r>
                        <m:r>
                          <a:rPr lang="en-US" sz="2000" b="0" i="1" dirty="0" smtClean="0">
                            <a:latin typeface="Cambria Math" panose="02040503050406030204" pitchFamily="18" charset="0"/>
                          </a:rPr>
                          <m:t>)</m:t>
                        </m:r>
                      </m:num>
                      <m:den>
                        <m:r>
                          <m:rPr>
                            <m:nor/>
                          </m:rPr>
                          <a:rPr lang="en-US" sz="2000" b="0" i="0" dirty="0" smtClean="0"/>
                          <m:t>I</m:t>
                        </m:r>
                        <m:r>
                          <m:rPr>
                            <m:nor/>
                          </m:rPr>
                          <a:rPr lang="en-US" sz="2000" b="0" i="0" baseline="-25000" dirty="0" smtClean="0"/>
                          <m:t>C</m:t>
                        </m:r>
                        <m:r>
                          <m:rPr>
                            <m:nor/>
                          </m:rPr>
                          <a:rPr lang="en-US" sz="2000" b="0" i="0" baseline="-25000" dirty="0" smtClean="0"/>
                          <m:t> </m:t>
                        </m:r>
                      </m:den>
                    </m:f>
                  </m:oMath>
                </a14:m>
                <a:endParaRPr lang="en-US" sz="2000" dirty="0"/>
              </a:p>
            </p:txBody>
          </p:sp>
        </mc:Choice>
        <mc:Fallback xmlns="">
          <p:sp>
            <p:nvSpPr>
              <p:cNvPr id="14" name="TextBox 13">
                <a:extLst>
                  <a:ext uri="{FF2B5EF4-FFF2-40B4-BE49-F238E27FC236}">
                    <a16:creationId xmlns:a16="http://schemas.microsoft.com/office/drawing/2014/main" id="{37FD1669-7CF2-4A9C-96D5-5557336ED666}"/>
                  </a:ext>
                </a:extLst>
              </p:cNvPr>
              <p:cNvSpPr txBox="1">
                <a:spLocks noRot="1" noChangeAspect="1" noMove="1" noResize="1" noEditPoints="1" noAdjustHandles="1" noChangeArrowheads="1" noChangeShapeType="1" noTextEdit="1"/>
              </p:cNvSpPr>
              <p:nvPr/>
            </p:nvSpPr>
            <p:spPr>
              <a:xfrm>
                <a:off x="4099778" y="3850803"/>
                <a:ext cx="5241187" cy="588238"/>
              </a:xfrm>
              <a:prstGeom prst="rect">
                <a:avLst/>
              </a:prstGeom>
              <a:blipFill>
                <a:blip r:embed="rId4"/>
                <a:stretch>
                  <a:fillRect l="-1513" b="-10417"/>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F9F9300A-7AA9-452F-B667-4CC56E6876AB}"/>
              </a:ext>
            </a:extLst>
          </p:cNvPr>
          <p:cNvSpPr txBox="1"/>
          <p:nvPr/>
        </p:nvSpPr>
        <p:spPr>
          <a:xfrm>
            <a:off x="4113356" y="3415491"/>
            <a:ext cx="6330411" cy="369332"/>
          </a:xfrm>
          <a:prstGeom prst="rect">
            <a:avLst/>
          </a:prstGeom>
          <a:noFill/>
        </p:spPr>
        <p:txBody>
          <a:bodyPr wrap="square">
            <a:spAutoFit/>
          </a:bodyPr>
          <a:lstStyle/>
          <a:p>
            <a:r>
              <a:rPr lang="en-US" dirty="0"/>
              <a:t>Restating the equation to obtain R</a:t>
            </a:r>
            <a:r>
              <a:rPr lang="en-US" baseline="-25000" dirty="0"/>
              <a:t>1</a:t>
            </a:r>
            <a:r>
              <a:rPr lang="en-US" dirty="0"/>
              <a:t>: </a:t>
            </a:r>
            <a:endParaRPr lang="en-US" dirty="0">
              <a:effectLst/>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9803ABE-BB62-4568-A232-8372AC4525C3}"/>
                  </a:ext>
                </a:extLst>
              </p:cNvPr>
              <p:cNvSpPr txBox="1"/>
              <p:nvPr/>
            </p:nvSpPr>
            <p:spPr>
              <a:xfrm>
                <a:off x="4099777" y="4486027"/>
                <a:ext cx="2138273" cy="617220"/>
              </a:xfrm>
              <a:prstGeom prst="rect">
                <a:avLst/>
              </a:prstGeom>
              <a:noFill/>
            </p:spPr>
            <p:txBody>
              <a:bodyPr wrap="square">
                <a:spAutoFit/>
              </a:bodyPr>
              <a:lstStyle/>
              <a:p>
                <a:r>
                  <a:rPr lang="en-US" sz="2200" dirty="0">
                    <a:effectLst/>
                  </a:rPr>
                  <a:t>R</a:t>
                </a:r>
                <a:r>
                  <a:rPr lang="en-US" sz="2200" baseline="-25000" dirty="0">
                    <a:effectLst/>
                  </a:rPr>
                  <a:t>1</a:t>
                </a:r>
                <a:r>
                  <a:rPr lang="en-US" sz="2200" dirty="0">
                    <a:effectLst/>
                  </a:rPr>
                  <a:t> = </a:t>
                </a:r>
                <a14:m>
                  <m:oMath xmlns:m="http://schemas.openxmlformats.org/officeDocument/2006/math">
                    <m:f>
                      <m:fPr>
                        <m:ctrlPr>
                          <a:rPr lang="en-US" sz="2000" i="1" smtClean="0">
                            <a:effectLst/>
                            <a:latin typeface="Cambria Math" panose="02040503050406030204" pitchFamily="18" charset="0"/>
                          </a:rPr>
                        </m:ctrlPr>
                      </m:fPr>
                      <m:num>
                        <m:r>
                          <m:rPr>
                            <m:nor/>
                          </m:rPr>
                          <a:rPr lang="en-US" sz="2000" i="1" dirty="0" smtClean="0"/>
                          <m:t>5</m:t>
                        </m:r>
                        <m:r>
                          <m:rPr>
                            <m:nor/>
                          </m:rPr>
                          <a:rPr lang="en-US" sz="2000" b="0" i="1" dirty="0" smtClean="0"/>
                          <m:t> </m:t>
                        </m:r>
                        <m:r>
                          <m:rPr>
                            <m:nor/>
                          </m:rPr>
                          <a:rPr lang="en-US" sz="2000" dirty="0"/>
                          <m:t>–</m:t>
                        </m:r>
                        <m:r>
                          <m:rPr>
                            <m:nor/>
                          </m:rPr>
                          <a:rPr lang="en-US" sz="2000" b="0" i="0" dirty="0" smtClean="0"/>
                          <m:t> 1.5</m:t>
                        </m:r>
                        <m:r>
                          <m:rPr>
                            <m:nor/>
                          </m:rPr>
                          <a:rPr lang="en-US" sz="2000" b="0" i="0" baseline="-25000" dirty="0" smtClean="0"/>
                          <m:t> </m:t>
                        </m:r>
                        <m:r>
                          <m:rPr>
                            <m:nor/>
                          </m:rPr>
                          <a:rPr lang="en-US" sz="2000" dirty="0"/>
                          <m:t>–</m:t>
                        </m:r>
                        <m:r>
                          <m:rPr>
                            <m:nor/>
                          </m:rPr>
                          <a:rPr lang="en-US" sz="2000" b="0" i="0" dirty="0" smtClean="0"/>
                          <m:t> 0.2 </m:t>
                        </m:r>
                      </m:num>
                      <m:den>
                        <m:r>
                          <m:rPr>
                            <m:nor/>
                          </m:rPr>
                          <a:rPr lang="en-US" sz="2000" b="0" i="0" dirty="0" smtClean="0"/>
                          <m:t>(12)</m:t>
                        </m:r>
                        <m:r>
                          <m:rPr>
                            <m:nor/>
                          </m:rPr>
                          <a:rPr lang="en-US" sz="2000" b="0" i="0" baseline="-25000" dirty="0" smtClean="0"/>
                          <m:t> </m:t>
                        </m:r>
                      </m:den>
                    </m:f>
                  </m:oMath>
                </a14:m>
                <a:endParaRPr lang="en-US" sz="2000" dirty="0"/>
              </a:p>
            </p:txBody>
          </p:sp>
        </mc:Choice>
        <mc:Fallback xmlns="">
          <p:sp>
            <p:nvSpPr>
              <p:cNvPr id="16" name="TextBox 15">
                <a:extLst>
                  <a:ext uri="{FF2B5EF4-FFF2-40B4-BE49-F238E27FC236}">
                    <a16:creationId xmlns:a16="http://schemas.microsoft.com/office/drawing/2014/main" id="{69803ABE-BB62-4568-A232-8372AC4525C3}"/>
                  </a:ext>
                </a:extLst>
              </p:cNvPr>
              <p:cNvSpPr txBox="1">
                <a:spLocks noRot="1" noChangeAspect="1" noMove="1" noResize="1" noEditPoints="1" noAdjustHandles="1" noChangeArrowheads="1" noChangeShapeType="1" noTextEdit="1"/>
              </p:cNvSpPr>
              <p:nvPr/>
            </p:nvSpPr>
            <p:spPr>
              <a:xfrm>
                <a:off x="4099777" y="4486027"/>
                <a:ext cx="2138273" cy="617220"/>
              </a:xfrm>
              <a:prstGeom prst="rect">
                <a:avLst/>
              </a:prstGeom>
              <a:blipFill>
                <a:blip r:embed="rId5"/>
                <a:stretch>
                  <a:fillRect l="-3714" b="-2970"/>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D8E67D8D-287F-4153-8FDB-BD00DD76F2FA}"/>
              </a:ext>
            </a:extLst>
          </p:cNvPr>
          <p:cNvSpPr txBox="1"/>
          <p:nvPr/>
        </p:nvSpPr>
        <p:spPr>
          <a:xfrm>
            <a:off x="4113356" y="5142677"/>
            <a:ext cx="2138273" cy="430887"/>
          </a:xfrm>
          <a:prstGeom prst="rect">
            <a:avLst/>
          </a:prstGeom>
          <a:noFill/>
        </p:spPr>
        <p:txBody>
          <a:bodyPr wrap="square">
            <a:spAutoFit/>
          </a:bodyPr>
          <a:lstStyle/>
          <a:p>
            <a:r>
              <a:rPr lang="en-US" sz="2200" b="1" dirty="0">
                <a:effectLst/>
              </a:rPr>
              <a:t>R</a:t>
            </a:r>
            <a:r>
              <a:rPr lang="en-US" sz="2200" b="1" baseline="-25000" dirty="0">
                <a:effectLst/>
              </a:rPr>
              <a:t>1</a:t>
            </a:r>
            <a:r>
              <a:rPr lang="en-US" sz="2200" b="1" dirty="0">
                <a:effectLst/>
              </a:rPr>
              <a:t> = 275</a:t>
            </a:r>
            <a:r>
              <a:rPr lang="el-GR" sz="2200" b="1" dirty="0">
                <a:effectLst/>
              </a:rPr>
              <a:t>Ω</a:t>
            </a:r>
            <a:endParaRPr lang="en-US" sz="2000" b="1" dirty="0"/>
          </a:p>
        </p:txBody>
      </p:sp>
      <p:sp>
        <p:nvSpPr>
          <p:cNvPr id="18" name="TextBox 17">
            <a:extLst>
              <a:ext uri="{FF2B5EF4-FFF2-40B4-BE49-F238E27FC236}">
                <a16:creationId xmlns:a16="http://schemas.microsoft.com/office/drawing/2014/main" id="{08A0940B-FAFF-4102-8FEB-B0595DBB1672}"/>
              </a:ext>
            </a:extLst>
          </p:cNvPr>
          <p:cNvSpPr txBox="1"/>
          <p:nvPr/>
        </p:nvSpPr>
        <p:spPr>
          <a:xfrm>
            <a:off x="7844556" y="2543397"/>
            <a:ext cx="6330411" cy="369332"/>
          </a:xfrm>
          <a:prstGeom prst="rect">
            <a:avLst/>
          </a:prstGeom>
          <a:noFill/>
        </p:spPr>
        <p:txBody>
          <a:bodyPr wrap="square">
            <a:spAutoFit/>
          </a:bodyPr>
          <a:lstStyle/>
          <a:p>
            <a:r>
              <a:rPr lang="en-US" dirty="0"/>
              <a:t>2) Taking the B-E loop, we can say that, </a:t>
            </a:r>
            <a:endParaRPr lang="en-US" dirty="0">
              <a:effectLst/>
            </a:endParaRP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5DCAD38-0E2D-4457-BF4F-8A744BDE1CAB}"/>
                  </a:ext>
                </a:extLst>
              </p:cNvPr>
              <p:cNvSpPr txBox="1"/>
              <p:nvPr/>
            </p:nvSpPr>
            <p:spPr>
              <a:xfrm>
                <a:off x="8061447" y="2947931"/>
                <a:ext cx="5019318" cy="400110"/>
              </a:xfrm>
              <a:prstGeom prst="rect">
                <a:avLst/>
              </a:prstGeom>
              <a:noFill/>
            </p:spPr>
            <p:txBody>
              <a:bodyPr wrap="square">
                <a:spAutoFit/>
              </a:bodyPr>
              <a:lstStyle/>
              <a:p>
                <a:r>
                  <a:rPr lang="en-US" sz="2000" dirty="0">
                    <a:effectLst/>
                  </a:rPr>
                  <a:t>V</a:t>
                </a:r>
                <a:r>
                  <a:rPr lang="en-US" sz="2000" baseline="-25000" dirty="0">
                    <a:effectLst/>
                  </a:rPr>
                  <a:t>I </a:t>
                </a:r>
                <a14:m>
                  <m:oMath xmlns:m="http://schemas.openxmlformats.org/officeDocument/2006/math">
                    <m:r>
                      <m:rPr>
                        <m:nor/>
                      </m:rPr>
                      <a:rPr lang="en-US" sz="2000" dirty="0" smtClean="0"/>
                      <m:t>–</m:t>
                    </m:r>
                  </m:oMath>
                </a14:m>
                <a:r>
                  <a:rPr lang="en-US" sz="2000" dirty="0">
                    <a:effectLst/>
                  </a:rPr>
                  <a:t> I</a:t>
                </a:r>
                <a:r>
                  <a:rPr lang="en-US" sz="2000" baseline="-25000" dirty="0">
                    <a:effectLst/>
                  </a:rPr>
                  <a:t>B</a:t>
                </a:r>
                <a:r>
                  <a:rPr lang="en-US" sz="2000" dirty="0">
                    <a:effectLst/>
                  </a:rPr>
                  <a:t>R</a:t>
                </a:r>
                <a:r>
                  <a:rPr lang="en-US" sz="2000" baseline="-25000" dirty="0">
                    <a:effectLst/>
                  </a:rPr>
                  <a:t>B </a:t>
                </a:r>
                <a14:m>
                  <m:oMath xmlns:m="http://schemas.openxmlformats.org/officeDocument/2006/math">
                    <m:r>
                      <m:rPr>
                        <m:nor/>
                      </m:rPr>
                      <a:rPr lang="en-US" sz="2000" dirty="0"/>
                      <m:t>–</m:t>
                    </m:r>
                  </m:oMath>
                </a14:m>
                <a:r>
                  <a:rPr lang="en-US" sz="2000" dirty="0">
                    <a:effectLst/>
                  </a:rPr>
                  <a:t> </a:t>
                </a:r>
                <a:r>
                  <a:rPr lang="en-US" sz="2000" dirty="0"/>
                  <a:t>V</a:t>
                </a:r>
                <a:r>
                  <a:rPr lang="en-US" sz="2000" baseline="-25000" dirty="0"/>
                  <a:t>BE</a:t>
                </a:r>
                <a:r>
                  <a:rPr lang="en-US" sz="2000" dirty="0"/>
                  <a:t> </a:t>
                </a:r>
                <a14:m>
                  <m:oMath xmlns:m="http://schemas.openxmlformats.org/officeDocument/2006/math">
                    <m:r>
                      <m:rPr>
                        <m:nor/>
                      </m:rPr>
                      <a:rPr lang="en-US" sz="2000" b="0" i="0" dirty="0" smtClean="0"/>
                      <m:t>=</m:t>
                    </m:r>
                  </m:oMath>
                </a14:m>
                <a:r>
                  <a:rPr lang="en-US" sz="2000" dirty="0"/>
                  <a:t> 0 </a:t>
                </a:r>
              </a:p>
            </p:txBody>
          </p:sp>
        </mc:Choice>
        <mc:Fallback xmlns="">
          <p:sp>
            <p:nvSpPr>
              <p:cNvPr id="19" name="TextBox 18">
                <a:extLst>
                  <a:ext uri="{FF2B5EF4-FFF2-40B4-BE49-F238E27FC236}">
                    <a16:creationId xmlns:a16="http://schemas.microsoft.com/office/drawing/2014/main" id="{C5DCAD38-0E2D-4457-BF4F-8A744BDE1CAB}"/>
                  </a:ext>
                </a:extLst>
              </p:cNvPr>
              <p:cNvSpPr txBox="1">
                <a:spLocks noRot="1" noChangeAspect="1" noMove="1" noResize="1" noEditPoints="1" noAdjustHandles="1" noChangeArrowheads="1" noChangeShapeType="1" noTextEdit="1"/>
              </p:cNvSpPr>
              <p:nvPr/>
            </p:nvSpPr>
            <p:spPr>
              <a:xfrm>
                <a:off x="8061447" y="2947931"/>
                <a:ext cx="5019318" cy="400110"/>
              </a:xfrm>
              <a:prstGeom prst="rect">
                <a:avLst/>
              </a:prstGeom>
              <a:blipFill>
                <a:blip r:embed="rId6"/>
                <a:stretch>
                  <a:fillRect l="-1214" t="-9231"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7FF1A63-08A0-4276-B232-CC5921FA8CDB}"/>
                  </a:ext>
                </a:extLst>
              </p:cNvPr>
              <p:cNvSpPr txBox="1"/>
              <p:nvPr/>
            </p:nvSpPr>
            <p:spPr>
              <a:xfrm>
                <a:off x="8061447" y="4261618"/>
                <a:ext cx="5241187" cy="588238"/>
              </a:xfrm>
              <a:prstGeom prst="rect">
                <a:avLst/>
              </a:prstGeom>
              <a:noFill/>
            </p:spPr>
            <p:txBody>
              <a:bodyPr wrap="square">
                <a:spAutoFit/>
              </a:bodyPr>
              <a:lstStyle/>
              <a:p>
                <a:r>
                  <a:rPr lang="en-US" sz="2200" dirty="0">
                    <a:effectLst/>
                  </a:rPr>
                  <a:t>R</a:t>
                </a:r>
                <a:r>
                  <a:rPr lang="en-US" sz="2200" baseline="-25000" dirty="0">
                    <a:effectLst/>
                  </a:rPr>
                  <a:t>B</a:t>
                </a:r>
                <a:r>
                  <a:rPr lang="en-US" sz="2200" dirty="0">
                    <a:effectLst/>
                  </a:rPr>
                  <a:t> = </a:t>
                </a:r>
                <a14:m>
                  <m:oMath xmlns:m="http://schemas.openxmlformats.org/officeDocument/2006/math">
                    <m:f>
                      <m:fPr>
                        <m:ctrlPr>
                          <a:rPr lang="en-US" sz="2000" i="1" smtClean="0">
                            <a:effectLst/>
                            <a:latin typeface="Cambria Math" panose="02040503050406030204" pitchFamily="18" charset="0"/>
                          </a:rPr>
                        </m:ctrlPr>
                      </m:fPr>
                      <m:num>
                        <m:r>
                          <m:rPr>
                            <m:nor/>
                          </m:rPr>
                          <a:rPr lang="en-US" sz="2000" b="0" i="0" smtClean="0">
                            <a:effectLst/>
                          </a:rPr>
                          <m:t>(</m:t>
                        </m:r>
                        <m:r>
                          <m:rPr>
                            <m:nor/>
                          </m:rPr>
                          <a:rPr lang="el-GR" sz="2000" dirty="0"/>
                          <m:t>β</m:t>
                        </m:r>
                        <m:r>
                          <m:rPr>
                            <m:nor/>
                          </m:rPr>
                          <a:rPr lang="en-US" sz="2000" b="0" i="0" dirty="0" smtClean="0"/>
                          <m:t>)(</m:t>
                        </m:r>
                        <m:r>
                          <m:rPr>
                            <m:nor/>
                          </m:rPr>
                          <a:rPr lang="en-US" sz="2000" dirty="0"/>
                          <m:t>V</m:t>
                        </m:r>
                        <m:r>
                          <m:rPr>
                            <m:nor/>
                          </m:rPr>
                          <a:rPr lang="en-US" sz="2000" b="0" i="0" baseline="-25000" dirty="0" smtClean="0"/>
                          <m:t>I</m:t>
                        </m:r>
                        <m:r>
                          <m:rPr>
                            <m:nor/>
                          </m:rPr>
                          <a:rPr lang="en-US" sz="2000" b="0" i="0" baseline="-25000" dirty="0" smtClean="0"/>
                          <m:t> –  </m:t>
                        </m:r>
                        <m:r>
                          <m:rPr>
                            <m:nor/>
                          </m:rPr>
                          <a:rPr lang="en-US" sz="2000" dirty="0"/>
                          <m:t>V</m:t>
                        </m:r>
                        <m:r>
                          <m:rPr>
                            <m:nor/>
                          </m:rPr>
                          <a:rPr lang="en-US" sz="2000" baseline="-25000" dirty="0" smtClean="0"/>
                          <m:t>B</m:t>
                        </m:r>
                        <m:r>
                          <m:rPr>
                            <m:nor/>
                          </m:rPr>
                          <a:rPr lang="en-US" sz="2000" b="0" baseline="-25000" dirty="0" smtClean="0"/>
                          <m:t>E</m:t>
                        </m:r>
                        <m:r>
                          <m:rPr>
                            <m:nor/>
                          </m:rPr>
                          <a:rPr lang="en-US" sz="2000" dirty="0"/>
                          <m:t>)</m:t>
                        </m:r>
                      </m:num>
                      <m:den>
                        <m:r>
                          <m:rPr>
                            <m:nor/>
                          </m:rPr>
                          <a:rPr lang="en-US" sz="2000" b="0" i="0" dirty="0" smtClean="0"/>
                          <m:t>I</m:t>
                        </m:r>
                        <m:r>
                          <m:rPr>
                            <m:nor/>
                          </m:rPr>
                          <a:rPr lang="en-US" sz="2000" b="0" i="0" baseline="-25000" dirty="0" smtClean="0"/>
                          <m:t>C</m:t>
                        </m:r>
                        <m:r>
                          <m:rPr>
                            <m:nor/>
                          </m:rPr>
                          <a:rPr lang="en-US" sz="2000" b="0" i="0" baseline="-25000" dirty="0" smtClean="0"/>
                          <m:t> </m:t>
                        </m:r>
                      </m:den>
                    </m:f>
                  </m:oMath>
                </a14:m>
                <a:endParaRPr lang="en-US" sz="2000" dirty="0"/>
              </a:p>
            </p:txBody>
          </p:sp>
        </mc:Choice>
        <mc:Fallback xmlns="">
          <p:sp>
            <p:nvSpPr>
              <p:cNvPr id="20" name="TextBox 19">
                <a:extLst>
                  <a:ext uri="{FF2B5EF4-FFF2-40B4-BE49-F238E27FC236}">
                    <a16:creationId xmlns:a16="http://schemas.microsoft.com/office/drawing/2014/main" id="{D7FF1A63-08A0-4276-B232-CC5921FA8CDB}"/>
                  </a:ext>
                </a:extLst>
              </p:cNvPr>
              <p:cNvSpPr txBox="1">
                <a:spLocks noRot="1" noChangeAspect="1" noMove="1" noResize="1" noEditPoints="1" noAdjustHandles="1" noChangeArrowheads="1" noChangeShapeType="1" noTextEdit="1"/>
              </p:cNvSpPr>
              <p:nvPr/>
            </p:nvSpPr>
            <p:spPr>
              <a:xfrm>
                <a:off x="8061447" y="4261618"/>
                <a:ext cx="5241187" cy="588238"/>
              </a:xfrm>
              <a:prstGeom prst="rect">
                <a:avLst/>
              </a:prstGeom>
              <a:blipFill>
                <a:blip r:embed="rId7"/>
                <a:stretch>
                  <a:fillRect l="-1512" b="-10309"/>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856F822B-BAB7-4AF5-ADAC-4C0C74CAB376}"/>
              </a:ext>
            </a:extLst>
          </p:cNvPr>
          <p:cNvSpPr txBox="1"/>
          <p:nvPr/>
        </p:nvSpPr>
        <p:spPr>
          <a:xfrm>
            <a:off x="8075025" y="3826306"/>
            <a:ext cx="6330411" cy="369332"/>
          </a:xfrm>
          <a:prstGeom prst="rect">
            <a:avLst/>
          </a:prstGeom>
          <a:noFill/>
        </p:spPr>
        <p:txBody>
          <a:bodyPr wrap="square">
            <a:spAutoFit/>
          </a:bodyPr>
          <a:lstStyle/>
          <a:p>
            <a:r>
              <a:rPr lang="en-US" dirty="0"/>
              <a:t>Restating the equation to obtain R</a:t>
            </a:r>
            <a:r>
              <a:rPr lang="en-US" baseline="-25000" dirty="0"/>
              <a:t>B</a:t>
            </a:r>
            <a:r>
              <a:rPr lang="en-US" dirty="0"/>
              <a:t>: </a:t>
            </a:r>
            <a:endParaRPr lang="en-US" dirty="0">
              <a:effectLst/>
            </a:endParaRP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907F147-FCE0-4650-8AFC-16AB01709D28}"/>
                  </a:ext>
                </a:extLst>
              </p:cNvPr>
              <p:cNvSpPr txBox="1"/>
              <p:nvPr/>
            </p:nvSpPr>
            <p:spPr>
              <a:xfrm>
                <a:off x="8075025" y="5051135"/>
                <a:ext cx="2138273" cy="636906"/>
              </a:xfrm>
              <a:prstGeom prst="rect">
                <a:avLst/>
              </a:prstGeom>
              <a:noFill/>
            </p:spPr>
            <p:txBody>
              <a:bodyPr wrap="square">
                <a:spAutoFit/>
              </a:bodyPr>
              <a:lstStyle/>
              <a:p>
                <a:r>
                  <a:rPr lang="en-US" sz="2200" dirty="0">
                    <a:effectLst/>
                  </a:rPr>
                  <a:t>R</a:t>
                </a:r>
                <a:r>
                  <a:rPr lang="en-US" sz="2200" baseline="-25000" dirty="0">
                    <a:effectLst/>
                  </a:rPr>
                  <a:t>B</a:t>
                </a:r>
                <a:r>
                  <a:rPr lang="en-US" sz="2200" dirty="0">
                    <a:effectLst/>
                  </a:rPr>
                  <a:t> = </a:t>
                </a:r>
                <a14:m>
                  <m:oMath xmlns:m="http://schemas.openxmlformats.org/officeDocument/2006/math">
                    <m:f>
                      <m:fPr>
                        <m:ctrlPr>
                          <a:rPr lang="en-US" sz="2000" i="1" smtClean="0">
                            <a:effectLst/>
                            <a:latin typeface="Cambria Math" panose="02040503050406030204" pitchFamily="18" charset="0"/>
                          </a:rPr>
                        </m:ctrlPr>
                      </m:fPr>
                      <m:num>
                        <m:r>
                          <m:rPr>
                            <m:nor/>
                          </m:rPr>
                          <a:rPr lang="en-US" sz="2000" b="0" i="0" smtClean="0">
                            <a:effectLst/>
                          </a:rPr>
                          <m:t>(80)(</m:t>
                        </m:r>
                        <m:r>
                          <m:rPr>
                            <m:nor/>
                          </m:rPr>
                          <a:rPr lang="en-US" sz="2000" dirty="0" smtClean="0"/>
                          <m:t>5</m:t>
                        </m:r>
                        <m:r>
                          <m:rPr>
                            <m:nor/>
                          </m:rPr>
                          <a:rPr lang="en-US" sz="2000" b="0" dirty="0" smtClean="0"/>
                          <m:t> </m:t>
                        </m:r>
                        <m:r>
                          <m:rPr>
                            <m:nor/>
                          </m:rPr>
                          <a:rPr lang="en-US" sz="2000" dirty="0"/>
                          <m:t>–</m:t>
                        </m:r>
                        <m:r>
                          <m:rPr>
                            <m:nor/>
                          </m:rPr>
                          <a:rPr lang="en-US" sz="2000" b="0" dirty="0" smtClean="0"/>
                          <m:t> 0.7</m:t>
                        </m:r>
                        <m:r>
                          <m:rPr>
                            <m:nor/>
                          </m:rPr>
                          <a:rPr lang="en-US" sz="2000" b="0" i="0" dirty="0" smtClean="0"/>
                          <m:t>)</m:t>
                        </m:r>
                        <m:r>
                          <m:rPr>
                            <m:nor/>
                          </m:rPr>
                          <a:rPr lang="en-US" sz="2000" b="0" dirty="0" smtClean="0"/>
                          <m:t> </m:t>
                        </m:r>
                      </m:num>
                      <m:den>
                        <m:r>
                          <m:rPr>
                            <m:nor/>
                          </m:rPr>
                          <a:rPr lang="en-US" sz="2000" b="0" dirty="0" smtClean="0"/>
                          <m:t>(12)</m:t>
                        </m:r>
                        <m:r>
                          <m:rPr>
                            <m:nor/>
                          </m:rPr>
                          <a:rPr lang="en-US" sz="2000" b="0" baseline="-25000" dirty="0" smtClean="0"/>
                          <m:t> </m:t>
                        </m:r>
                      </m:den>
                    </m:f>
                  </m:oMath>
                </a14:m>
                <a:endParaRPr lang="en-US" sz="2000" dirty="0"/>
              </a:p>
            </p:txBody>
          </p:sp>
        </mc:Choice>
        <mc:Fallback xmlns="">
          <p:sp>
            <p:nvSpPr>
              <p:cNvPr id="22" name="TextBox 21">
                <a:extLst>
                  <a:ext uri="{FF2B5EF4-FFF2-40B4-BE49-F238E27FC236}">
                    <a16:creationId xmlns:a16="http://schemas.microsoft.com/office/drawing/2014/main" id="{1907F147-FCE0-4650-8AFC-16AB01709D28}"/>
                  </a:ext>
                </a:extLst>
              </p:cNvPr>
              <p:cNvSpPr txBox="1">
                <a:spLocks noRot="1" noChangeAspect="1" noMove="1" noResize="1" noEditPoints="1" noAdjustHandles="1" noChangeArrowheads="1" noChangeShapeType="1" noTextEdit="1"/>
              </p:cNvSpPr>
              <p:nvPr/>
            </p:nvSpPr>
            <p:spPr>
              <a:xfrm>
                <a:off x="8075025" y="5051135"/>
                <a:ext cx="2138273" cy="636906"/>
              </a:xfrm>
              <a:prstGeom prst="rect">
                <a:avLst/>
              </a:prstGeom>
              <a:blipFill>
                <a:blip r:embed="rId8"/>
                <a:stretch>
                  <a:fillRect l="-3714" b="-1923"/>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AB7CE634-C74C-4E0C-9071-ACE2F5F36013}"/>
              </a:ext>
            </a:extLst>
          </p:cNvPr>
          <p:cNvSpPr txBox="1"/>
          <p:nvPr/>
        </p:nvSpPr>
        <p:spPr>
          <a:xfrm>
            <a:off x="8088604" y="5707785"/>
            <a:ext cx="2138273" cy="430887"/>
          </a:xfrm>
          <a:prstGeom prst="rect">
            <a:avLst/>
          </a:prstGeom>
          <a:noFill/>
        </p:spPr>
        <p:txBody>
          <a:bodyPr wrap="square">
            <a:spAutoFit/>
          </a:bodyPr>
          <a:lstStyle/>
          <a:p>
            <a:r>
              <a:rPr lang="en-US" sz="2200" b="1" dirty="0">
                <a:effectLst/>
              </a:rPr>
              <a:t>R</a:t>
            </a:r>
            <a:r>
              <a:rPr lang="en-US" sz="2200" b="1" baseline="-25000" dirty="0">
                <a:effectLst/>
              </a:rPr>
              <a:t>B</a:t>
            </a:r>
            <a:r>
              <a:rPr lang="en-US" sz="2200" b="1" dirty="0">
                <a:effectLst/>
              </a:rPr>
              <a:t> = 28.6k</a:t>
            </a:r>
            <a:r>
              <a:rPr lang="el-GR" sz="2200" b="1" dirty="0">
                <a:effectLst/>
              </a:rPr>
              <a:t>Ω</a:t>
            </a:r>
            <a:endParaRPr lang="en-US" sz="2000" b="1" dirty="0"/>
          </a:p>
        </p:txBody>
      </p:sp>
      <p:grpSp>
        <p:nvGrpSpPr>
          <p:cNvPr id="7" name="Group 6">
            <a:extLst>
              <a:ext uri="{FF2B5EF4-FFF2-40B4-BE49-F238E27FC236}">
                <a16:creationId xmlns:a16="http://schemas.microsoft.com/office/drawing/2014/main" id="{4F50405D-7F3A-4A29-AF9D-CAD967227CAF}"/>
              </a:ext>
            </a:extLst>
          </p:cNvPr>
          <p:cNvGrpSpPr/>
          <p:nvPr/>
        </p:nvGrpSpPr>
        <p:grpSpPr>
          <a:xfrm>
            <a:off x="8075025" y="3323544"/>
            <a:ext cx="2323461" cy="617605"/>
            <a:chOff x="2845452" y="5675576"/>
            <a:chExt cx="2323461" cy="617605"/>
          </a:xfrm>
        </p:grpSpPr>
        <p:sp>
          <p:nvSpPr>
            <p:cNvPr id="24" name="TextBox 23">
              <a:extLst>
                <a:ext uri="{FF2B5EF4-FFF2-40B4-BE49-F238E27FC236}">
                  <a16:creationId xmlns:a16="http://schemas.microsoft.com/office/drawing/2014/main" id="{D89A0E6B-5191-46A4-8FFA-7187F8CA7195}"/>
                </a:ext>
              </a:extLst>
            </p:cNvPr>
            <p:cNvSpPr txBox="1"/>
            <p:nvPr/>
          </p:nvSpPr>
          <p:spPr>
            <a:xfrm>
              <a:off x="2845452" y="5787931"/>
              <a:ext cx="1037435" cy="400110"/>
            </a:xfrm>
            <a:prstGeom prst="rect">
              <a:avLst/>
            </a:prstGeom>
            <a:noFill/>
          </p:spPr>
          <p:txBody>
            <a:bodyPr wrap="square">
              <a:spAutoFit/>
            </a:bodyPr>
            <a:lstStyle/>
            <a:p>
              <a:r>
                <a:rPr lang="en-US" sz="2000" dirty="0">
                  <a:effectLst/>
                </a:rPr>
                <a:t>I</a:t>
              </a:r>
              <a:r>
                <a:rPr lang="en-US" sz="2000" baseline="-25000" dirty="0">
                  <a:effectLst/>
                </a:rPr>
                <a:t>C</a:t>
              </a:r>
              <a:r>
                <a:rPr lang="en-US" sz="2000" dirty="0">
                  <a:effectLst/>
                </a:rPr>
                <a:t> = </a:t>
              </a:r>
              <a:r>
                <a:rPr lang="el-GR" sz="2000" dirty="0">
                  <a:effectLst/>
                </a:rPr>
                <a:t>β</a:t>
              </a:r>
              <a:r>
                <a:rPr lang="en-US" sz="2000" dirty="0">
                  <a:effectLst/>
                </a:rPr>
                <a:t>I</a:t>
              </a:r>
              <a:r>
                <a:rPr lang="en-US" sz="2000" baseline="-25000" dirty="0">
                  <a:effectLst/>
                </a:rPr>
                <a:t>B</a:t>
              </a:r>
              <a:endParaRPr lang="en-US" sz="2000" dirty="0"/>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5548C15-CEC4-4E04-AD58-9FF6E5303368}"/>
                    </a:ext>
                  </a:extLst>
                </p:cNvPr>
                <p:cNvSpPr txBox="1"/>
                <p:nvPr/>
              </p:nvSpPr>
              <p:spPr>
                <a:xfrm>
                  <a:off x="4338109" y="5675576"/>
                  <a:ext cx="830804" cy="617605"/>
                </a:xfrm>
                <a:prstGeom prst="rect">
                  <a:avLst/>
                </a:prstGeom>
                <a:noFill/>
              </p:spPr>
              <p:txBody>
                <a:bodyPr wrap="square">
                  <a:spAutoFit/>
                </a:bodyPr>
                <a:lstStyle/>
                <a:p>
                  <a:r>
                    <a:rPr lang="en-US" sz="2000" dirty="0">
                      <a:effectLst/>
                    </a:rPr>
                    <a:t>I</a:t>
                  </a:r>
                  <a:r>
                    <a:rPr lang="en-US" sz="2000" baseline="-25000" dirty="0">
                      <a:effectLst/>
                    </a:rPr>
                    <a:t>B</a:t>
                  </a:r>
                  <a:r>
                    <a:rPr lang="en-US" sz="2000" dirty="0">
                      <a:effectLst/>
                    </a:rPr>
                    <a:t> = </a:t>
                  </a:r>
                  <a14:m>
                    <m:oMath xmlns:m="http://schemas.openxmlformats.org/officeDocument/2006/math">
                      <m:f>
                        <m:fPr>
                          <m:ctrlPr>
                            <a:rPr lang="en-US" sz="2000" i="1" smtClean="0">
                              <a:effectLst/>
                              <a:latin typeface="Cambria Math" panose="02040503050406030204" pitchFamily="18" charset="0"/>
                            </a:rPr>
                          </m:ctrlPr>
                        </m:fPr>
                        <m:num>
                          <m:r>
                            <m:rPr>
                              <m:nor/>
                            </m:rPr>
                            <a:rPr lang="en-US" sz="2000" dirty="0"/>
                            <m:t>I</m:t>
                          </m:r>
                          <m:r>
                            <m:rPr>
                              <m:nor/>
                            </m:rPr>
                            <a:rPr lang="en-US" sz="2000" baseline="-25000" dirty="0"/>
                            <m:t>C</m:t>
                          </m:r>
                        </m:num>
                        <m:den>
                          <m:r>
                            <m:rPr>
                              <m:nor/>
                            </m:rPr>
                            <a:rPr lang="el-GR" sz="2000" dirty="0"/>
                            <m:t>β</m:t>
                          </m:r>
                        </m:den>
                      </m:f>
                    </m:oMath>
                  </a14:m>
                  <a:endParaRPr lang="en-US" sz="2000" dirty="0"/>
                </a:p>
              </p:txBody>
            </p:sp>
          </mc:Choice>
          <mc:Fallback xmlns="">
            <p:sp>
              <p:nvSpPr>
                <p:cNvPr id="25" name="TextBox 24">
                  <a:extLst>
                    <a:ext uri="{FF2B5EF4-FFF2-40B4-BE49-F238E27FC236}">
                      <a16:creationId xmlns:a16="http://schemas.microsoft.com/office/drawing/2014/main" id="{85548C15-CEC4-4E04-AD58-9FF6E5303368}"/>
                    </a:ext>
                  </a:extLst>
                </p:cNvPr>
                <p:cNvSpPr txBox="1">
                  <a:spLocks noRot="1" noChangeAspect="1" noMove="1" noResize="1" noEditPoints="1" noAdjustHandles="1" noChangeArrowheads="1" noChangeShapeType="1" noTextEdit="1"/>
                </p:cNvSpPr>
                <p:nvPr/>
              </p:nvSpPr>
              <p:spPr>
                <a:xfrm>
                  <a:off x="4338109" y="5675576"/>
                  <a:ext cx="830804" cy="617605"/>
                </a:xfrm>
                <a:prstGeom prst="rect">
                  <a:avLst/>
                </a:prstGeom>
                <a:blipFill>
                  <a:blip r:embed="rId9"/>
                  <a:stretch>
                    <a:fillRect l="-8088"/>
                  </a:stretch>
                </a:blipFill>
              </p:spPr>
              <p:txBody>
                <a:bodyPr/>
                <a:lstStyle/>
                <a:p>
                  <a:r>
                    <a:rPr lang="en-US">
                      <a:noFill/>
                    </a:rPr>
                    <a:t> </a:t>
                  </a:r>
                </a:p>
              </p:txBody>
            </p:sp>
          </mc:Fallback>
        </mc:AlternateContent>
        <p:sp>
          <p:nvSpPr>
            <p:cNvPr id="26" name="Title 1">
              <a:extLst>
                <a:ext uri="{FF2B5EF4-FFF2-40B4-BE49-F238E27FC236}">
                  <a16:creationId xmlns:a16="http://schemas.microsoft.com/office/drawing/2014/main" id="{4C1DE6AC-9ECB-4152-B4CD-C570C97B5013}"/>
                </a:ext>
              </a:extLst>
            </p:cNvPr>
            <p:cNvSpPr txBox="1">
              <a:spLocks/>
            </p:cNvSpPr>
            <p:nvPr/>
          </p:nvSpPr>
          <p:spPr>
            <a:xfrm>
              <a:off x="3783498" y="5836637"/>
              <a:ext cx="694196" cy="35140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dirty="0">
                  <a:latin typeface="+mn-lt"/>
                </a:rPr>
                <a:t>or</a:t>
              </a:r>
            </a:p>
          </p:txBody>
        </p:sp>
      </p:grpSp>
    </p:spTree>
    <p:extLst>
      <p:ext uri="{BB962C8B-B14F-4D97-AF65-F5344CB8AC3E}">
        <p14:creationId xmlns:p14="http://schemas.microsoft.com/office/powerpoint/2010/main" val="29720031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9D8CEF5-3A3C-4ABC-BE9C-1D0A6C36C0D1}"/>
              </a:ext>
            </a:extLst>
          </p:cNvPr>
          <p:cNvGrpSpPr/>
          <p:nvPr/>
        </p:nvGrpSpPr>
        <p:grpSpPr>
          <a:xfrm>
            <a:off x="8323195" y="1706252"/>
            <a:ext cx="4232826" cy="4515264"/>
            <a:chOff x="7787930" y="1692364"/>
            <a:chExt cx="4232826" cy="4515264"/>
          </a:xfrm>
        </p:grpSpPr>
        <p:pic>
          <p:nvPicPr>
            <p:cNvPr id="5" name="Picture 4">
              <a:extLst>
                <a:ext uri="{FF2B5EF4-FFF2-40B4-BE49-F238E27FC236}">
                  <a16:creationId xmlns:a16="http://schemas.microsoft.com/office/drawing/2014/main" id="{C8370E55-8339-49F7-B401-7CB0A3F1A8D8}"/>
                </a:ext>
              </a:extLst>
            </p:cNvPr>
            <p:cNvPicPr>
              <a:picLocks noChangeAspect="1"/>
            </p:cNvPicPr>
            <p:nvPr/>
          </p:nvPicPr>
          <p:blipFill>
            <a:blip r:embed="rId2"/>
            <a:stretch>
              <a:fillRect/>
            </a:stretch>
          </p:blipFill>
          <p:spPr>
            <a:xfrm>
              <a:off x="7787930" y="1692364"/>
              <a:ext cx="3533775" cy="4076700"/>
            </a:xfrm>
            <a:prstGeom prst="rect">
              <a:avLst/>
            </a:prstGeom>
          </p:spPr>
        </p:pic>
        <p:sp>
          <p:nvSpPr>
            <p:cNvPr id="10" name="Title 1">
              <a:extLst>
                <a:ext uri="{FF2B5EF4-FFF2-40B4-BE49-F238E27FC236}">
                  <a16:creationId xmlns:a16="http://schemas.microsoft.com/office/drawing/2014/main" id="{AF976D8F-0774-4FF7-BA2D-E53932507426}"/>
                </a:ext>
              </a:extLst>
            </p:cNvPr>
            <p:cNvSpPr txBox="1">
              <a:spLocks/>
            </p:cNvSpPr>
            <p:nvPr/>
          </p:nvSpPr>
          <p:spPr>
            <a:xfrm>
              <a:off x="10198585" y="5769064"/>
              <a:ext cx="1822171" cy="43856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b="1" dirty="0">
                  <a:latin typeface="+mn-lt"/>
                </a:rPr>
                <a:t>(b)</a:t>
              </a:r>
            </a:p>
          </p:txBody>
        </p:sp>
      </p:grpSp>
      <p:sp>
        <p:nvSpPr>
          <p:cNvPr id="4" name="Title 1">
            <a:extLst>
              <a:ext uri="{FF2B5EF4-FFF2-40B4-BE49-F238E27FC236}">
                <a16:creationId xmlns:a16="http://schemas.microsoft.com/office/drawing/2014/main" id="{F26045F5-238F-494E-BE68-056031038929}"/>
              </a:ext>
            </a:extLst>
          </p:cNvPr>
          <p:cNvSpPr txBox="1">
            <a:spLocks/>
          </p:cNvSpPr>
          <p:nvPr/>
        </p:nvSpPr>
        <p:spPr>
          <a:xfrm>
            <a:off x="165655" y="215348"/>
            <a:ext cx="3617843"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Exercise no. 7</a:t>
            </a:r>
          </a:p>
        </p:txBody>
      </p:sp>
      <p:sp>
        <p:nvSpPr>
          <p:cNvPr id="13" name="Subtitle 2">
            <a:extLst>
              <a:ext uri="{FF2B5EF4-FFF2-40B4-BE49-F238E27FC236}">
                <a16:creationId xmlns:a16="http://schemas.microsoft.com/office/drawing/2014/main" id="{24DD0EAD-8EDC-46FF-9FA0-7C0B6C1912E5}"/>
              </a:ext>
            </a:extLst>
          </p:cNvPr>
          <p:cNvSpPr txBox="1">
            <a:spLocks/>
          </p:cNvSpPr>
          <p:nvPr/>
        </p:nvSpPr>
        <p:spPr>
          <a:xfrm>
            <a:off x="165655" y="796897"/>
            <a:ext cx="11509510" cy="63389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t>Direction. </a:t>
            </a:r>
            <a:r>
              <a:rPr lang="en-US" sz="2000" dirty="0"/>
              <a:t>Solve for the following. You may use a scientific calculator and round-off your final answer up to two decimal places. Use proper SI values if possible, and box your final answer. </a:t>
            </a:r>
          </a:p>
        </p:txBody>
      </p:sp>
      <p:sp>
        <p:nvSpPr>
          <p:cNvPr id="2" name="Title 1">
            <a:extLst>
              <a:ext uri="{FF2B5EF4-FFF2-40B4-BE49-F238E27FC236}">
                <a16:creationId xmlns:a16="http://schemas.microsoft.com/office/drawing/2014/main" id="{88BBC300-8C46-4551-A575-122F1549AA51}"/>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8</a:t>
            </a:r>
          </a:p>
        </p:txBody>
      </p:sp>
      <p:sp>
        <p:nvSpPr>
          <p:cNvPr id="9" name="TextBox 8">
            <a:extLst>
              <a:ext uri="{FF2B5EF4-FFF2-40B4-BE49-F238E27FC236}">
                <a16:creationId xmlns:a16="http://schemas.microsoft.com/office/drawing/2014/main" id="{FFCAF3CE-488C-4641-B621-910BBB467F16}"/>
              </a:ext>
            </a:extLst>
          </p:cNvPr>
          <p:cNvSpPr txBox="1"/>
          <p:nvPr/>
        </p:nvSpPr>
        <p:spPr>
          <a:xfrm>
            <a:off x="3953497" y="4856847"/>
            <a:ext cx="6624328" cy="1631216"/>
          </a:xfrm>
          <a:prstGeom prst="rect">
            <a:avLst/>
          </a:prstGeom>
          <a:noFill/>
        </p:spPr>
        <p:txBody>
          <a:bodyPr wrap="square">
            <a:spAutoFit/>
          </a:bodyPr>
          <a:lstStyle/>
          <a:p>
            <a:r>
              <a:rPr lang="en-US" sz="2000" dirty="0">
                <a:effectLst/>
              </a:rPr>
              <a:t>(2) The inverter circuit (b) uses a </a:t>
            </a:r>
            <a:r>
              <a:rPr lang="en-US" sz="2000" dirty="0" err="1">
                <a:effectLst/>
              </a:rPr>
              <a:t>pnp</a:t>
            </a:r>
            <a:r>
              <a:rPr lang="en-US" sz="2000" dirty="0">
                <a:effectLst/>
              </a:rPr>
              <a:t> transistor. In this case, one side of the load (for example a motor) can be connected to ground potential. The required load current is I</a:t>
            </a:r>
            <a:r>
              <a:rPr lang="en-US" sz="2000" baseline="-25000" dirty="0">
                <a:effectLst/>
              </a:rPr>
              <a:t>C2 </a:t>
            </a:r>
            <a:r>
              <a:rPr lang="en-US" sz="2000" dirty="0">
                <a:effectLst/>
              </a:rPr>
              <a:t>= 5A. Assume transistor parameters of β = 40, V</a:t>
            </a:r>
            <a:r>
              <a:rPr lang="en-US" sz="2000" baseline="-25000" dirty="0">
                <a:effectLst/>
              </a:rPr>
              <a:t>EB</a:t>
            </a:r>
            <a:r>
              <a:rPr lang="en-US" sz="2000" dirty="0">
                <a:effectLst/>
              </a:rPr>
              <a:t>(on) = 0.7V, and V</a:t>
            </a:r>
            <a:r>
              <a:rPr lang="en-US" sz="2000" baseline="-25000" dirty="0">
                <a:effectLst/>
              </a:rPr>
              <a:t>EC</a:t>
            </a:r>
            <a:r>
              <a:rPr lang="en-US" sz="2000" dirty="0">
                <a:effectLst/>
              </a:rPr>
              <a:t>(sat) = 0.2V. </a:t>
            </a:r>
            <a:r>
              <a:rPr lang="en-US" sz="2000" b="1" dirty="0">
                <a:effectLst/>
              </a:rPr>
              <a:t>SOLVE FOR R</a:t>
            </a:r>
            <a:r>
              <a:rPr lang="en-US" sz="2000" b="1" baseline="-25000" dirty="0">
                <a:effectLst/>
              </a:rPr>
              <a:t>B2</a:t>
            </a:r>
          </a:p>
        </p:txBody>
      </p:sp>
      <p:pic>
        <p:nvPicPr>
          <p:cNvPr id="11" name="Picture 10">
            <a:extLst>
              <a:ext uri="{FF2B5EF4-FFF2-40B4-BE49-F238E27FC236}">
                <a16:creationId xmlns:a16="http://schemas.microsoft.com/office/drawing/2014/main" id="{28D88B01-6974-4709-9565-50ED9A13C988}"/>
              </a:ext>
            </a:extLst>
          </p:cNvPr>
          <p:cNvPicPr>
            <a:picLocks noChangeAspect="1"/>
          </p:cNvPicPr>
          <p:nvPr/>
        </p:nvPicPr>
        <p:blipFill>
          <a:blip r:embed="rId3"/>
          <a:stretch>
            <a:fillRect/>
          </a:stretch>
        </p:blipFill>
        <p:spPr>
          <a:xfrm>
            <a:off x="211623" y="1522816"/>
            <a:ext cx="3571875" cy="3200400"/>
          </a:xfrm>
          <a:prstGeom prst="rect">
            <a:avLst/>
          </a:prstGeom>
        </p:spPr>
      </p:pic>
      <p:sp>
        <p:nvSpPr>
          <p:cNvPr id="14" name="TextBox 13">
            <a:extLst>
              <a:ext uri="{FF2B5EF4-FFF2-40B4-BE49-F238E27FC236}">
                <a16:creationId xmlns:a16="http://schemas.microsoft.com/office/drawing/2014/main" id="{68CE802D-B4B5-4823-B4D9-30337873322E}"/>
              </a:ext>
            </a:extLst>
          </p:cNvPr>
          <p:cNvSpPr txBox="1"/>
          <p:nvPr/>
        </p:nvSpPr>
        <p:spPr>
          <a:xfrm>
            <a:off x="3692906" y="1650074"/>
            <a:ext cx="4455007" cy="1015663"/>
          </a:xfrm>
          <a:prstGeom prst="rect">
            <a:avLst/>
          </a:prstGeom>
          <a:noFill/>
        </p:spPr>
        <p:txBody>
          <a:bodyPr wrap="square">
            <a:spAutoFit/>
          </a:bodyPr>
          <a:lstStyle/>
          <a:p>
            <a:r>
              <a:rPr lang="en-US" sz="2000" dirty="0">
                <a:effectLst/>
              </a:rPr>
              <a:t>(1) Consider the circuit </a:t>
            </a:r>
            <a:r>
              <a:rPr lang="en-US" sz="2000" dirty="0"/>
              <a:t>(a)</a:t>
            </a:r>
            <a:r>
              <a:rPr lang="en-US" sz="2000" dirty="0">
                <a:effectLst/>
              </a:rPr>
              <a:t>. For the transistor, let β=50. Find I</a:t>
            </a:r>
            <a:r>
              <a:rPr lang="en-US" sz="2000" baseline="-25000" dirty="0">
                <a:effectLst/>
              </a:rPr>
              <a:t>B</a:t>
            </a:r>
            <a:r>
              <a:rPr lang="en-US" sz="2000" dirty="0">
                <a:effectLst/>
              </a:rPr>
              <a:t>, I</a:t>
            </a:r>
            <a:r>
              <a:rPr lang="en-US" sz="2000" baseline="-25000" dirty="0">
                <a:effectLst/>
              </a:rPr>
              <a:t>C</a:t>
            </a:r>
            <a:r>
              <a:rPr lang="en-US" sz="2000" dirty="0">
                <a:effectLst/>
              </a:rPr>
              <a:t>, I</a:t>
            </a:r>
            <a:r>
              <a:rPr lang="en-US" sz="2000" baseline="-25000" dirty="0">
                <a:effectLst/>
              </a:rPr>
              <a:t>E</a:t>
            </a:r>
            <a:r>
              <a:rPr lang="en-US" sz="2000" dirty="0">
                <a:effectLst/>
              </a:rPr>
              <a:t>, and V</a:t>
            </a:r>
            <a:r>
              <a:rPr lang="en-US" sz="2000" baseline="-25000" dirty="0">
                <a:effectLst/>
              </a:rPr>
              <a:t>O</a:t>
            </a:r>
            <a:r>
              <a:rPr lang="en-US" sz="2000" dirty="0">
                <a:effectLst/>
              </a:rPr>
              <a:t> for V</a:t>
            </a:r>
            <a:r>
              <a:rPr lang="en-US" sz="2000" baseline="-25000" dirty="0">
                <a:effectLst/>
              </a:rPr>
              <a:t>I</a:t>
            </a:r>
            <a:r>
              <a:rPr lang="en-US" sz="2000" dirty="0">
                <a:effectLst/>
              </a:rPr>
              <a:t>=5V.</a:t>
            </a:r>
            <a:endParaRPr lang="en-US" sz="2000" dirty="0"/>
          </a:p>
        </p:txBody>
      </p:sp>
      <p:sp>
        <p:nvSpPr>
          <p:cNvPr id="15" name="Title 1">
            <a:extLst>
              <a:ext uri="{FF2B5EF4-FFF2-40B4-BE49-F238E27FC236}">
                <a16:creationId xmlns:a16="http://schemas.microsoft.com/office/drawing/2014/main" id="{B211E4A4-B768-485F-897B-55D4C73254D6}"/>
              </a:ext>
            </a:extLst>
          </p:cNvPr>
          <p:cNvSpPr txBox="1">
            <a:spLocks/>
          </p:cNvSpPr>
          <p:nvPr/>
        </p:nvSpPr>
        <p:spPr>
          <a:xfrm>
            <a:off x="2216017" y="4637565"/>
            <a:ext cx="1822171" cy="43856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b="1" dirty="0">
                <a:latin typeface="+mn-lt"/>
              </a:rPr>
              <a:t>(a)</a:t>
            </a:r>
          </a:p>
        </p:txBody>
      </p:sp>
    </p:spTree>
    <p:extLst>
      <p:ext uri="{BB962C8B-B14F-4D97-AF65-F5344CB8AC3E}">
        <p14:creationId xmlns:p14="http://schemas.microsoft.com/office/powerpoint/2010/main" val="32430717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518CC-33E4-456C-B611-8303659C39DF}"/>
              </a:ext>
            </a:extLst>
          </p:cNvPr>
          <p:cNvSpPr>
            <a:spLocks noGrp="1"/>
          </p:cNvSpPr>
          <p:nvPr>
            <p:ph type="ctrTitle"/>
          </p:nvPr>
        </p:nvSpPr>
        <p:spPr>
          <a:xfrm>
            <a:off x="231916" y="314042"/>
            <a:ext cx="1822171" cy="680280"/>
          </a:xfrm>
        </p:spPr>
        <p:txBody>
          <a:bodyPr>
            <a:normAutofit/>
          </a:bodyPr>
          <a:lstStyle/>
          <a:p>
            <a:pPr algn="l"/>
            <a:r>
              <a:rPr lang="en-US" sz="2400" dirty="0">
                <a:latin typeface="+mn-lt"/>
              </a:rPr>
              <a:t>Module 9:</a:t>
            </a:r>
          </a:p>
        </p:txBody>
      </p:sp>
      <p:sp>
        <p:nvSpPr>
          <p:cNvPr id="4" name="Title 1">
            <a:extLst>
              <a:ext uri="{FF2B5EF4-FFF2-40B4-BE49-F238E27FC236}">
                <a16:creationId xmlns:a16="http://schemas.microsoft.com/office/drawing/2014/main" id="{F26045F5-238F-494E-BE68-056031038929}"/>
              </a:ext>
            </a:extLst>
          </p:cNvPr>
          <p:cNvSpPr txBox="1">
            <a:spLocks/>
          </p:cNvSpPr>
          <p:nvPr/>
        </p:nvSpPr>
        <p:spPr>
          <a:xfrm>
            <a:off x="231916" y="1167504"/>
            <a:ext cx="3617843" cy="100495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dirty="0">
                <a:latin typeface="+mn-lt"/>
              </a:rPr>
              <a:t>Overview</a:t>
            </a:r>
          </a:p>
        </p:txBody>
      </p:sp>
      <p:sp>
        <p:nvSpPr>
          <p:cNvPr id="8" name="Title 1">
            <a:extLst>
              <a:ext uri="{FF2B5EF4-FFF2-40B4-BE49-F238E27FC236}">
                <a16:creationId xmlns:a16="http://schemas.microsoft.com/office/drawing/2014/main" id="{63339394-130A-4D94-8B4C-F1A8F2C2B67C}"/>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9</a:t>
            </a:r>
          </a:p>
        </p:txBody>
      </p:sp>
      <p:sp>
        <p:nvSpPr>
          <p:cNvPr id="7" name="Title 1">
            <a:extLst>
              <a:ext uri="{FF2B5EF4-FFF2-40B4-BE49-F238E27FC236}">
                <a16:creationId xmlns:a16="http://schemas.microsoft.com/office/drawing/2014/main" id="{7A8A3231-087F-4FEF-9271-B697A9F1B8C6}"/>
              </a:ext>
            </a:extLst>
          </p:cNvPr>
          <p:cNvSpPr txBox="1">
            <a:spLocks/>
          </p:cNvSpPr>
          <p:nvPr/>
        </p:nvSpPr>
        <p:spPr>
          <a:xfrm>
            <a:off x="2040837" y="492252"/>
            <a:ext cx="8613915" cy="59593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a:latin typeface="+mn-lt"/>
              </a:rPr>
              <a:t>BIPOLAR JUNCTION TRANSISTOR BIASING</a:t>
            </a:r>
          </a:p>
        </p:txBody>
      </p:sp>
      <p:sp>
        <p:nvSpPr>
          <p:cNvPr id="5" name="Subtitle 4">
            <a:extLst>
              <a:ext uri="{FF2B5EF4-FFF2-40B4-BE49-F238E27FC236}">
                <a16:creationId xmlns:a16="http://schemas.microsoft.com/office/drawing/2014/main" id="{39E7D337-CA1D-43EE-85A0-59F42D2638CB}"/>
              </a:ext>
            </a:extLst>
          </p:cNvPr>
          <p:cNvSpPr txBox="1">
            <a:spLocks noGrp="1"/>
          </p:cNvSpPr>
          <p:nvPr>
            <p:ph type="subTitle" idx="1"/>
          </p:nvPr>
        </p:nvSpPr>
        <p:spPr>
          <a:xfrm>
            <a:off x="1383472" y="2116059"/>
            <a:ext cx="9690100" cy="3404522"/>
          </a:xfrm>
          <a:prstGeom prst="rect">
            <a:avLst/>
          </a:prstGeom>
          <a:noFill/>
        </p:spPr>
        <p:txBody>
          <a:bodyPr wrap="square">
            <a:spAutoFit/>
          </a:bodyPr>
          <a:lstStyle/>
          <a:p>
            <a:pPr algn="l">
              <a:lnSpc>
                <a:spcPct val="150000"/>
              </a:lnSpc>
            </a:pPr>
            <a:r>
              <a:rPr lang="en-US" sz="2000" dirty="0">
                <a:effectLst/>
              </a:rPr>
              <a:t>As we have learned that transistor can be utilized as a switch or other electronic applications, we found out that it is important to bias it properly. The biasing of a certain (or could be multiple) transistor can greatly affect its performance, efficiency, output, and even reliability. A good biasing technique can provide a stable dc output that can serve as reference for lets say, in amplification of an AC signal.</a:t>
            </a:r>
          </a:p>
          <a:p>
            <a:pPr algn="l">
              <a:lnSpc>
                <a:spcPct val="150000"/>
              </a:lnSpc>
            </a:pPr>
            <a:r>
              <a:rPr lang="en-US" sz="2000" dirty="0"/>
              <a:t>In general, transistor can be biased in different ways, producing different ranges of output and gain factors.</a:t>
            </a:r>
          </a:p>
        </p:txBody>
      </p:sp>
    </p:spTree>
    <p:extLst>
      <p:ext uri="{BB962C8B-B14F-4D97-AF65-F5344CB8AC3E}">
        <p14:creationId xmlns:p14="http://schemas.microsoft.com/office/powerpoint/2010/main" val="19092185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6045F5-238F-494E-BE68-056031038929}"/>
              </a:ext>
            </a:extLst>
          </p:cNvPr>
          <p:cNvSpPr txBox="1">
            <a:spLocks/>
          </p:cNvSpPr>
          <p:nvPr/>
        </p:nvSpPr>
        <p:spPr>
          <a:xfrm>
            <a:off x="231916" y="-5869"/>
            <a:ext cx="3617843" cy="100495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dirty="0">
                <a:latin typeface="+mn-lt"/>
              </a:rPr>
              <a:t>Objectives</a:t>
            </a:r>
          </a:p>
        </p:txBody>
      </p:sp>
      <p:sp>
        <p:nvSpPr>
          <p:cNvPr id="8" name="Subtitle 2">
            <a:extLst>
              <a:ext uri="{FF2B5EF4-FFF2-40B4-BE49-F238E27FC236}">
                <a16:creationId xmlns:a16="http://schemas.microsoft.com/office/drawing/2014/main" id="{6FB3B3FF-D8C6-47EC-B2AC-21FF22CF7BB7}"/>
              </a:ext>
            </a:extLst>
          </p:cNvPr>
          <p:cNvSpPr txBox="1">
            <a:spLocks/>
          </p:cNvSpPr>
          <p:nvPr/>
        </p:nvSpPr>
        <p:spPr>
          <a:xfrm>
            <a:off x="1053547" y="1250879"/>
            <a:ext cx="9144000" cy="10049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t>After completing this module, the student should be able to:</a:t>
            </a:r>
          </a:p>
        </p:txBody>
      </p:sp>
      <p:sp>
        <p:nvSpPr>
          <p:cNvPr id="10" name="Subtitle 2">
            <a:extLst>
              <a:ext uri="{FF2B5EF4-FFF2-40B4-BE49-F238E27FC236}">
                <a16:creationId xmlns:a16="http://schemas.microsoft.com/office/drawing/2014/main" id="{DD89345D-9217-4FD3-8FA2-7634C3EC9C02}"/>
              </a:ext>
            </a:extLst>
          </p:cNvPr>
          <p:cNvSpPr txBox="1">
            <a:spLocks/>
          </p:cNvSpPr>
          <p:nvPr/>
        </p:nvSpPr>
        <p:spPr>
          <a:xfrm>
            <a:off x="1683025" y="2012880"/>
            <a:ext cx="9455427" cy="249285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200000"/>
              </a:lnSpc>
              <a:buFont typeface="+mj-lt"/>
              <a:buAutoNum type="arabicPeriod"/>
            </a:pPr>
            <a:r>
              <a:rPr lang="en-US" sz="1600" dirty="0">
                <a:latin typeface="Arial" panose="020B0604020202020204" pitchFamily="34" charset="0"/>
              </a:rPr>
              <a:t>Practice solving circuit values with different types of biasing design.</a:t>
            </a:r>
          </a:p>
          <a:p>
            <a:pPr marL="342900" indent="-342900" algn="l">
              <a:lnSpc>
                <a:spcPct val="200000"/>
              </a:lnSpc>
              <a:buFont typeface="+mj-lt"/>
              <a:buAutoNum type="arabicPeriod"/>
            </a:pPr>
            <a:r>
              <a:rPr lang="en-US" sz="1600" dirty="0">
                <a:latin typeface="Arial" panose="020B0604020202020204" pitchFamily="34" charset="0"/>
              </a:rPr>
              <a:t>Recall Thevenin circuitry and apply it in a complex transistor circuit.</a:t>
            </a:r>
          </a:p>
          <a:p>
            <a:pPr marL="342900" indent="-342900" algn="l">
              <a:lnSpc>
                <a:spcPct val="200000"/>
              </a:lnSpc>
              <a:buFont typeface="+mj-lt"/>
              <a:buAutoNum type="arabicPeriod"/>
            </a:pPr>
            <a:r>
              <a:rPr lang="en-US" sz="1600" dirty="0">
                <a:latin typeface="Arial" panose="020B0604020202020204" pitchFamily="34" charset="0"/>
              </a:rPr>
              <a:t>Upgrade knowledge and skill in solving transistor circuits.</a:t>
            </a:r>
          </a:p>
        </p:txBody>
      </p:sp>
      <p:sp>
        <p:nvSpPr>
          <p:cNvPr id="2" name="Title 1">
            <a:extLst>
              <a:ext uri="{FF2B5EF4-FFF2-40B4-BE49-F238E27FC236}">
                <a16:creationId xmlns:a16="http://schemas.microsoft.com/office/drawing/2014/main" id="{62C8B64A-6C82-4F4E-A07B-A5860F79C560}"/>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9</a:t>
            </a:r>
          </a:p>
        </p:txBody>
      </p:sp>
    </p:spTree>
    <p:extLst>
      <p:ext uri="{BB962C8B-B14F-4D97-AF65-F5344CB8AC3E}">
        <p14:creationId xmlns:p14="http://schemas.microsoft.com/office/powerpoint/2010/main" val="17029212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AC5F030-AA2B-405E-846D-11E37924E75B}"/>
              </a:ext>
            </a:extLst>
          </p:cNvPr>
          <p:cNvPicPr>
            <a:picLocks noChangeAspect="1"/>
          </p:cNvPicPr>
          <p:nvPr/>
        </p:nvPicPr>
        <p:blipFill>
          <a:blip r:embed="rId2"/>
          <a:stretch>
            <a:fillRect/>
          </a:stretch>
        </p:blipFill>
        <p:spPr>
          <a:xfrm>
            <a:off x="1925200" y="2700938"/>
            <a:ext cx="8024982" cy="3941714"/>
          </a:xfrm>
          <a:prstGeom prst="rect">
            <a:avLst/>
          </a:prstGeom>
        </p:spPr>
      </p:pic>
      <p:sp>
        <p:nvSpPr>
          <p:cNvPr id="4" name="Title 1">
            <a:extLst>
              <a:ext uri="{FF2B5EF4-FFF2-40B4-BE49-F238E27FC236}">
                <a16:creationId xmlns:a16="http://schemas.microsoft.com/office/drawing/2014/main" id="{F26045F5-238F-494E-BE68-056031038929}"/>
              </a:ext>
            </a:extLst>
          </p:cNvPr>
          <p:cNvSpPr txBox="1">
            <a:spLocks/>
          </p:cNvSpPr>
          <p:nvPr/>
        </p:nvSpPr>
        <p:spPr>
          <a:xfrm>
            <a:off x="165655" y="215348"/>
            <a:ext cx="3617843"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Course Materials</a:t>
            </a:r>
          </a:p>
        </p:txBody>
      </p:sp>
      <p:sp>
        <p:nvSpPr>
          <p:cNvPr id="3" name="Title 1">
            <a:extLst>
              <a:ext uri="{FF2B5EF4-FFF2-40B4-BE49-F238E27FC236}">
                <a16:creationId xmlns:a16="http://schemas.microsoft.com/office/drawing/2014/main" id="{2AA7F3C1-97BB-465D-BC43-D9FEFF52A200}"/>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9</a:t>
            </a:r>
          </a:p>
        </p:txBody>
      </p:sp>
      <p:sp>
        <p:nvSpPr>
          <p:cNvPr id="11" name="TextBox 10">
            <a:extLst>
              <a:ext uri="{FF2B5EF4-FFF2-40B4-BE49-F238E27FC236}">
                <a16:creationId xmlns:a16="http://schemas.microsoft.com/office/drawing/2014/main" id="{CE2C000F-2ED8-4FED-A6B9-F0E11A2CF72A}"/>
              </a:ext>
            </a:extLst>
          </p:cNvPr>
          <p:cNvSpPr txBox="1"/>
          <p:nvPr/>
        </p:nvSpPr>
        <p:spPr>
          <a:xfrm>
            <a:off x="159028" y="512072"/>
            <a:ext cx="6851372" cy="400110"/>
          </a:xfrm>
          <a:prstGeom prst="rect">
            <a:avLst/>
          </a:prstGeom>
          <a:noFill/>
        </p:spPr>
        <p:txBody>
          <a:bodyPr wrap="square">
            <a:spAutoFit/>
          </a:bodyPr>
          <a:lstStyle/>
          <a:p>
            <a:r>
              <a:rPr lang="en-US" sz="2000" b="1" dirty="0">
                <a:effectLst/>
              </a:rPr>
              <a:t>A. Single Base Resistor Biasing</a:t>
            </a:r>
            <a:endParaRPr lang="en-US" sz="2000" b="1" dirty="0"/>
          </a:p>
        </p:txBody>
      </p:sp>
      <p:sp>
        <p:nvSpPr>
          <p:cNvPr id="10" name="TextBox 9">
            <a:extLst>
              <a:ext uri="{FF2B5EF4-FFF2-40B4-BE49-F238E27FC236}">
                <a16:creationId xmlns:a16="http://schemas.microsoft.com/office/drawing/2014/main" id="{59285E0C-63E9-4A02-A501-B663C57D2486}"/>
              </a:ext>
            </a:extLst>
          </p:cNvPr>
          <p:cNvSpPr txBox="1"/>
          <p:nvPr/>
        </p:nvSpPr>
        <p:spPr>
          <a:xfrm>
            <a:off x="165655" y="912182"/>
            <a:ext cx="11642031" cy="1754326"/>
          </a:xfrm>
          <a:prstGeom prst="rect">
            <a:avLst/>
          </a:prstGeom>
          <a:noFill/>
        </p:spPr>
        <p:txBody>
          <a:bodyPr wrap="square">
            <a:spAutoFit/>
          </a:bodyPr>
          <a:lstStyle/>
          <a:p>
            <a:r>
              <a:rPr lang="en-US" dirty="0">
                <a:effectLst/>
              </a:rPr>
              <a:t>The circuit shown in Figure (a) is one of the simplest transistor circuits. There is a single dc power supply, and the quiescent base current is established through the resistor R</a:t>
            </a:r>
            <a:r>
              <a:rPr lang="en-US" baseline="-25000" dirty="0">
                <a:effectLst/>
              </a:rPr>
              <a:t>B</a:t>
            </a:r>
            <a:r>
              <a:rPr lang="en-US" dirty="0">
                <a:effectLst/>
              </a:rPr>
              <a:t>. The coupling capacitor C</a:t>
            </a:r>
            <a:r>
              <a:rPr lang="en-US" baseline="-25000" dirty="0">
                <a:effectLst/>
              </a:rPr>
              <a:t>C</a:t>
            </a:r>
            <a:r>
              <a:rPr lang="en-US" dirty="0">
                <a:effectLst/>
              </a:rPr>
              <a:t> acts as an open circuit to dc, isolating the signal source from the dc base current. If the frequency of the input signal is large enough and C</a:t>
            </a:r>
            <a:r>
              <a:rPr lang="en-US" baseline="-25000" dirty="0">
                <a:effectLst/>
              </a:rPr>
              <a:t>C</a:t>
            </a:r>
            <a:r>
              <a:rPr lang="en-US" dirty="0">
                <a:effectLst/>
              </a:rPr>
              <a:t> is large enough, the signal can be coupled through C</a:t>
            </a:r>
            <a:r>
              <a:rPr lang="en-US" baseline="-25000" dirty="0">
                <a:effectLst/>
              </a:rPr>
              <a:t>C</a:t>
            </a:r>
            <a:r>
              <a:rPr lang="en-US" dirty="0">
                <a:effectLst/>
              </a:rPr>
              <a:t> to the base with little attenuation. Typical values of C</a:t>
            </a:r>
            <a:r>
              <a:rPr lang="en-US" baseline="-25000" dirty="0">
                <a:effectLst/>
              </a:rPr>
              <a:t>C</a:t>
            </a:r>
            <a:r>
              <a:rPr lang="en-US" dirty="0">
                <a:effectLst/>
              </a:rPr>
              <a:t> are generally in the range of 1 to 10 μF, although the actual value depends upon the frequency range of interest . Figure (b) is the dc equivalent circuit; the Q-point values are indicated by the additional subscript Q.</a:t>
            </a:r>
          </a:p>
        </p:txBody>
      </p:sp>
      <p:sp>
        <p:nvSpPr>
          <p:cNvPr id="43" name="Title 1">
            <a:extLst>
              <a:ext uri="{FF2B5EF4-FFF2-40B4-BE49-F238E27FC236}">
                <a16:creationId xmlns:a16="http://schemas.microsoft.com/office/drawing/2014/main" id="{7FF34F8E-EE9F-4D17-8D69-09B532E5CE6B}"/>
              </a:ext>
            </a:extLst>
          </p:cNvPr>
          <p:cNvSpPr txBox="1">
            <a:spLocks/>
          </p:cNvSpPr>
          <p:nvPr/>
        </p:nvSpPr>
        <p:spPr>
          <a:xfrm>
            <a:off x="504142" y="3511213"/>
            <a:ext cx="2940867" cy="68028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b="1" dirty="0">
                <a:latin typeface="+mn-lt"/>
              </a:rPr>
              <a:t>(a) </a:t>
            </a:r>
            <a:r>
              <a:rPr lang="en-US" sz="1600" dirty="0">
                <a:effectLst/>
                <a:latin typeface="+mn-lt"/>
              </a:rPr>
              <a:t>Common-emitter circuit with a single bias resistor in the base</a:t>
            </a:r>
            <a:endParaRPr lang="en-US" sz="1600" dirty="0">
              <a:latin typeface="+mn-lt"/>
            </a:endParaRPr>
          </a:p>
        </p:txBody>
      </p:sp>
      <p:sp>
        <p:nvSpPr>
          <p:cNvPr id="13" name="Title 1">
            <a:extLst>
              <a:ext uri="{FF2B5EF4-FFF2-40B4-BE49-F238E27FC236}">
                <a16:creationId xmlns:a16="http://schemas.microsoft.com/office/drawing/2014/main" id="{B0B88952-F2D9-4B31-A6F8-2A7705E389D4}"/>
              </a:ext>
            </a:extLst>
          </p:cNvPr>
          <p:cNvSpPr txBox="1">
            <a:spLocks/>
          </p:cNvSpPr>
          <p:nvPr/>
        </p:nvSpPr>
        <p:spPr>
          <a:xfrm>
            <a:off x="9399658" y="2960602"/>
            <a:ext cx="2537239" cy="68028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b="1" dirty="0">
                <a:latin typeface="+mn-lt"/>
              </a:rPr>
              <a:t>(B) </a:t>
            </a:r>
            <a:r>
              <a:rPr lang="en-US" sz="1600" dirty="0">
                <a:effectLst/>
                <a:latin typeface="+mn-lt"/>
              </a:rPr>
              <a:t>dc equivalent circuit</a:t>
            </a:r>
            <a:endParaRPr lang="en-US" sz="1600" dirty="0">
              <a:latin typeface="+mn-lt"/>
            </a:endParaRPr>
          </a:p>
        </p:txBody>
      </p:sp>
    </p:spTree>
    <p:extLst>
      <p:ext uri="{BB962C8B-B14F-4D97-AF65-F5344CB8AC3E}">
        <p14:creationId xmlns:p14="http://schemas.microsoft.com/office/powerpoint/2010/main" val="27740572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C2DF7199-4B81-4F54-9D13-E4DC647772F8}"/>
              </a:ext>
            </a:extLst>
          </p:cNvPr>
          <p:cNvPicPr>
            <a:picLocks noChangeAspect="1"/>
          </p:cNvPicPr>
          <p:nvPr/>
        </p:nvPicPr>
        <p:blipFill rotWithShape="1">
          <a:blip r:embed="rId2"/>
          <a:srcRect l="59333"/>
          <a:stretch/>
        </p:blipFill>
        <p:spPr>
          <a:xfrm>
            <a:off x="8745891" y="215348"/>
            <a:ext cx="3263546" cy="3941714"/>
          </a:xfrm>
          <a:prstGeom prst="rect">
            <a:avLst/>
          </a:prstGeom>
        </p:spPr>
      </p:pic>
      <p:sp>
        <p:nvSpPr>
          <p:cNvPr id="4" name="Title 1">
            <a:extLst>
              <a:ext uri="{FF2B5EF4-FFF2-40B4-BE49-F238E27FC236}">
                <a16:creationId xmlns:a16="http://schemas.microsoft.com/office/drawing/2014/main" id="{F26045F5-238F-494E-BE68-056031038929}"/>
              </a:ext>
            </a:extLst>
          </p:cNvPr>
          <p:cNvSpPr txBox="1">
            <a:spLocks/>
          </p:cNvSpPr>
          <p:nvPr/>
        </p:nvSpPr>
        <p:spPr>
          <a:xfrm>
            <a:off x="165655" y="215348"/>
            <a:ext cx="3617843"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Course Materials</a:t>
            </a:r>
          </a:p>
        </p:txBody>
      </p:sp>
      <p:sp>
        <p:nvSpPr>
          <p:cNvPr id="3" name="Title 1">
            <a:extLst>
              <a:ext uri="{FF2B5EF4-FFF2-40B4-BE49-F238E27FC236}">
                <a16:creationId xmlns:a16="http://schemas.microsoft.com/office/drawing/2014/main" id="{2AA7F3C1-97BB-465D-BC43-D9FEFF52A200}"/>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9</a:t>
            </a:r>
          </a:p>
        </p:txBody>
      </p:sp>
      <p:sp>
        <p:nvSpPr>
          <p:cNvPr id="11" name="TextBox 10">
            <a:extLst>
              <a:ext uri="{FF2B5EF4-FFF2-40B4-BE49-F238E27FC236}">
                <a16:creationId xmlns:a16="http://schemas.microsoft.com/office/drawing/2014/main" id="{CE2C000F-2ED8-4FED-A6B9-F0E11A2CF72A}"/>
              </a:ext>
            </a:extLst>
          </p:cNvPr>
          <p:cNvSpPr txBox="1"/>
          <p:nvPr/>
        </p:nvSpPr>
        <p:spPr>
          <a:xfrm>
            <a:off x="159028" y="512072"/>
            <a:ext cx="6851372" cy="400110"/>
          </a:xfrm>
          <a:prstGeom prst="rect">
            <a:avLst/>
          </a:prstGeom>
          <a:noFill/>
        </p:spPr>
        <p:txBody>
          <a:bodyPr wrap="square">
            <a:spAutoFit/>
          </a:bodyPr>
          <a:lstStyle/>
          <a:p>
            <a:r>
              <a:rPr lang="en-US" sz="2000" b="1" dirty="0">
                <a:effectLst/>
              </a:rPr>
              <a:t>B. Application : Single Base Resistor Biasing</a:t>
            </a:r>
            <a:endParaRPr lang="en-US" sz="2000" b="1" dirty="0"/>
          </a:p>
        </p:txBody>
      </p:sp>
      <p:sp>
        <p:nvSpPr>
          <p:cNvPr id="9" name="TextBox 8">
            <a:extLst>
              <a:ext uri="{FF2B5EF4-FFF2-40B4-BE49-F238E27FC236}">
                <a16:creationId xmlns:a16="http://schemas.microsoft.com/office/drawing/2014/main" id="{1836BABD-34C0-4BD3-9645-E81EFF968CA1}"/>
              </a:ext>
            </a:extLst>
          </p:cNvPr>
          <p:cNvSpPr txBox="1"/>
          <p:nvPr/>
        </p:nvSpPr>
        <p:spPr>
          <a:xfrm>
            <a:off x="159028" y="882881"/>
            <a:ext cx="8143458" cy="1200329"/>
          </a:xfrm>
          <a:prstGeom prst="rect">
            <a:avLst/>
          </a:prstGeom>
          <a:noFill/>
        </p:spPr>
        <p:txBody>
          <a:bodyPr wrap="square">
            <a:spAutoFit/>
          </a:bodyPr>
          <a:lstStyle/>
          <a:p>
            <a:r>
              <a:rPr lang="en-US" b="1" dirty="0">
                <a:effectLst/>
              </a:rPr>
              <a:t>Design Specifications:</a:t>
            </a:r>
          </a:p>
          <a:p>
            <a:r>
              <a:rPr lang="en-US" dirty="0">
                <a:effectLst/>
              </a:rPr>
              <a:t>The circuit configuration to be designed is shown in the figure on the right. The circuit is to be biased with V</a:t>
            </a:r>
            <a:r>
              <a:rPr lang="en-US" baseline="-25000" dirty="0">
                <a:effectLst/>
              </a:rPr>
              <a:t>CC </a:t>
            </a:r>
            <a:r>
              <a:rPr lang="en-US" dirty="0">
                <a:effectLst/>
              </a:rPr>
              <a:t>=+12V. The transistor quiescent values are to be I</a:t>
            </a:r>
            <a:r>
              <a:rPr lang="en-US" baseline="-25000" dirty="0">
                <a:effectLst/>
              </a:rPr>
              <a:t>CQ</a:t>
            </a:r>
            <a:r>
              <a:rPr lang="en-US" dirty="0">
                <a:effectLst/>
              </a:rPr>
              <a:t>=1mA and V</a:t>
            </a:r>
            <a:r>
              <a:rPr lang="en-US" baseline="-25000" dirty="0">
                <a:effectLst/>
              </a:rPr>
              <a:t>CEQ</a:t>
            </a:r>
            <a:r>
              <a:rPr lang="en-US" dirty="0">
                <a:effectLst/>
              </a:rPr>
              <a:t>=6V. Also let β=100 and V</a:t>
            </a:r>
            <a:r>
              <a:rPr lang="en-US" baseline="-25000" dirty="0">
                <a:effectLst/>
              </a:rPr>
              <a:t>BE</a:t>
            </a:r>
            <a:r>
              <a:rPr lang="en-US" dirty="0">
                <a:effectLst/>
              </a:rPr>
              <a:t>(on)=0.7V. Find the values of R</a:t>
            </a:r>
            <a:r>
              <a:rPr lang="en-US" baseline="-25000" dirty="0">
                <a:effectLst/>
              </a:rPr>
              <a:t>B</a:t>
            </a:r>
            <a:r>
              <a:rPr lang="en-US" dirty="0">
                <a:effectLst/>
              </a:rPr>
              <a:t> and R</a:t>
            </a:r>
            <a:r>
              <a:rPr lang="en-US" baseline="-25000" dirty="0">
                <a:effectLst/>
              </a:rPr>
              <a:t>C</a:t>
            </a:r>
            <a:r>
              <a:rPr lang="en-US" dirty="0">
                <a:effectLst/>
              </a:rPr>
              <a:t>. </a:t>
            </a:r>
            <a:endParaRPr lang="en-US" i="1" dirty="0"/>
          </a:p>
        </p:txBody>
      </p:sp>
      <p:sp>
        <p:nvSpPr>
          <p:cNvPr id="12" name="TextBox 11">
            <a:extLst>
              <a:ext uri="{FF2B5EF4-FFF2-40B4-BE49-F238E27FC236}">
                <a16:creationId xmlns:a16="http://schemas.microsoft.com/office/drawing/2014/main" id="{E92A5147-C476-4967-A563-D1EC773B2673}"/>
              </a:ext>
            </a:extLst>
          </p:cNvPr>
          <p:cNvSpPr txBox="1"/>
          <p:nvPr/>
        </p:nvSpPr>
        <p:spPr>
          <a:xfrm>
            <a:off x="494643" y="2529124"/>
            <a:ext cx="6330411" cy="369332"/>
          </a:xfrm>
          <a:prstGeom prst="rect">
            <a:avLst/>
          </a:prstGeom>
          <a:noFill/>
        </p:spPr>
        <p:txBody>
          <a:bodyPr wrap="square">
            <a:spAutoFit/>
          </a:bodyPr>
          <a:lstStyle/>
          <a:p>
            <a:r>
              <a:rPr lang="en-US" dirty="0"/>
              <a:t>1) Taking the C-E loop, we can say that, </a:t>
            </a:r>
            <a:endParaRPr lang="en-US" dirty="0">
              <a:effectLst/>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6F21E98-EAB1-49CB-89D9-4F4668434829}"/>
                  </a:ext>
                </a:extLst>
              </p:cNvPr>
              <p:cNvSpPr txBox="1"/>
              <p:nvPr/>
            </p:nvSpPr>
            <p:spPr>
              <a:xfrm>
                <a:off x="711534" y="2933658"/>
                <a:ext cx="5019318" cy="400110"/>
              </a:xfrm>
              <a:prstGeom prst="rect">
                <a:avLst/>
              </a:prstGeom>
              <a:noFill/>
            </p:spPr>
            <p:txBody>
              <a:bodyPr wrap="square">
                <a:spAutoFit/>
              </a:bodyPr>
              <a:lstStyle/>
              <a:p>
                <a:r>
                  <a:rPr lang="en-US" sz="2000" dirty="0" err="1">
                    <a:effectLst/>
                  </a:rPr>
                  <a:t>V</a:t>
                </a:r>
                <a:r>
                  <a:rPr lang="en-US" sz="2000" baseline="-25000" dirty="0" err="1">
                    <a:effectLst/>
                  </a:rPr>
                  <a:t>cc</a:t>
                </a:r>
                <a:r>
                  <a:rPr lang="en-US" sz="2000" baseline="-25000" dirty="0">
                    <a:effectLst/>
                  </a:rPr>
                  <a:t> </a:t>
                </a:r>
                <a14:m>
                  <m:oMath xmlns:m="http://schemas.openxmlformats.org/officeDocument/2006/math">
                    <m:r>
                      <m:rPr>
                        <m:nor/>
                      </m:rPr>
                      <a:rPr lang="en-US" sz="2000" dirty="0" smtClean="0"/>
                      <m:t>–</m:t>
                    </m:r>
                  </m:oMath>
                </a14:m>
                <a:r>
                  <a:rPr lang="en-US" sz="2000" dirty="0">
                    <a:effectLst/>
                  </a:rPr>
                  <a:t> I</a:t>
                </a:r>
                <a:r>
                  <a:rPr lang="en-US" sz="2000" baseline="-25000" dirty="0">
                    <a:effectLst/>
                  </a:rPr>
                  <a:t>CQ</a:t>
                </a:r>
                <a:r>
                  <a:rPr lang="en-US" sz="2000" dirty="0">
                    <a:effectLst/>
                  </a:rPr>
                  <a:t>R</a:t>
                </a:r>
                <a:r>
                  <a:rPr lang="en-US" sz="2000" baseline="-25000" dirty="0">
                    <a:effectLst/>
                  </a:rPr>
                  <a:t>C </a:t>
                </a:r>
                <a14:m>
                  <m:oMath xmlns:m="http://schemas.openxmlformats.org/officeDocument/2006/math">
                    <m:r>
                      <m:rPr>
                        <m:nor/>
                      </m:rPr>
                      <a:rPr lang="en-US" sz="2000" dirty="0"/>
                      <m:t>–</m:t>
                    </m:r>
                    <m:r>
                      <m:rPr>
                        <m:nor/>
                      </m:rPr>
                      <a:rPr lang="en-US" sz="2000" b="0" i="0" dirty="0" smtClean="0"/>
                      <m:t> </m:t>
                    </m:r>
                  </m:oMath>
                </a14:m>
                <a:r>
                  <a:rPr lang="en-US" sz="2000" dirty="0"/>
                  <a:t>V</a:t>
                </a:r>
                <a:r>
                  <a:rPr lang="en-US" sz="2000" baseline="-25000" dirty="0"/>
                  <a:t>CE</a:t>
                </a:r>
                <a:r>
                  <a:rPr lang="en-US" sz="2000" dirty="0"/>
                  <a:t> </a:t>
                </a:r>
                <a14:m>
                  <m:oMath xmlns:m="http://schemas.openxmlformats.org/officeDocument/2006/math">
                    <m:r>
                      <m:rPr>
                        <m:nor/>
                      </m:rPr>
                      <a:rPr lang="en-US" sz="2000" b="0" i="0" dirty="0" smtClean="0"/>
                      <m:t>=</m:t>
                    </m:r>
                  </m:oMath>
                </a14:m>
                <a:r>
                  <a:rPr lang="en-US" sz="2000" dirty="0"/>
                  <a:t> 0 </a:t>
                </a:r>
              </a:p>
            </p:txBody>
          </p:sp>
        </mc:Choice>
        <mc:Fallback xmlns="">
          <p:sp>
            <p:nvSpPr>
              <p:cNvPr id="13" name="TextBox 12">
                <a:extLst>
                  <a:ext uri="{FF2B5EF4-FFF2-40B4-BE49-F238E27FC236}">
                    <a16:creationId xmlns:a16="http://schemas.microsoft.com/office/drawing/2014/main" id="{06F21E98-EAB1-49CB-89D9-4F4668434829}"/>
                  </a:ext>
                </a:extLst>
              </p:cNvPr>
              <p:cNvSpPr txBox="1">
                <a:spLocks noRot="1" noChangeAspect="1" noMove="1" noResize="1" noEditPoints="1" noAdjustHandles="1" noChangeArrowheads="1" noChangeShapeType="1" noTextEdit="1"/>
              </p:cNvSpPr>
              <p:nvPr/>
            </p:nvSpPr>
            <p:spPr>
              <a:xfrm>
                <a:off x="711534" y="2933658"/>
                <a:ext cx="5019318" cy="400110"/>
              </a:xfrm>
              <a:prstGeom prst="rect">
                <a:avLst/>
              </a:prstGeom>
              <a:blipFill>
                <a:blip r:embed="rId3"/>
                <a:stretch>
                  <a:fillRect l="-1337"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7FD1669-7CF2-4A9C-96D5-5557336ED666}"/>
                  </a:ext>
                </a:extLst>
              </p:cNvPr>
              <p:cNvSpPr txBox="1"/>
              <p:nvPr/>
            </p:nvSpPr>
            <p:spPr>
              <a:xfrm>
                <a:off x="731414" y="3883516"/>
                <a:ext cx="5241187" cy="588238"/>
              </a:xfrm>
              <a:prstGeom prst="rect">
                <a:avLst/>
              </a:prstGeom>
              <a:noFill/>
            </p:spPr>
            <p:txBody>
              <a:bodyPr wrap="square">
                <a:spAutoFit/>
              </a:bodyPr>
              <a:lstStyle/>
              <a:p>
                <a:r>
                  <a:rPr lang="en-US" sz="2200" dirty="0">
                    <a:effectLst/>
                  </a:rPr>
                  <a:t>R</a:t>
                </a:r>
                <a:r>
                  <a:rPr lang="en-US" sz="2200" baseline="-25000" dirty="0">
                    <a:effectLst/>
                  </a:rPr>
                  <a:t>C</a:t>
                </a:r>
                <a:r>
                  <a:rPr lang="en-US" sz="2200" dirty="0">
                    <a:effectLst/>
                  </a:rPr>
                  <a:t> = </a:t>
                </a:r>
                <a14:m>
                  <m:oMath xmlns:m="http://schemas.openxmlformats.org/officeDocument/2006/math">
                    <m:f>
                      <m:fPr>
                        <m:ctrlPr>
                          <a:rPr lang="en-US" sz="2000" i="1" smtClean="0">
                            <a:effectLst/>
                            <a:latin typeface="Cambria Math" panose="02040503050406030204" pitchFamily="18" charset="0"/>
                          </a:rPr>
                        </m:ctrlPr>
                      </m:fPr>
                      <m:num>
                        <m:r>
                          <m:rPr>
                            <m:nor/>
                          </m:rPr>
                          <a:rPr lang="en-US" sz="2000" dirty="0"/>
                          <m:t>V</m:t>
                        </m:r>
                        <m:r>
                          <m:rPr>
                            <m:nor/>
                          </m:rPr>
                          <a:rPr lang="en-US" sz="2000" b="0" i="0" baseline="-25000" dirty="0" smtClean="0"/>
                          <m:t>CC</m:t>
                        </m:r>
                        <m:r>
                          <m:rPr>
                            <m:nor/>
                          </m:rPr>
                          <a:rPr lang="en-US" sz="2000" b="0" i="0" baseline="-25000" dirty="0" smtClean="0"/>
                          <m:t> –</m:t>
                        </m:r>
                        <m:r>
                          <m:rPr>
                            <m:nor/>
                          </m:rPr>
                          <a:rPr lang="en-US" sz="2000" dirty="0"/>
                          <m:t>V</m:t>
                        </m:r>
                        <m:r>
                          <m:rPr>
                            <m:nor/>
                          </m:rPr>
                          <a:rPr lang="en-US" sz="2000" baseline="-25000" dirty="0"/>
                          <m:t>CE</m:t>
                        </m:r>
                      </m:num>
                      <m:den>
                        <m:r>
                          <m:rPr>
                            <m:nor/>
                          </m:rPr>
                          <a:rPr lang="en-US" sz="2000" b="0" i="0" dirty="0" smtClean="0"/>
                          <m:t>I</m:t>
                        </m:r>
                        <m:r>
                          <m:rPr>
                            <m:nor/>
                          </m:rPr>
                          <a:rPr lang="en-US" sz="2000" b="0" i="0" baseline="-25000" dirty="0" smtClean="0"/>
                          <m:t>CQ</m:t>
                        </m:r>
                        <m:r>
                          <m:rPr>
                            <m:nor/>
                          </m:rPr>
                          <a:rPr lang="en-US" sz="2000" b="0" i="0" baseline="-25000" dirty="0" smtClean="0"/>
                          <m:t> </m:t>
                        </m:r>
                      </m:den>
                    </m:f>
                  </m:oMath>
                </a14:m>
                <a:endParaRPr lang="en-US" sz="2000" dirty="0"/>
              </a:p>
            </p:txBody>
          </p:sp>
        </mc:Choice>
        <mc:Fallback xmlns="">
          <p:sp>
            <p:nvSpPr>
              <p:cNvPr id="14" name="TextBox 13">
                <a:extLst>
                  <a:ext uri="{FF2B5EF4-FFF2-40B4-BE49-F238E27FC236}">
                    <a16:creationId xmlns:a16="http://schemas.microsoft.com/office/drawing/2014/main" id="{37FD1669-7CF2-4A9C-96D5-5557336ED666}"/>
                  </a:ext>
                </a:extLst>
              </p:cNvPr>
              <p:cNvSpPr txBox="1">
                <a:spLocks noRot="1" noChangeAspect="1" noMove="1" noResize="1" noEditPoints="1" noAdjustHandles="1" noChangeArrowheads="1" noChangeShapeType="1" noTextEdit="1"/>
              </p:cNvSpPr>
              <p:nvPr/>
            </p:nvSpPr>
            <p:spPr>
              <a:xfrm>
                <a:off x="731414" y="3883516"/>
                <a:ext cx="5241187" cy="588238"/>
              </a:xfrm>
              <a:prstGeom prst="rect">
                <a:avLst/>
              </a:prstGeom>
              <a:blipFill>
                <a:blip r:embed="rId4"/>
                <a:stretch>
                  <a:fillRect l="-1512" b="-8247"/>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F9F9300A-7AA9-452F-B667-4CC56E6876AB}"/>
              </a:ext>
            </a:extLst>
          </p:cNvPr>
          <p:cNvSpPr txBox="1"/>
          <p:nvPr/>
        </p:nvSpPr>
        <p:spPr>
          <a:xfrm>
            <a:off x="725112" y="3401218"/>
            <a:ext cx="6330411" cy="369332"/>
          </a:xfrm>
          <a:prstGeom prst="rect">
            <a:avLst/>
          </a:prstGeom>
          <a:noFill/>
        </p:spPr>
        <p:txBody>
          <a:bodyPr wrap="square">
            <a:spAutoFit/>
          </a:bodyPr>
          <a:lstStyle/>
          <a:p>
            <a:r>
              <a:rPr lang="en-US" dirty="0"/>
              <a:t>Restating the equation to obtain R</a:t>
            </a:r>
            <a:r>
              <a:rPr lang="en-US" baseline="-25000" dirty="0"/>
              <a:t>C</a:t>
            </a:r>
            <a:r>
              <a:rPr lang="en-US" dirty="0"/>
              <a:t>: </a:t>
            </a:r>
            <a:endParaRPr lang="en-US" dirty="0">
              <a:effectLst/>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9803ABE-BB62-4568-A232-8372AC4525C3}"/>
                  </a:ext>
                </a:extLst>
              </p:cNvPr>
              <p:cNvSpPr txBox="1"/>
              <p:nvPr/>
            </p:nvSpPr>
            <p:spPr>
              <a:xfrm>
                <a:off x="711533" y="4471754"/>
                <a:ext cx="2138273" cy="573619"/>
              </a:xfrm>
              <a:prstGeom prst="rect">
                <a:avLst/>
              </a:prstGeom>
              <a:noFill/>
            </p:spPr>
            <p:txBody>
              <a:bodyPr wrap="square">
                <a:spAutoFit/>
              </a:bodyPr>
              <a:lstStyle/>
              <a:p>
                <a:r>
                  <a:rPr lang="en-US" sz="2200" dirty="0">
                    <a:effectLst/>
                  </a:rPr>
                  <a:t>R</a:t>
                </a:r>
                <a:r>
                  <a:rPr lang="en-US" sz="2200" baseline="-25000" dirty="0">
                    <a:effectLst/>
                  </a:rPr>
                  <a:t>C</a:t>
                </a:r>
                <a:r>
                  <a:rPr lang="en-US" sz="2200" dirty="0">
                    <a:effectLst/>
                  </a:rPr>
                  <a:t> = </a:t>
                </a:r>
                <a14:m>
                  <m:oMath xmlns:m="http://schemas.openxmlformats.org/officeDocument/2006/math">
                    <m:f>
                      <m:fPr>
                        <m:ctrlPr>
                          <a:rPr lang="en-US" sz="2000" i="1" smtClean="0">
                            <a:effectLst/>
                            <a:latin typeface="Cambria Math" panose="02040503050406030204" pitchFamily="18" charset="0"/>
                          </a:rPr>
                        </m:ctrlPr>
                      </m:fPr>
                      <m:num>
                        <m:r>
                          <m:rPr>
                            <m:nor/>
                          </m:rPr>
                          <a:rPr lang="en-US" sz="2000" b="0" dirty="0" smtClean="0"/>
                          <m:t>12 </m:t>
                        </m:r>
                        <m:r>
                          <m:rPr>
                            <m:nor/>
                          </m:rPr>
                          <a:rPr lang="en-US" sz="2000" dirty="0"/>
                          <m:t>–</m:t>
                        </m:r>
                        <m:r>
                          <m:rPr>
                            <m:nor/>
                          </m:rPr>
                          <a:rPr lang="en-US" sz="2000" b="0" dirty="0" smtClean="0"/>
                          <m:t> </m:t>
                        </m:r>
                        <m:r>
                          <m:rPr>
                            <m:nor/>
                          </m:rPr>
                          <a:rPr lang="en-US" sz="2000" b="0" i="0" dirty="0" smtClean="0"/>
                          <m:t>6</m:t>
                        </m:r>
                      </m:num>
                      <m:den>
                        <m:r>
                          <m:rPr>
                            <m:nor/>
                          </m:rPr>
                          <a:rPr lang="en-US" sz="2000" b="0" i="0" dirty="0" smtClean="0"/>
                          <m:t>1</m:t>
                        </m:r>
                      </m:den>
                    </m:f>
                  </m:oMath>
                </a14:m>
                <a:endParaRPr lang="en-US" sz="2000" dirty="0"/>
              </a:p>
            </p:txBody>
          </p:sp>
        </mc:Choice>
        <mc:Fallback xmlns="">
          <p:sp>
            <p:nvSpPr>
              <p:cNvPr id="16" name="TextBox 15">
                <a:extLst>
                  <a:ext uri="{FF2B5EF4-FFF2-40B4-BE49-F238E27FC236}">
                    <a16:creationId xmlns:a16="http://schemas.microsoft.com/office/drawing/2014/main" id="{69803ABE-BB62-4568-A232-8372AC4525C3}"/>
                  </a:ext>
                </a:extLst>
              </p:cNvPr>
              <p:cNvSpPr txBox="1">
                <a:spLocks noRot="1" noChangeAspect="1" noMove="1" noResize="1" noEditPoints="1" noAdjustHandles="1" noChangeArrowheads="1" noChangeShapeType="1" noTextEdit="1"/>
              </p:cNvSpPr>
              <p:nvPr/>
            </p:nvSpPr>
            <p:spPr>
              <a:xfrm>
                <a:off x="711533" y="4471754"/>
                <a:ext cx="2138273" cy="573619"/>
              </a:xfrm>
              <a:prstGeom prst="rect">
                <a:avLst/>
              </a:prstGeom>
              <a:blipFill>
                <a:blip r:embed="rId5"/>
                <a:stretch>
                  <a:fillRect l="-3714" b="-10638"/>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D8E67D8D-287F-4153-8FDB-BD00DD76F2FA}"/>
              </a:ext>
            </a:extLst>
          </p:cNvPr>
          <p:cNvSpPr txBox="1"/>
          <p:nvPr/>
        </p:nvSpPr>
        <p:spPr>
          <a:xfrm>
            <a:off x="725112" y="5128404"/>
            <a:ext cx="2138273" cy="430887"/>
          </a:xfrm>
          <a:prstGeom prst="rect">
            <a:avLst/>
          </a:prstGeom>
          <a:noFill/>
        </p:spPr>
        <p:txBody>
          <a:bodyPr wrap="square">
            <a:spAutoFit/>
          </a:bodyPr>
          <a:lstStyle/>
          <a:p>
            <a:r>
              <a:rPr lang="en-US" sz="2200" b="1" dirty="0">
                <a:effectLst/>
              </a:rPr>
              <a:t>R</a:t>
            </a:r>
            <a:r>
              <a:rPr lang="en-US" sz="2200" b="1" baseline="-25000" dirty="0">
                <a:effectLst/>
              </a:rPr>
              <a:t>C</a:t>
            </a:r>
            <a:r>
              <a:rPr lang="en-US" sz="2200" b="1" dirty="0">
                <a:effectLst/>
              </a:rPr>
              <a:t> = 6k </a:t>
            </a:r>
            <a:r>
              <a:rPr lang="el-GR" sz="2200" b="1" dirty="0">
                <a:effectLst/>
              </a:rPr>
              <a:t>Ω</a:t>
            </a:r>
            <a:endParaRPr lang="en-US" sz="2000" b="1" dirty="0"/>
          </a:p>
        </p:txBody>
      </p:sp>
      <p:grpSp>
        <p:nvGrpSpPr>
          <p:cNvPr id="2" name="Group 1">
            <a:extLst>
              <a:ext uri="{FF2B5EF4-FFF2-40B4-BE49-F238E27FC236}">
                <a16:creationId xmlns:a16="http://schemas.microsoft.com/office/drawing/2014/main" id="{26CDFC71-1B8B-4265-B6AB-024FDA32C0E4}"/>
              </a:ext>
            </a:extLst>
          </p:cNvPr>
          <p:cNvGrpSpPr/>
          <p:nvPr/>
        </p:nvGrpSpPr>
        <p:grpSpPr>
          <a:xfrm>
            <a:off x="4919586" y="2529124"/>
            <a:ext cx="6560880" cy="3595275"/>
            <a:chOff x="7844556" y="2543397"/>
            <a:chExt cx="6560880" cy="3595275"/>
          </a:xfrm>
        </p:grpSpPr>
        <p:sp>
          <p:nvSpPr>
            <p:cNvPr id="18" name="TextBox 17">
              <a:extLst>
                <a:ext uri="{FF2B5EF4-FFF2-40B4-BE49-F238E27FC236}">
                  <a16:creationId xmlns:a16="http://schemas.microsoft.com/office/drawing/2014/main" id="{08A0940B-FAFF-4102-8FEB-B0595DBB1672}"/>
                </a:ext>
              </a:extLst>
            </p:cNvPr>
            <p:cNvSpPr txBox="1"/>
            <p:nvPr/>
          </p:nvSpPr>
          <p:spPr>
            <a:xfrm>
              <a:off x="7844556" y="2543397"/>
              <a:ext cx="6330411" cy="369332"/>
            </a:xfrm>
            <a:prstGeom prst="rect">
              <a:avLst/>
            </a:prstGeom>
            <a:noFill/>
          </p:spPr>
          <p:txBody>
            <a:bodyPr wrap="square">
              <a:spAutoFit/>
            </a:bodyPr>
            <a:lstStyle/>
            <a:p>
              <a:r>
                <a:rPr lang="en-US" dirty="0"/>
                <a:t>2) Taking the B-E loop, we can say that, </a:t>
              </a:r>
              <a:endParaRPr lang="en-US" dirty="0">
                <a:effectLst/>
              </a:endParaRP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5DCAD38-0E2D-4457-BF4F-8A744BDE1CAB}"/>
                    </a:ext>
                  </a:extLst>
                </p:cNvPr>
                <p:cNvSpPr txBox="1"/>
                <p:nvPr/>
              </p:nvSpPr>
              <p:spPr>
                <a:xfrm>
                  <a:off x="8061447" y="2947931"/>
                  <a:ext cx="5019318" cy="400110"/>
                </a:xfrm>
                <a:prstGeom prst="rect">
                  <a:avLst/>
                </a:prstGeom>
                <a:noFill/>
              </p:spPr>
              <p:txBody>
                <a:bodyPr wrap="square">
                  <a:spAutoFit/>
                </a:bodyPr>
                <a:lstStyle/>
                <a:p>
                  <a:r>
                    <a:rPr lang="en-US" sz="2000" dirty="0" err="1">
                      <a:effectLst/>
                    </a:rPr>
                    <a:t>V</a:t>
                  </a:r>
                  <a:r>
                    <a:rPr lang="en-US" sz="2000" baseline="-25000" dirty="0" err="1">
                      <a:effectLst/>
                    </a:rPr>
                    <a:t>cc</a:t>
                  </a:r>
                  <a:r>
                    <a:rPr lang="en-US" sz="2000" baseline="-25000" dirty="0">
                      <a:effectLst/>
                    </a:rPr>
                    <a:t> </a:t>
                  </a:r>
                  <a14:m>
                    <m:oMath xmlns:m="http://schemas.openxmlformats.org/officeDocument/2006/math">
                      <m:r>
                        <m:rPr>
                          <m:nor/>
                        </m:rPr>
                        <a:rPr lang="en-US" sz="2000" dirty="0" smtClean="0"/>
                        <m:t>–</m:t>
                      </m:r>
                    </m:oMath>
                  </a14:m>
                  <a:r>
                    <a:rPr lang="en-US" sz="2000" dirty="0">
                      <a:effectLst/>
                    </a:rPr>
                    <a:t> I</a:t>
                  </a:r>
                  <a:r>
                    <a:rPr lang="en-US" sz="2000" baseline="-25000" dirty="0">
                      <a:effectLst/>
                    </a:rPr>
                    <a:t>BQ</a:t>
                  </a:r>
                  <a:r>
                    <a:rPr lang="en-US" sz="2000" dirty="0">
                      <a:effectLst/>
                    </a:rPr>
                    <a:t>R</a:t>
                  </a:r>
                  <a:r>
                    <a:rPr lang="en-US" sz="2000" baseline="-25000" dirty="0">
                      <a:effectLst/>
                    </a:rPr>
                    <a:t>B </a:t>
                  </a:r>
                  <a14:m>
                    <m:oMath xmlns:m="http://schemas.openxmlformats.org/officeDocument/2006/math">
                      <m:r>
                        <m:rPr>
                          <m:nor/>
                        </m:rPr>
                        <a:rPr lang="en-US" sz="2000" dirty="0"/>
                        <m:t>–</m:t>
                      </m:r>
                    </m:oMath>
                  </a14:m>
                  <a:r>
                    <a:rPr lang="en-US" sz="2000" dirty="0">
                      <a:effectLst/>
                    </a:rPr>
                    <a:t> </a:t>
                  </a:r>
                  <a:r>
                    <a:rPr lang="en-US" sz="2000" dirty="0"/>
                    <a:t>V</a:t>
                  </a:r>
                  <a:r>
                    <a:rPr lang="en-US" sz="2000" baseline="-25000" dirty="0"/>
                    <a:t>BE</a:t>
                  </a:r>
                  <a:r>
                    <a:rPr lang="en-US" sz="2000" dirty="0"/>
                    <a:t> </a:t>
                  </a:r>
                  <a14:m>
                    <m:oMath xmlns:m="http://schemas.openxmlformats.org/officeDocument/2006/math">
                      <m:r>
                        <m:rPr>
                          <m:nor/>
                        </m:rPr>
                        <a:rPr lang="en-US" sz="2000" b="0" i="0" dirty="0" smtClean="0"/>
                        <m:t>=</m:t>
                      </m:r>
                    </m:oMath>
                  </a14:m>
                  <a:r>
                    <a:rPr lang="en-US" sz="2000" dirty="0"/>
                    <a:t> 0 </a:t>
                  </a:r>
                </a:p>
              </p:txBody>
            </p:sp>
          </mc:Choice>
          <mc:Fallback xmlns="">
            <p:sp>
              <p:nvSpPr>
                <p:cNvPr id="19" name="TextBox 18">
                  <a:extLst>
                    <a:ext uri="{FF2B5EF4-FFF2-40B4-BE49-F238E27FC236}">
                      <a16:creationId xmlns:a16="http://schemas.microsoft.com/office/drawing/2014/main" id="{C5DCAD38-0E2D-4457-BF4F-8A744BDE1CAB}"/>
                    </a:ext>
                  </a:extLst>
                </p:cNvPr>
                <p:cNvSpPr txBox="1">
                  <a:spLocks noRot="1" noChangeAspect="1" noMove="1" noResize="1" noEditPoints="1" noAdjustHandles="1" noChangeArrowheads="1" noChangeShapeType="1" noTextEdit="1"/>
                </p:cNvSpPr>
                <p:nvPr/>
              </p:nvSpPr>
              <p:spPr>
                <a:xfrm>
                  <a:off x="8061447" y="2947931"/>
                  <a:ext cx="5019318" cy="400110"/>
                </a:xfrm>
                <a:prstGeom prst="rect">
                  <a:avLst/>
                </a:prstGeom>
                <a:blipFill>
                  <a:blip r:embed="rId6"/>
                  <a:stretch>
                    <a:fillRect l="-1337"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7FF1A63-08A0-4276-B232-CC5921FA8CDB}"/>
                    </a:ext>
                  </a:extLst>
                </p:cNvPr>
                <p:cNvSpPr txBox="1"/>
                <p:nvPr/>
              </p:nvSpPr>
              <p:spPr>
                <a:xfrm>
                  <a:off x="8061447" y="4261618"/>
                  <a:ext cx="5241187" cy="602857"/>
                </a:xfrm>
                <a:prstGeom prst="rect">
                  <a:avLst/>
                </a:prstGeom>
                <a:noFill/>
              </p:spPr>
              <p:txBody>
                <a:bodyPr wrap="square">
                  <a:spAutoFit/>
                </a:bodyPr>
                <a:lstStyle/>
                <a:p>
                  <a:r>
                    <a:rPr lang="en-US" sz="2200" dirty="0">
                      <a:effectLst/>
                    </a:rPr>
                    <a:t>R</a:t>
                  </a:r>
                  <a:r>
                    <a:rPr lang="en-US" sz="2200" baseline="-25000" dirty="0">
                      <a:effectLst/>
                    </a:rPr>
                    <a:t>B</a:t>
                  </a:r>
                  <a:r>
                    <a:rPr lang="en-US" sz="2200" dirty="0">
                      <a:effectLst/>
                    </a:rPr>
                    <a:t> = </a:t>
                  </a:r>
                  <a14:m>
                    <m:oMath xmlns:m="http://schemas.openxmlformats.org/officeDocument/2006/math">
                      <m:f>
                        <m:fPr>
                          <m:ctrlPr>
                            <a:rPr lang="en-US" sz="2000" i="1" smtClean="0">
                              <a:effectLst/>
                              <a:latin typeface="Cambria Math" panose="02040503050406030204" pitchFamily="18" charset="0"/>
                            </a:rPr>
                          </m:ctrlPr>
                        </m:fPr>
                        <m:num>
                          <m:r>
                            <m:rPr>
                              <m:nor/>
                            </m:rPr>
                            <a:rPr lang="en-US" sz="2000" b="0" i="0" smtClean="0">
                              <a:effectLst/>
                            </a:rPr>
                            <m:t>(</m:t>
                          </m:r>
                          <m:r>
                            <m:rPr>
                              <m:nor/>
                            </m:rPr>
                            <a:rPr lang="el-GR" sz="2000" dirty="0"/>
                            <m:t>β</m:t>
                          </m:r>
                          <m:r>
                            <m:rPr>
                              <m:nor/>
                            </m:rPr>
                            <a:rPr lang="en-US" sz="2000" b="0" i="0" dirty="0" smtClean="0"/>
                            <m:t>)(</m:t>
                          </m:r>
                          <m:r>
                            <m:rPr>
                              <m:nor/>
                            </m:rPr>
                            <a:rPr lang="en-US" sz="2000" dirty="0"/>
                            <m:t>V</m:t>
                          </m:r>
                          <m:r>
                            <m:rPr>
                              <m:nor/>
                            </m:rPr>
                            <a:rPr lang="en-US" sz="2000" b="0" i="0" baseline="-25000" dirty="0" smtClean="0"/>
                            <m:t>cc</m:t>
                          </m:r>
                          <m:r>
                            <m:rPr>
                              <m:nor/>
                            </m:rPr>
                            <a:rPr lang="en-US" sz="2000" b="0" i="0" baseline="-25000" dirty="0" smtClean="0"/>
                            <m:t> –  </m:t>
                          </m:r>
                          <m:r>
                            <m:rPr>
                              <m:nor/>
                            </m:rPr>
                            <a:rPr lang="en-US" sz="2000" dirty="0"/>
                            <m:t>V</m:t>
                          </m:r>
                          <m:r>
                            <m:rPr>
                              <m:nor/>
                            </m:rPr>
                            <a:rPr lang="en-US" sz="2000" baseline="-25000" dirty="0" smtClean="0"/>
                            <m:t>B</m:t>
                          </m:r>
                          <m:r>
                            <m:rPr>
                              <m:nor/>
                            </m:rPr>
                            <a:rPr lang="en-US" sz="2000" b="0" baseline="-25000" dirty="0" smtClean="0"/>
                            <m:t>E</m:t>
                          </m:r>
                          <m:r>
                            <m:rPr>
                              <m:nor/>
                            </m:rPr>
                            <a:rPr lang="en-US" sz="2000" dirty="0"/>
                            <m:t>)</m:t>
                          </m:r>
                        </m:num>
                        <m:den>
                          <m:r>
                            <m:rPr>
                              <m:nor/>
                            </m:rPr>
                            <a:rPr lang="en-US" sz="2000" b="0" i="0" dirty="0" smtClean="0"/>
                            <m:t>I</m:t>
                          </m:r>
                          <m:r>
                            <m:rPr>
                              <m:nor/>
                            </m:rPr>
                            <a:rPr lang="en-US" sz="2000" b="0" i="0" baseline="-25000" dirty="0" smtClean="0"/>
                            <m:t>CQ</m:t>
                          </m:r>
                          <m:r>
                            <m:rPr>
                              <m:nor/>
                            </m:rPr>
                            <a:rPr lang="en-US" sz="2000" b="0" i="0" baseline="-25000" dirty="0" smtClean="0"/>
                            <m:t> </m:t>
                          </m:r>
                        </m:den>
                      </m:f>
                    </m:oMath>
                  </a14:m>
                  <a:endParaRPr lang="en-US" sz="2000" dirty="0"/>
                </a:p>
              </p:txBody>
            </p:sp>
          </mc:Choice>
          <mc:Fallback xmlns="">
            <p:sp>
              <p:nvSpPr>
                <p:cNvPr id="20" name="TextBox 19">
                  <a:extLst>
                    <a:ext uri="{FF2B5EF4-FFF2-40B4-BE49-F238E27FC236}">
                      <a16:creationId xmlns:a16="http://schemas.microsoft.com/office/drawing/2014/main" id="{D7FF1A63-08A0-4276-B232-CC5921FA8CDB}"/>
                    </a:ext>
                  </a:extLst>
                </p:cNvPr>
                <p:cNvSpPr txBox="1">
                  <a:spLocks noRot="1" noChangeAspect="1" noMove="1" noResize="1" noEditPoints="1" noAdjustHandles="1" noChangeArrowheads="1" noChangeShapeType="1" noTextEdit="1"/>
                </p:cNvSpPr>
                <p:nvPr/>
              </p:nvSpPr>
              <p:spPr>
                <a:xfrm>
                  <a:off x="8061447" y="4261618"/>
                  <a:ext cx="5241187" cy="602857"/>
                </a:xfrm>
                <a:prstGeom prst="rect">
                  <a:avLst/>
                </a:prstGeom>
                <a:blipFill>
                  <a:blip r:embed="rId7"/>
                  <a:stretch>
                    <a:fillRect l="-1513" b="-7071"/>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856F822B-BAB7-4AF5-ADAC-4C0C74CAB376}"/>
                </a:ext>
              </a:extLst>
            </p:cNvPr>
            <p:cNvSpPr txBox="1"/>
            <p:nvPr/>
          </p:nvSpPr>
          <p:spPr>
            <a:xfrm>
              <a:off x="8075025" y="3826306"/>
              <a:ext cx="6330411" cy="369332"/>
            </a:xfrm>
            <a:prstGeom prst="rect">
              <a:avLst/>
            </a:prstGeom>
            <a:noFill/>
          </p:spPr>
          <p:txBody>
            <a:bodyPr wrap="square">
              <a:spAutoFit/>
            </a:bodyPr>
            <a:lstStyle/>
            <a:p>
              <a:r>
                <a:rPr lang="en-US" dirty="0"/>
                <a:t>Restating the equation to obtain R</a:t>
              </a:r>
              <a:r>
                <a:rPr lang="en-US" baseline="-25000" dirty="0"/>
                <a:t>B</a:t>
              </a:r>
              <a:r>
                <a:rPr lang="en-US" dirty="0"/>
                <a:t>: </a:t>
              </a:r>
              <a:endParaRPr lang="en-US" dirty="0">
                <a:effectLst/>
              </a:endParaRP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907F147-FCE0-4650-8AFC-16AB01709D28}"/>
                    </a:ext>
                  </a:extLst>
                </p:cNvPr>
                <p:cNvSpPr txBox="1"/>
                <p:nvPr/>
              </p:nvSpPr>
              <p:spPr>
                <a:xfrm>
                  <a:off x="8075025" y="5051135"/>
                  <a:ext cx="2443441" cy="630494"/>
                </a:xfrm>
                <a:prstGeom prst="rect">
                  <a:avLst/>
                </a:prstGeom>
                <a:noFill/>
              </p:spPr>
              <p:txBody>
                <a:bodyPr wrap="square">
                  <a:spAutoFit/>
                </a:bodyPr>
                <a:lstStyle/>
                <a:p>
                  <a:r>
                    <a:rPr lang="en-US" sz="2200" dirty="0">
                      <a:effectLst/>
                    </a:rPr>
                    <a:t>R</a:t>
                  </a:r>
                  <a:r>
                    <a:rPr lang="en-US" sz="2200" baseline="-25000" dirty="0">
                      <a:effectLst/>
                    </a:rPr>
                    <a:t>B</a:t>
                  </a:r>
                  <a:r>
                    <a:rPr lang="en-US" sz="2200" dirty="0">
                      <a:effectLst/>
                    </a:rPr>
                    <a:t> = </a:t>
                  </a:r>
                  <a14:m>
                    <m:oMath xmlns:m="http://schemas.openxmlformats.org/officeDocument/2006/math">
                      <m:f>
                        <m:fPr>
                          <m:ctrlPr>
                            <a:rPr lang="en-US" sz="2000" i="1" smtClean="0">
                              <a:effectLst/>
                              <a:latin typeface="Cambria Math" panose="02040503050406030204" pitchFamily="18" charset="0"/>
                            </a:rPr>
                          </m:ctrlPr>
                        </m:fPr>
                        <m:num>
                          <m:r>
                            <m:rPr>
                              <m:nor/>
                            </m:rPr>
                            <a:rPr lang="en-US" sz="2000" b="0" i="0" smtClean="0">
                              <a:effectLst/>
                            </a:rPr>
                            <m:t>(100)(</m:t>
                          </m:r>
                          <m:r>
                            <m:rPr>
                              <m:nor/>
                            </m:rPr>
                            <a:rPr lang="en-US" sz="2000" b="0" i="0" dirty="0" smtClean="0"/>
                            <m:t>12</m:t>
                          </m:r>
                          <m:r>
                            <m:rPr>
                              <m:nor/>
                            </m:rPr>
                            <a:rPr lang="en-US" sz="2000" b="0" dirty="0" smtClean="0"/>
                            <m:t> </m:t>
                          </m:r>
                          <m:r>
                            <m:rPr>
                              <m:nor/>
                            </m:rPr>
                            <a:rPr lang="en-US" sz="2000" dirty="0"/>
                            <m:t>–</m:t>
                          </m:r>
                          <m:r>
                            <m:rPr>
                              <m:nor/>
                            </m:rPr>
                            <a:rPr lang="en-US" sz="2000" b="0" dirty="0" smtClean="0"/>
                            <m:t> 0.7</m:t>
                          </m:r>
                          <m:r>
                            <m:rPr>
                              <m:nor/>
                            </m:rPr>
                            <a:rPr lang="en-US" sz="2000" b="0" i="0" dirty="0" smtClean="0"/>
                            <m:t>)</m:t>
                          </m:r>
                          <m:r>
                            <m:rPr>
                              <m:nor/>
                            </m:rPr>
                            <a:rPr lang="en-US" sz="2000" b="0" dirty="0" smtClean="0"/>
                            <m:t> </m:t>
                          </m:r>
                        </m:num>
                        <m:den>
                          <m:r>
                            <m:rPr>
                              <m:nor/>
                            </m:rPr>
                            <a:rPr lang="en-US" sz="2000" b="0" dirty="0" smtClean="0"/>
                            <m:t>(1)</m:t>
                          </m:r>
                          <m:r>
                            <m:rPr>
                              <m:nor/>
                            </m:rPr>
                            <a:rPr lang="en-US" sz="2000" b="0" baseline="-25000" dirty="0" smtClean="0"/>
                            <m:t> </m:t>
                          </m:r>
                        </m:den>
                      </m:f>
                    </m:oMath>
                  </a14:m>
                  <a:endParaRPr lang="en-US" sz="2000" dirty="0"/>
                </a:p>
              </p:txBody>
            </p:sp>
          </mc:Choice>
          <mc:Fallback xmlns="">
            <p:sp>
              <p:nvSpPr>
                <p:cNvPr id="22" name="TextBox 21">
                  <a:extLst>
                    <a:ext uri="{FF2B5EF4-FFF2-40B4-BE49-F238E27FC236}">
                      <a16:creationId xmlns:a16="http://schemas.microsoft.com/office/drawing/2014/main" id="{1907F147-FCE0-4650-8AFC-16AB01709D28}"/>
                    </a:ext>
                  </a:extLst>
                </p:cNvPr>
                <p:cNvSpPr txBox="1">
                  <a:spLocks noRot="1" noChangeAspect="1" noMove="1" noResize="1" noEditPoints="1" noAdjustHandles="1" noChangeArrowheads="1" noChangeShapeType="1" noTextEdit="1"/>
                </p:cNvSpPr>
                <p:nvPr/>
              </p:nvSpPr>
              <p:spPr>
                <a:xfrm>
                  <a:off x="8075025" y="5051135"/>
                  <a:ext cx="2443441" cy="630494"/>
                </a:xfrm>
                <a:prstGeom prst="rect">
                  <a:avLst/>
                </a:prstGeom>
                <a:blipFill>
                  <a:blip r:embed="rId8"/>
                  <a:stretch>
                    <a:fillRect l="-3242" b="-2885"/>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AB7CE634-C74C-4E0C-9071-ACE2F5F36013}"/>
                </a:ext>
              </a:extLst>
            </p:cNvPr>
            <p:cNvSpPr txBox="1"/>
            <p:nvPr/>
          </p:nvSpPr>
          <p:spPr>
            <a:xfrm>
              <a:off x="8088604" y="5707785"/>
              <a:ext cx="2138273" cy="430887"/>
            </a:xfrm>
            <a:prstGeom prst="rect">
              <a:avLst/>
            </a:prstGeom>
            <a:noFill/>
          </p:spPr>
          <p:txBody>
            <a:bodyPr wrap="square">
              <a:spAutoFit/>
            </a:bodyPr>
            <a:lstStyle/>
            <a:p>
              <a:r>
                <a:rPr lang="en-US" sz="2200" b="1" dirty="0">
                  <a:effectLst/>
                </a:rPr>
                <a:t>R</a:t>
              </a:r>
              <a:r>
                <a:rPr lang="en-US" sz="2200" b="1" baseline="-25000" dirty="0">
                  <a:effectLst/>
                </a:rPr>
                <a:t>B</a:t>
              </a:r>
              <a:r>
                <a:rPr lang="en-US" sz="2200" b="1" dirty="0">
                  <a:effectLst/>
                </a:rPr>
                <a:t> = 1.13M </a:t>
              </a:r>
              <a:r>
                <a:rPr lang="el-GR" sz="2200" b="1" dirty="0">
                  <a:effectLst/>
                </a:rPr>
                <a:t>Ω</a:t>
              </a:r>
              <a:endParaRPr lang="en-US" sz="2000" b="1" dirty="0"/>
            </a:p>
          </p:txBody>
        </p:sp>
        <p:grpSp>
          <p:nvGrpSpPr>
            <p:cNvPr id="7" name="Group 6">
              <a:extLst>
                <a:ext uri="{FF2B5EF4-FFF2-40B4-BE49-F238E27FC236}">
                  <a16:creationId xmlns:a16="http://schemas.microsoft.com/office/drawing/2014/main" id="{4F50405D-7F3A-4A29-AF9D-CAD967227CAF}"/>
                </a:ext>
              </a:extLst>
            </p:cNvPr>
            <p:cNvGrpSpPr/>
            <p:nvPr/>
          </p:nvGrpSpPr>
          <p:grpSpPr>
            <a:xfrm>
              <a:off x="8075025" y="3323544"/>
              <a:ext cx="2723503" cy="617605"/>
              <a:chOff x="2845452" y="5675576"/>
              <a:chExt cx="2723503" cy="617605"/>
            </a:xfrm>
          </p:grpSpPr>
          <p:sp>
            <p:nvSpPr>
              <p:cNvPr id="24" name="TextBox 23">
                <a:extLst>
                  <a:ext uri="{FF2B5EF4-FFF2-40B4-BE49-F238E27FC236}">
                    <a16:creationId xmlns:a16="http://schemas.microsoft.com/office/drawing/2014/main" id="{D89A0E6B-5191-46A4-8FFA-7187F8CA7195}"/>
                  </a:ext>
                </a:extLst>
              </p:cNvPr>
              <p:cNvSpPr txBox="1"/>
              <p:nvPr/>
            </p:nvSpPr>
            <p:spPr>
              <a:xfrm>
                <a:off x="2845452" y="5787931"/>
                <a:ext cx="1219431" cy="400110"/>
              </a:xfrm>
              <a:prstGeom prst="rect">
                <a:avLst/>
              </a:prstGeom>
              <a:noFill/>
            </p:spPr>
            <p:txBody>
              <a:bodyPr wrap="square">
                <a:spAutoFit/>
              </a:bodyPr>
              <a:lstStyle/>
              <a:p>
                <a:r>
                  <a:rPr lang="en-US" sz="2000" dirty="0">
                    <a:effectLst/>
                  </a:rPr>
                  <a:t>I</a:t>
                </a:r>
                <a:r>
                  <a:rPr lang="en-US" sz="2000" baseline="-25000" dirty="0">
                    <a:effectLst/>
                  </a:rPr>
                  <a:t>CQ</a:t>
                </a:r>
                <a:r>
                  <a:rPr lang="en-US" sz="2000" dirty="0">
                    <a:effectLst/>
                  </a:rPr>
                  <a:t> = </a:t>
                </a:r>
                <a:r>
                  <a:rPr lang="el-GR" sz="2000" dirty="0">
                    <a:effectLst/>
                  </a:rPr>
                  <a:t>β</a:t>
                </a:r>
                <a:r>
                  <a:rPr lang="en-US" sz="2000" dirty="0">
                    <a:effectLst/>
                  </a:rPr>
                  <a:t>I</a:t>
                </a:r>
                <a:r>
                  <a:rPr lang="en-US" sz="2000" baseline="-25000" dirty="0">
                    <a:effectLst/>
                  </a:rPr>
                  <a:t>BQ</a:t>
                </a:r>
                <a:endParaRPr lang="en-US" sz="2000" dirty="0"/>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5548C15-CEC4-4E04-AD58-9FF6E5303368}"/>
                      </a:ext>
                    </a:extLst>
                  </p:cNvPr>
                  <p:cNvSpPr txBox="1"/>
                  <p:nvPr/>
                </p:nvSpPr>
                <p:spPr>
                  <a:xfrm>
                    <a:off x="4338109" y="5675576"/>
                    <a:ext cx="1230846" cy="617605"/>
                  </a:xfrm>
                  <a:prstGeom prst="rect">
                    <a:avLst/>
                  </a:prstGeom>
                  <a:noFill/>
                </p:spPr>
                <p:txBody>
                  <a:bodyPr wrap="square">
                    <a:spAutoFit/>
                  </a:bodyPr>
                  <a:lstStyle/>
                  <a:p>
                    <a:r>
                      <a:rPr lang="en-US" sz="2000" dirty="0">
                        <a:effectLst/>
                      </a:rPr>
                      <a:t>I</a:t>
                    </a:r>
                    <a:r>
                      <a:rPr lang="en-US" sz="2000" baseline="-25000" dirty="0">
                        <a:effectLst/>
                      </a:rPr>
                      <a:t>B</a:t>
                    </a:r>
                    <a:r>
                      <a:rPr lang="en-US" sz="2000" dirty="0">
                        <a:effectLst/>
                      </a:rPr>
                      <a:t> = </a:t>
                    </a:r>
                    <a14:m>
                      <m:oMath xmlns:m="http://schemas.openxmlformats.org/officeDocument/2006/math">
                        <m:f>
                          <m:fPr>
                            <m:ctrlPr>
                              <a:rPr lang="en-US" sz="2000" i="1" smtClean="0">
                                <a:effectLst/>
                                <a:latin typeface="Cambria Math" panose="02040503050406030204" pitchFamily="18" charset="0"/>
                              </a:rPr>
                            </m:ctrlPr>
                          </m:fPr>
                          <m:num>
                            <m:r>
                              <m:rPr>
                                <m:nor/>
                              </m:rPr>
                              <a:rPr lang="en-US" sz="2000" dirty="0"/>
                              <m:t>I</m:t>
                            </m:r>
                            <m:r>
                              <m:rPr>
                                <m:nor/>
                              </m:rPr>
                              <a:rPr lang="en-US" sz="2000" baseline="-25000" dirty="0"/>
                              <m:t>C</m:t>
                            </m:r>
                            <m:r>
                              <m:rPr>
                                <m:nor/>
                              </m:rPr>
                              <a:rPr lang="en-US" sz="2000" b="0" i="0" baseline="-25000" dirty="0" smtClean="0"/>
                              <m:t>Q</m:t>
                            </m:r>
                          </m:num>
                          <m:den>
                            <m:r>
                              <m:rPr>
                                <m:nor/>
                              </m:rPr>
                              <a:rPr lang="el-GR" sz="2000" dirty="0"/>
                              <m:t>β</m:t>
                            </m:r>
                          </m:den>
                        </m:f>
                      </m:oMath>
                    </a14:m>
                    <a:endParaRPr lang="en-US" sz="2000" dirty="0"/>
                  </a:p>
                </p:txBody>
              </p:sp>
            </mc:Choice>
            <mc:Fallback xmlns="">
              <p:sp>
                <p:nvSpPr>
                  <p:cNvPr id="25" name="TextBox 24">
                    <a:extLst>
                      <a:ext uri="{FF2B5EF4-FFF2-40B4-BE49-F238E27FC236}">
                        <a16:creationId xmlns:a16="http://schemas.microsoft.com/office/drawing/2014/main" id="{85548C15-CEC4-4E04-AD58-9FF6E5303368}"/>
                      </a:ext>
                    </a:extLst>
                  </p:cNvPr>
                  <p:cNvSpPr txBox="1">
                    <a:spLocks noRot="1" noChangeAspect="1" noMove="1" noResize="1" noEditPoints="1" noAdjustHandles="1" noChangeArrowheads="1" noChangeShapeType="1" noTextEdit="1"/>
                  </p:cNvSpPr>
                  <p:nvPr/>
                </p:nvSpPr>
                <p:spPr>
                  <a:xfrm>
                    <a:off x="4338109" y="5675576"/>
                    <a:ext cx="1230846" cy="617605"/>
                  </a:xfrm>
                  <a:prstGeom prst="rect">
                    <a:avLst/>
                  </a:prstGeom>
                  <a:blipFill>
                    <a:blip r:embed="rId9"/>
                    <a:stretch>
                      <a:fillRect l="-5446"/>
                    </a:stretch>
                  </a:blipFill>
                </p:spPr>
                <p:txBody>
                  <a:bodyPr/>
                  <a:lstStyle/>
                  <a:p>
                    <a:r>
                      <a:rPr lang="en-US">
                        <a:noFill/>
                      </a:rPr>
                      <a:t> </a:t>
                    </a:r>
                  </a:p>
                </p:txBody>
              </p:sp>
            </mc:Fallback>
          </mc:AlternateContent>
          <p:sp>
            <p:nvSpPr>
              <p:cNvPr id="26" name="Title 1">
                <a:extLst>
                  <a:ext uri="{FF2B5EF4-FFF2-40B4-BE49-F238E27FC236}">
                    <a16:creationId xmlns:a16="http://schemas.microsoft.com/office/drawing/2014/main" id="{4C1DE6AC-9ECB-4152-B4CD-C570C97B5013}"/>
                  </a:ext>
                </a:extLst>
              </p:cNvPr>
              <p:cNvSpPr txBox="1">
                <a:spLocks/>
              </p:cNvSpPr>
              <p:nvPr/>
            </p:nvSpPr>
            <p:spPr>
              <a:xfrm>
                <a:off x="3783498" y="5836637"/>
                <a:ext cx="694196" cy="35140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800" dirty="0">
                    <a:latin typeface="+mn-lt"/>
                  </a:rPr>
                  <a:t>or</a:t>
                </a:r>
              </a:p>
            </p:txBody>
          </p:sp>
        </p:grpSp>
      </p:grpSp>
    </p:spTree>
    <p:extLst>
      <p:ext uri="{BB962C8B-B14F-4D97-AF65-F5344CB8AC3E}">
        <p14:creationId xmlns:p14="http://schemas.microsoft.com/office/powerpoint/2010/main" val="40302956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C3E3E54-4F41-4E0E-B8A9-F29EA8D3B52B}"/>
              </a:ext>
            </a:extLst>
          </p:cNvPr>
          <p:cNvPicPr>
            <a:picLocks noChangeAspect="1"/>
          </p:cNvPicPr>
          <p:nvPr/>
        </p:nvPicPr>
        <p:blipFill>
          <a:blip r:embed="rId2"/>
          <a:stretch>
            <a:fillRect/>
          </a:stretch>
        </p:blipFill>
        <p:spPr>
          <a:xfrm>
            <a:off x="2009003" y="2045638"/>
            <a:ext cx="7530305" cy="4677917"/>
          </a:xfrm>
          <a:prstGeom prst="rect">
            <a:avLst/>
          </a:prstGeom>
        </p:spPr>
      </p:pic>
      <p:sp>
        <p:nvSpPr>
          <p:cNvPr id="4" name="Title 1">
            <a:extLst>
              <a:ext uri="{FF2B5EF4-FFF2-40B4-BE49-F238E27FC236}">
                <a16:creationId xmlns:a16="http://schemas.microsoft.com/office/drawing/2014/main" id="{F26045F5-238F-494E-BE68-056031038929}"/>
              </a:ext>
            </a:extLst>
          </p:cNvPr>
          <p:cNvSpPr txBox="1">
            <a:spLocks/>
          </p:cNvSpPr>
          <p:nvPr/>
        </p:nvSpPr>
        <p:spPr>
          <a:xfrm>
            <a:off x="165655" y="215348"/>
            <a:ext cx="3617843"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Course Materials</a:t>
            </a:r>
          </a:p>
        </p:txBody>
      </p:sp>
      <p:sp>
        <p:nvSpPr>
          <p:cNvPr id="3" name="Title 1">
            <a:extLst>
              <a:ext uri="{FF2B5EF4-FFF2-40B4-BE49-F238E27FC236}">
                <a16:creationId xmlns:a16="http://schemas.microsoft.com/office/drawing/2014/main" id="{2AA7F3C1-97BB-465D-BC43-D9FEFF52A200}"/>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9</a:t>
            </a:r>
          </a:p>
        </p:txBody>
      </p:sp>
      <p:sp>
        <p:nvSpPr>
          <p:cNvPr id="11" name="TextBox 10">
            <a:extLst>
              <a:ext uri="{FF2B5EF4-FFF2-40B4-BE49-F238E27FC236}">
                <a16:creationId xmlns:a16="http://schemas.microsoft.com/office/drawing/2014/main" id="{CE2C000F-2ED8-4FED-A6B9-F0E11A2CF72A}"/>
              </a:ext>
            </a:extLst>
          </p:cNvPr>
          <p:cNvSpPr txBox="1"/>
          <p:nvPr/>
        </p:nvSpPr>
        <p:spPr>
          <a:xfrm>
            <a:off x="159028" y="512072"/>
            <a:ext cx="6851372" cy="400110"/>
          </a:xfrm>
          <a:prstGeom prst="rect">
            <a:avLst/>
          </a:prstGeom>
          <a:noFill/>
        </p:spPr>
        <p:txBody>
          <a:bodyPr wrap="square">
            <a:spAutoFit/>
          </a:bodyPr>
          <a:lstStyle/>
          <a:p>
            <a:r>
              <a:rPr lang="en-US" sz="2000" b="1" dirty="0">
                <a:effectLst/>
              </a:rPr>
              <a:t>C. Voltage Divider Biasing and Bias Stability</a:t>
            </a:r>
            <a:endParaRPr lang="en-US" sz="2000" b="1" dirty="0"/>
          </a:p>
        </p:txBody>
      </p:sp>
      <p:sp>
        <p:nvSpPr>
          <p:cNvPr id="10" name="TextBox 9">
            <a:extLst>
              <a:ext uri="{FF2B5EF4-FFF2-40B4-BE49-F238E27FC236}">
                <a16:creationId xmlns:a16="http://schemas.microsoft.com/office/drawing/2014/main" id="{59285E0C-63E9-4A02-A501-B663C57D2486}"/>
              </a:ext>
            </a:extLst>
          </p:cNvPr>
          <p:cNvSpPr txBox="1"/>
          <p:nvPr/>
        </p:nvSpPr>
        <p:spPr>
          <a:xfrm>
            <a:off x="165655" y="912182"/>
            <a:ext cx="11642031" cy="1200329"/>
          </a:xfrm>
          <a:prstGeom prst="rect">
            <a:avLst/>
          </a:prstGeom>
          <a:noFill/>
        </p:spPr>
        <p:txBody>
          <a:bodyPr wrap="square">
            <a:spAutoFit/>
          </a:bodyPr>
          <a:lstStyle/>
          <a:p>
            <a:r>
              <a:rPr lang="en-US" dirty="0">
                <a:effectLst/>
              </a:rPr>
              <a:t>The circuit in Figure (c) is a classic example of discrete transistor biasing. The single bias resistor R</a:t>
            </a:r>
            <a:r>
              <a:rPr lang="en-US" baseline="-25000" dirty="0">
                <a:effectLst/>
              </a:rPr>
              <a:t>B</a:t>
            </a:r>
            <a:r>
              <a:rPr lang="en-US" dirty="0">
                <a:effectLst/>
              </a:rPr>
              <a:t> in the previous circuit is replaced by a pair of resistors R</a:t>
            </a:r>
            <a:r>
              <a:rPr lang="en-US" baseline="-25000" dirty="0">
                <a:effectLst/>
              </a:rPr>
              <a:t>1</a:t>
            </a:r>
            <a:r>
              <a:rPr lang="en-US" dirty="0">
                <a:effectLst/>
              </a:rPr>
              <a:t> and R</a:t>
            </a:r>
            <a:r>
              <a:rPr lang="en-US" baseline="-25000" dirty="0">
                <a:effectLst/>
              </a:rPr>
              <a:t>2</a:t>
            </a:r>
            <a:r>
              <a:rPr lang="en-US" dirty="0">
                <a:effectLst/>
              </a:rPr>
              <a:t>, and an emitter resistor R</a:t>
            </a:r>
            <a:r>
              <a:rPr lang="en-US" baseline="-25000" dirty="0">
                <a:effectLst/>
              </a:rPr>
              <a:t>E</a:t>
            </a:r>
            <a:r>
              <a:rPr lang="en-US" dirty="0">
                <a:effectLst/>
              </a:rPr>
              <a:t> is added. The ac signal is still coupled to the base of the transistor through the coupling capacitor C</a:t>
            </a:r>
            <a:r>
              <a:rPr lang="en-US" baseline="-25000" dirty="0">
                <a:effectLst/>
              </a:rPr>
              <a:t>C</a:t>
            </a:r>
            <a:r>
              <a:rPr lang="en-US" dirty="0">
                <a:effectLst/>
              </a:rPr>
              <a:t>. The circuit is most easily analyzed by forming a Thevenin equivalent circuit for the base circuit. The coupling capacitor acts as an open circuit to dc. </a:t>
            </a:r>
          </a:p>
        </p:txBody>
      </p:sp>
      <p:sp>
        <p:nvSpPr>
          <p:cNvPr id="43" name="Title 1">
            <a:extLst>
              <a:ext uri="{FF2B5EF4-FFF2-40B4-BE49-F238E27FC236}">
                <a16:creationId xmlns:a16="http://schemas.microsoft.com/office/drawing/2014/main" id="{7FF34F8E-EE9F-4D17-8D69-09B532E5CE6B}"/>
              </a:ext>
            </a:extLst>
          </p:cNvPr>
          <p:cNvSpPr txBox="1">
            <a:spLocks/>
          </p:cNvSpPr>
          <p:nvPr/>
        </p:nvSpPr>
        <p:spPr>
          <a:xfrm>
            <a:off x="504142" y="3511213"/>
            <a:ext cx="2940867" cy="68028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b="1" dirty="0">
                <a:latin typeface="+mn-lt"/>
              </a:rPr>
              <a:t>(c) </a:t>
            </a:r>
            <a:r>
              <a:rPr lang="en-US" sz="1600" dirty="0">
                <a:effectLst/>
                <a:latin typeface="+mn-lt"/>
              </a:rPr>
              <a:t>A common-emitter circuit with an emitter resistor and voltage divider bias circuit in the base</a:t>
            </a:r>
            <a:endParaRPr lang="en-US" sz="1600" dirty="0">
              <a:latin typeface="+mn-lt"/>
            </a:endParaRPr>
          </a:p>
        </p:txBody>
      </p:sp>
      <p:sp>
        <p:nvSpPr>
          <p:cNvPr id="13" name="Title 1">
            <a:extLst>
              <a:ext uri="{FF2B5EF4-FFF2-40B4-BE49-F238E27FC236}">
                <a16:creationId xmlns:a16="http://schemas.microsoft.com/office/drawing/2014/main" id="{B0B88952-F2D9-4B31-A6F8-2A7705E389D4}"/>
              </a:ext>
            </a:extLst>
          </p:cNvPr>
          <p:cNvSpPr txBox="1">
            <a:spLocks/>
          </p:cNvSpPr>
          <p:nvPr/>
        </p:nvSpPr>
        <p:spPr>
          <a:xfrm>
            <a:off x="9539308" y="3088860"/>
            <a:ext cx="2537239" cy="68028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b="1" dirty="0">
                <a:latin typeface="+mn-lt"/>
              </a:rPr>
              <a:t>(B) t</a:t>
            </a:r>
            <a:r>
              <a:rPr lang="en-US" sz="1600" dirty="0">
                <a:effectLst/>
                <a:latin typeface="+mn-lt"/>
              </a:rPr>
              <a:t>he dc circuit with a Thevenin equivalent base circuit</a:t>
            </a:r>
            <a:endParaRPr lang="en-US" sz="1600" dirty="0">
              <a:latin typeface="+mn-lt"/>
            </a:endParaRPr>
          </a:p>
        </p:txBody>
      </p:sp>
    </p:spTree>
    <p:extLst>
      <p:ext uri="{BB962C8B-B14F-4D97-AF65-F5344CB8AC3E}">
        <p14:creationId xmlns:p14="http://schemas.microsoft.com/office/powerpoint/2010/main" val="19678837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26C7EBE8-3B29-4761-8977-86CE80140802}"/>
              </a:ext>
            </a:extLst>
          </p:cNvPr>
          <p:cNvPicPr>
            <a:picLocks noChangeAspect="1"/>
          </p:cNvPicPr>
          <p:nvPr/>
        </p:nvPicPr>
        <p:blipFill rotWithShape="1">
          <a:blip r:embed="rId2"/>
          <a:srcRect l="20683" r="45986"/>
          <a:stretch/>
        </p:blipFill>
        <p:spPr>
          <a:xfrm>
            <a:off x="8878959" y="1632907"/>
            <a:ext cx="2678677" cy="4992479"/>
          </a:xfrm>
          <a:prstGeom prst="rect">
            <a:avLst/>
          </a:prstGeom>
        </p:spPr>
      </p:pic>
      <p:sp>
        <p:nvSpPr>
          <p:cNvPr id="4" name="Title 1">
            <a:extLst>
              <a:ext uri="{FF2B5EF4-FFF2-40B4-BE49-F238E27FC236}">
                <a16:creationId xmlns:a16="http://schemas.microsoft.com/office/drawing/2014/main" id="{F26045F5-238F-494E-BE68-056031038929}"/>
              </a:ext>
            </a:extLst>
          </p:cNvPr>
          <p:cNvSpPr txBox="1">
            <a:spLocks/>
          </p:cNvSpPr>
          <p:nvPr/>
        </p:nvSpPr>
        <p:spPr>
          <a:xfrm>
            <a:off x="165655" y="215348"/>
            <a:ext cx="3617843"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Course Materials</a:t>
            </a:r>
          </a:p>
        </p:txBody>
      </p:sp>
      <p:sp>
        <p:nvSpPr>
          <p:cNvPr id="3" name="Title 1">
            <a:extLst>
              <a:ext uri="{FF2B5EF4-FFF2-40B4-BE49-F238E27FC236}">
                <a16:creationId xmlns:a16="http://schemas.microsoft.com/office/drawing/2014/main" id="{2AA7F3C1-97BB-465D-BC43-D9FEFF52A200}"/>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9</a:t>
            </a:r>
          </a:p>
        </p:txBody>
      </p:sp>
      <p:sp>
        <p:nvSpPr>
          <p:cNvPr id="11" name="TextBox 10">
            <a:extLst>
              <a:ext uri="{FF2B5EF4-FFF2-40B4-BE49-F238E27FC236}">
                <a16:creationId xmlns:a16="http://schemas.microsoft.com/office/drawing/2014/main" id="{CE2C000F-2ED8-4FED-A6B9-F0E11A2CF72A}"/>
              </a:ext>
            </a:extLst>
          </p:cNvPr>
          <p:cNvSpPr txBox="1"/>
          <p:nvPr/>
        </p:nvSpPr>
        <p:spPr>
          <a:xfrm>
            <a:off x="159028" y="512072"/>
            <a:ext cx="6851372" cy="400110"/>
          </a:xfrm>
          <a:prstGeom prst="rect">
            <a:avLst/>
          </a:prstGeom>
          <a:noFill/>
        </p:spPr>
        <p:txBody>
          <a:bodyPr wrap="square">
            <a:spAutoFit/>
          </a:bodyPr>
          <a:lstStyle/>
          <a:p>
            <a:r>
              <a:rPr lang="en-US" sz="2000" b="1" dirty="0">
                <a:effectLst/>
              </a:rPr>
              <a:t>D. Application : Voltage Divider Biasing and Bias Stability</a:t>
            </a:r>
            <a:endParaRPr lang="en-US" sz="2000" b="1" dirty="0"/>
          </a:p>
        </p:txBody>
      </p:sp>
      <p:sp>
        <p:nvSpPr>
          <p:cNvPr id="9" name="TextBox 8">
            <a:extLst>
              <a:ext uri="{FF2B5EF4-FFF2-40B4-BE49-F238E27FC236}">
                <a16:creationId xmlns:a16="http://schemas.microsoft.com/office/drawing/2014/main" id="{1836BABD-34C0-4BD3-9645-E81EFF968CA1}"/>
              </a:ext>
            </a:extLst>
          </p:cNvPr>
          <p:cNvSpPr txBox="1"/>
          <p:nvPr/>
        </p:nvSpPr>
        <p:spPr>
          <a:xfrm>
            <a:off x="159028" y="882881"/>
            <a:ext cx="11873944" cy="646331"/>
          </a:xfrm>
          <a:prstGeom prst="rect">
            <a:avLst/>
          </a:prstGeom>
          <a:noFill/>
        </p:spPr>
        <p:txBody>
          <a:bodyPr wrap="square">
            <a:spAutoFit/>
          </a:bodyPr>
          <a:lstStyle/>
          <a:p>
            <a:r>
              <a:rPr lang="en-US" dirty="0">
                <a:effectLst/>
              </a:rPr>
              <a:t>As mentioned, the dc equivalent circuit is done by using a Thevenin equivalent on the side of the base terminal. For the circuit given, let R</a:t>
            </a:r>
            <a:r>
              <a:rPr lang="en-US" baseline="-25000" dirty="0">
                <a:effectLst/>
              </a:rPr>
              <a:t>1</a:t>
            </a:r>
            <a:r>
              <a:rPr lang="en-US" dirty="0">
                <a:effectLst/>
              </a:rPr>
              <a:t>=56k </a:t>
            </a:r>
            <a:r>
              <a:rPr lang="el-GR" sz="1800" dirty="0">
                <a:effectLst/>
              </a:rPr>
              <a:t>Ω</a:t>
            </a:r>
            <a:r>
              <a:rPr lang="en-US" dirty="0">
                <a:effectLst/>
              </a:rPr>
              <a:t>,R</a:t>
            </a:r>
            <a:r>
              <a:rPr lang="en-US" baseline="-25000" dirty="0">
                <a:effectLst/>
              </a:rPr>
              <a:t>2</a:t>
            </a:r>
            <a:r>
              <a:rPr lang="en-US" dirty="0">
                <a:effectLst/>
              </a:rPr>
              <a:t>=12.2k </a:t>
            </a:r>
            <a:r>
              <a:rPr lang="el-GR" sz="1800" dirty="0">
                <a:effectLst/>
              </a:rPr>
              <a:t>Ω</a:t>
            </a:r>
            <a:r>
              <a:rPr lang="en-US" dirty="0">
                <a:effectLst/>
              </a:rPr>
              <a:t>,R</a:t>
            </a:r>
            <a:r>
              <a:rPr lang="en-US" baseline="-25000" dirty="0">
                <a:effectLst/>
              </a:rPr>
              <a:t>C</a:t>
            </a:r>
            <a:r>
              <a:rPr lang="en-US" dirty="0">
                <a:effectLst/>
              </a:rPr>
              <a:t>=2k </a:t>
            </a:r>
            <a:r>
              <a:rPr lang="el-GR" sz="1800" dirty="0">
                <a:effectLst/>
              </a:rPr>
              <a:t>Ω</a:t>
            </a:r>
            <a:r>
              <a:rPr lang="en-US" dirty="0">
                <a:effectLst/>
              </a:rPr>
              <a:t>,R</a:t>
            </a:r>
            <a:r>
              <a:rPr lang="en-US" baseline="-25000" dirty="0">
                <a:effectLst/>
              </a:rPr>
              <a:t>E</a:t>
            </a:r>
            <a:r>
              <a:rPr lang="en-US" dirty="0">
                <a:effectLst/>
              </a:rPr>
              <a:t>=0.4k </a:t>
            </a:r>
            <a:r>
              <a:rPr lang="el-GR" sz="1800" dirty="0">
                <a:effectLst/>
              </a:rPr>
              <a:t>Ω</a:t>
            </a:r>
            <a:r>
              <a:rPr lang="en-US" dirty="0">
                <a:effectLst/>
              </a:rPr>
              <a:t>,V</a:t>
            </a:r>
            <a:r>
              <a:rPr lang="en-US" baseline="-25000" dirty="0">
                <a:effectLst/>
              </a:rPr>
              <a:t>CC</a:t>
            </a:r>
            <a:r>
              <a:rPr lang="en-US" dirty="0">
                <a:effectLst/>
              </a:rPr>
              <a:t>=10V,V</a:t>
            </a:r>
            <a:r>
              <a:rPr lang="en-US" baseline="-25000" dirty="0">
                <a:effectLst/>
              </a:rPr>
              <a:t>BE</a:t>
            </a:r>
            <a:r>
              <a:rPr lang="en-US" dirty="0">
                <a:effectLst/>
              </a:rPr>
              <a:t>(on)=0.7V, and β=100. Solve for V</a:t>
            </a:r>
            <a:r>
              <a:rPr lang="en-US" baseline="-25000" dirty="0">
                <a:effectLst/>
              </a:rPr>
              <a:t>CEQ</a:t>
            </a:r>
            <a:r>
              <a:rPr lang="en-US" dirty="0">
                <a:effectLst/>
              </a:rPr>
              <a:t>.</a:t>
            </a:r>
            <a:endParaRPr lang="en-US" i="1" dirty="0"/>
          </a:p>
        </p:txBody>
      </p:sp>
      <p:sp>
        <p:nvSpPr>
          <p:cNvPr id="12" name="TextBox 11">
            <a:extLst>
              <a:ext uri="{FF2B5EF4-FFF2-40B4-BE49-F238E27FC236}">
                <a16:creationId xmlns:a16="http://schemas.microsoft.com/office/drawing/2014/main" id="{E92A5147-C476-4967-A563-D1EC773B2673}"/>
              </a:ext>
            </a:extLst>
          </p:cNvPr>
          <p:cNvSpPr txBox="1"/>
          <p:nvPr/>
        </p:nvSpPr>
        <p:spPr>
          <a:xfrm>
            <a:off x="213037" y="1964729"/>
            <a:ext cx="6330411" cy="369332"/>
          </a:xfrm>
          <a:prstGeom prst="rect">
            <a:avLst/>
          </a:prstGeom>
          <a:noFill/>
        </p:spPr>
        <p:txBody>
          <a:bodyPr wrap="square">
            <a:spAutoFit/>
          </a:bodyPr>
          <a:lstStyle/>
          <a:p>
            <a:r>
              <a:rPr lang="en-US" dirty="0"/>
              <a:t>1) Finding R</a:t>
            </a:r>
            <a:r>
              <a:rPr lang="en-US" baseline="-25000" dirty="0"/>
              <a:t>TH</a:t>
            </a:r>
            <a:r>
              <a:rPr lang="en-US" dirty="0"/>
              <a:t>.</a:t>
            </a:r>
            <a:endParaRPr lang="en-US" dirty="0">
              <a:effectLst/>
            </a:endParaRPr>
          </a:p>
        </p:txBody>
      </p:sp>
      <p:sp>
        <p:nvSpPr>
          <p:cNvPr id="13" name="TextBox 12">
            <a:extLst>
              <a:ext uri="{FF2B5EF4-FFF2-40B4-BE49-F238E27FC236}">
                <a16:creationId xmlns:a16="http://schemas.microsoft.com/office/drawing/2014/main" id="{06F21E98-EAB1-49CB-89D9-4F4668434829}"/>
              </a:ext>
            </a:extLst>
          </p:cNvPr>
          <p:cNvSpPr txBox="1"/>
          <p:nvPr/>
        </p:nvSpPr>
        <p:spPr>
          <a:xfrm>
            <a:off x="1076682" y="2337516"/>
            <a:ext cx="5019318" cy="400110"/>
          </a:xfrm>
          <a:prstGeom prst="rect">
            <a:avLst/>
          </a:prstGeom>
          <a:noFill/>
        </p:spPr>
        <p:txBody>
          <a:bodyPr wrap="square">
            <a:spAutoFit/>
          </a:bodyPr>
          <a:lstStyle/>
          <a:p>
            <a:r>
              <a:rPr lang="en-US" sz="2000" dirty="0">
                <a:effectLst/>
              </a:rPr>
              <a:t>R</a:t>
            </a:r>
            <a:r>
              <a:rPr lang="en-US" sz="2000" baseline="-25000" dirty="0">
                <a:effectLst/>
              </a:rPr>
              <a:t>1</a:t>
            </a:r>
            <a:r>
              <a:rPr lang="en-US" sz="2000" dirty="0">
                <a:effectLst/>
              </a:rPr>
              <a:t>||R</a:t>
            </a:r>
            <a:r>
              <a:rPr lang="en-US" sz="2000" baseline="-25000" dirty="0">
                <a:effectLst/>
              </a:rPr>
              <a:t>2</a:t>
            </a:r>
            <a:r>
              <a:rPr lang="en-US" sz="2000" dirty="0">
                <a:effectLst/>
              </a:rPr>
              <a:t> = R</a:t>
            </a:r>
            <a:r>
              <a:rPr lang="en-US" sz="2000" baseline="-25000" dirty="0">
                <a:effectLst/>
              </a:rPr>
              <a:t>TH</a:t>
            </a:r>
            <a:endParaRPr lang="en-US" sz="2000" baseline="-25000"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7FD1669-7CF2-4A9C-96D5-5557336ED666}"/>
                  </a:ext>
                </a:extLst>
              </p:cNvPr>
              <p:cNvSpPr txBox="1"/>
              <p:nvPr/>
            </p:nvSpPr>
            <p:spPr>
              <a:xfrm>
                <a:off x="744099" y="4584566"/>
                <a:ext cx="5241187" cy="588238"/>
              </a:xfrm>
              <a:prstGeom prst="rect">
                <a:avLst/>
              </a:prstGeom>
              <a:noFill/>
            </p:spPr>
            <p:txBody>
              <a:bodyPr wrap="square">
                <a:spAutoFit/>
              </a:bodyPr>
              <a:lstStyle/>
              <a:p>
                <a:r>
                  <a:rPr lang="en-US" sz="2200" dirty="0">
                    <a:effectLst/>
                  </a:rPr>
                  <a:t>V</a:t>
                </a:r>
                <a:r>
                  <a:rPr lang="en-US" sz="2200" baseline="-25000" dirty="0">
                    <a:effectLst/>
                  </a:rPr>
                  <a:t>TH</a:t>
                </a:r>
                <a:r>
                  <a:rPr lang="en-US" sz="2200" dirty="0">
                    <a:effectLst/>
                  </a:rPr>
                  <a:t> = V</a:t>
                </a:r>
                <a:r>
                  <a:rPr lang="en-US" sz="2200" baseline="-25000" dirty="0">
                    <a:effectLst/>
                  </a:rPr>
                  <a:t>CC</a:t>
                </a:r>
                <a14:m>
                  <m:oMath xmlns:m="http://schemas.openxmlformats.org/officeDocument/2006/math">
                    <m:f>
                      <m:fPr>
                        <m:ctrlPr>
                          <a:rPr lang="en-US" sz="2000" i="1" smtClean="0">
                            <a:effectLst/>
                            <a:latin typeface="Cambria Math" panose="02040503050406030204" pitchFamily="18" charset="0"/>
                          </a:rPr>
                        </m:ctrlPr>
                      </m:fPr>
                      <m:num>
                        <m:r>
                          <m:rPr>
                            <m:nor/>
                          </m:rPr>
                          <a:rPr lang="en-US" sz="2000" dirty="0" smtClean="0"/>
                          <m:t>R</m:t>
                        </m:r>
                        <m:r>
                          <m:rPr>
                            <m:nor/>
                          </m:rPr>
                          <a:rPr lang="en-US" sz="2000" b="0" baseline="-25000" dirty="0" smtClean="0"/>
                          <m:t>2</m:t>
                        </m:r>
                      </m:num>
                      <m:den>
                        <m:r>
                          <m:rPr>
                            <m:nor/>
                          </m:rPr>
                          <a:rPr lang="en-US" sz="2000" b="0" dirty="0" smtClean="0"/>
                          <m:t>R</m:t>
                        </m:r>
                        <m:r>
                          <m:rPr>
                            <m:nor/>
                          </m:rPr>
                          <a:rPr lang="en-US" sz="2000" b="0" baseline="-25000" dirty="0" smtClean="0"/>
                          <m:t>1</m:t>
                        </m:r>
                        <m:r>
                          <m:rPr>
                            <m:nor/>
                          </m:rPr>
                          <a:rPr lang="en-US" sz="2000" b="0" dirty="0" smtClean="0"/>
                          <m:t> + </m:t>
                        </m:r>
                        <m:r>
                          <m:rPr>
                            <m:nor/>
                          </m:rPr>
                          <a:rPr lang="en-US" sz="2000" b="0" dirty="0" smtClean="0"/>
                          <m:t>R</m:t>
                        </m:r>
                        <m:r>
                          <m:rPr>
                            <m:nor/>
                          </m:rPr>
                          <a:rPr lang="en-US" sz="2000" b="0" baseline="-25000" dirty="0" smtClean="0"/>
                          <m:t>2 </m:t>
                        </m:r>
                      </m:den>
                    </m:f>
                  </m:oMath>
                </a14:m>
                <a:endParaRPr lang="en-US" sz="2000" dirty="0"/>
              </a:p>
            </p:txBody>
          </p:sp>
        </mc:Choice>
        <mc:Fallback xmlns="">
          <p:sp>
            <p:nvSpPr>
              <p:cNvPr id="14" name="TextBox 13">
                <a:extLst>
                  <a:ext uri="{FF2B5EF4-FFF2-40B4-BE49-F238E27FC236}">
                    <a16:creationId xmlns:a16="http://schemas.microsoft.com/office/drawing/2014/main" id="{37FD1669-7CF2-4A9C-96D5-5557336ED666}"/>
                  </a:ext>
                </a:extLst>
              </p:cNvPr>
              <p:cNvSpPr txBox="1">
                <a:spLocks noRot="1" noChangeAspect="1" noMove="1" noResize="1" noEditPoints="1" noAdjustHandles="1" noChangeArrowheads="1" noChangeShapeType="1" noTextEdit="1"/>
              </p:cNvSpPr>
              <p:nvPr/>
            </p:nvSpPr>
            <p:spPr>
              <a:xfrm>
                <a:off x="744099" y="4584566"/>
                <a:ext cx="5241187" cy="588238"/>
              </a:xfrm>
              <a:prstGeom prst="rect">
                <a:avLst/>
              </a:prstGeom>
              <a:blipFill>
                <a:blip r:embed="rId3"/>
                <a:stretch>
                  <a:fillRect l="-1512" b="-8247"/>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D8E67D8D-287F-4153-8FDB-BD00DD76F2FA}"/>
              </a:ext>
            </a:extLst>
          </p:cNvPr>
          <p:cNvSpPr txBox="1"/>
          <p:nvPr/>
        </p:nvSpPr>
        <p:spPr>
          <a:xfrm>
            <a:off x="3364693" y="2937237"/>
            <a:ext cx="2138273" cy="430887"/>
          </a:xfrm>
          <a:prstGeom prst="rect">
            <a:avLst/>
          </a:prstGeom>
          <a:noFill/>
        </p:spPr>
        <p:txBody>
          <a:bodyPr wrap="square">
            <a:spAutoFit/>
          </a:bodyPr>
          <a:lstStyle/>
          <a:p>
            <a:r>
              <a:rPr lang="en-US" sz="2200" dirty="0">
                <a:effectLst/>
              </a:rPr>
              <a:t>R</a:t>
            </a:r>
            <a:r>
              <a:rPr lang="en-US" sz="2200" baseline="-25000" dirty="0"/>
              <a:t>TH</a:t>
            </a:r>
            <a:r>
              <a:rPr lang="en-US" sz="2200" dirty="0">
                <a:effectLst/>
              </a:rPr>
              <a:t> = 10.02k </a:t>
            </a:r>
            <a:r>
              <a:rPr lang="el-GR" sz="2200" dirty="0">
                <a:effectLst/>
              </a:rPr>
              <a:t>Ω</a:t>
            </a:r>
            <a:endParaRPr lang="en-US" sz="2000" dirty="0"/>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7366CAF-FE54-48C8-88CA-B06E1E330B69}"/>
                  </a:ext>
                </a:extLst>
              </p:cNvPr>
              <p:cNvSpPr txBox="1"/>
              <p:nvPr/>
            </p:nvSpPr>
            <p:spPr>
              <a:xfrm>
                <a:off x="757648" y="2858103"/>
                <a:ext cx="2555395" cy="655051"/>
              </a:xfrm>
              <a:prstGeom prst="rect">
                <a:avLst/>
              </a:prstGeom>
              <a:noFill/>
            </p:spPr>
            <p:txBody>
              <a:bodyPr wrap="square">
                <a:spAutoFit/>
              </a:bodyPr>
              <a:lstStyle/>
              <a:p>
                <a:r>
                  <a:rPr lang="en-US" sz="2200" dirty="0">
                    <a:effectLst/>
                  </a:rPr>
                  <a:t>R</a:t>
                </a:r>
                <a:r>
                  <a:rPr lang="en-US" sz="2200" baseline="-25000" dirty="0">
                    <a:effectLst/>
                  </a:rPr>
                  <a:t>TH</a:t>
                </a:r>
                <a:r>
                  <a:rPr lang="en-US" sz="2200" dirty="0">
                    <a:effectLst/>
                  </a:rPr>
                  <a:t> = </a:t>
                </a:r>
                <a14:m>
                  <m:oMath xmlns:m="http://schemas.openxmlformats.org/officeDocument/2006/math">
                    <m:f>
                      <m:fPr>
                        <m:ctrlPr>
                          <a:rPr lang="en-US" sz="2000" i="1" smtClean="0">
                            <a:effectLst/>
                            <a:latin typeface="Cambria Math" panose="02040503050406030204" pitchFamily="18" charset="0"/>
                          </a:rPr>
                        </m:ctrlPr>
                      </m:fPr>
                      <m:num>
                        <m:r>
                          <m:rPr>
                            <m:nor/>
                          </m:rPr>
                          <a:rPr lang="en-US" sz="2000" b="0" i="0" smtClean="0">
                            <a:effectLst/>
                            <a:latin typeface="Cambria Math" panose="02040503050406030204" pitchFamily="18" charset="0"/>
                          </a:rPr>
                          <m:t>(56</m:t>
                        </m:r>
                        <m:r>
                          <m:rPr>
                            <m:nor/>
                          </m:rPr>
                          <a:rPr lang="en-US" sz="2000" b="0" i="0" smtClean="0">
                            <a:effectLst/>
                            <a:latin typeface="Cambria Math" panose="02040503050406030204" pitchFamily="18" charset="0"/>
                          </a:rPr>
                          <m:t>k</m:t>
                        </m:r>
                        <m:r>
                          <m:rPr>
                            <m:nor/>
                          </m:rPr>
                          <a:rPr lang="en-US" sz="2000" b="0" i="0" smtClean="0">
                            <a:effectLst/>
                            <a:latin typeface="Cambria Math" panose="02040503050406030204" pitchFamily="18" charset="0"/>
                          </a:rPr>
                          <m:t>)(12.2</m:t>
                        </m:r>
                        <m:r>
                          <m:rPr>
                            <m:nor/>
                          </m:rPr>
                          <a:rPr lang="en-US" sz="2000" b="0" i="0" smtClean="0">
                            <a:effectLst/>
                            <a:latin typeface="Cambria Math" panose="02040503050406030204" pitchFamily="18" charset="0"/>
                          </a:rPr>
                          <m:t>k</m:t>
                        </m:r>
                        <m:r>
                          <m:rPr>
                            <m:nor/>
                          </m:rPr>
                          <a:rPr lang="en-US" sz="2000" b="0" i="0" smtClean="0">
                            <a:effectLst/>
                            <a:latin typeface="Cambria Math" panose="02040503050406030204" pitchFamily="18" charset="0"/>
                          </a:rPr>
                          <m:t>)</m:t>
                        </m:r>
                      </m:num>
                      <m:den>
                        <m:r>
                          <m:rPr>
                            <m:nor/>
                          </m:rPr>
                          <a:rPr lang="en-US" sz="2000" b="0" i="0" dirty="0" smtClean="0">
                            <a:latin typeface="Cambria Math" panose="02040503050406030204" pitchFamily="18" charset="0"/>
                          </a:rPr>
                          <m:t>(56</m:t>
                        </m:r>
                        <m:r>
                          <m:rPr>
                            <m:nor/>
                          </m:rPr>
                          <a:rPr lang="en-US" sz="2000" b="0" i="0" dirty="0" smtClean="0">
                            <a:latin typeface="Cambria Math" panose="02040503050406030204" pitchFamily="18" charset="0"/>
                          </a:rPr>
                          <m:t>k</m:t>
                        </m:r>
                        <m:r>
                          <m:rPr>
                            <m:nor/>
                          </m:rPr>
                          <a:rPr lang="en-US" sz="2000" b="0" i="0" dirty="0" smtClean="0">
                            <a:latin typeface="Cambria Math" panose="02040503050406030204" pitchFamily="18" charset="0"/>
                          </a:rPr>
                          <m:t> + 12.2</m:t>
                        </m:r>
                        <m:r>
                          <m:rPr>
                            <m:nor/>
                          </m:rPr>
                          <a:rPr lang="en-US" sz="2000" b="0" i="0" dirty="0" smtClean="0">
                            <a:latin typeface="Cambria Math" panose="02040503050406030204" pitchFamily="18" charset="0"/>
                          </a:rPr>
                          <m:t>k</m:t>
                        </m:r>
                        <m:r>
                          <m:rPr>
                            <m:nor/>
                          </m:rPr>
                          <a:rPr lang="en-US" sz="2000" b="0" i="0" dirty="0" smtClean="0">
                            <a:latin typeface="Cambria Math" panose="02040503050406030204" pitchFamily="18" charset="0"/>
                          </a:rPr>
                          <m:t>)</m:t>
                        </m:r>
                      </m:den>
                    </m:f>
                  </m:oMath>
                </a14:m>
                <a:endParaRPr lang="en-US" sz="2000" dirty="0"/>
              </a:p>
            </p:txBody>
          </p:sp>
        </mc:Choice>
        <mc:Fallback xmlns="">
          <p:sp>
            <p:nvSpPr>
              <p:cNvPr id="30" name="TextBox 29">
                <a:extLst>
                  <a:ext uri="{FF2B5EF4-FFF2-40B4-BE49-F238E27FC236}">
                    <a16:creationId xmlns:a16="http://schemas.microsoft.com/office/drawing/2014/main" id="{57366CAF-FE54-48C8-88CA-B06E1E330B69}"/>
                  </a:ext>
                </a:extLst>
              </p:cNvPr>
              <p:cNvSpPr txBox="1">
                <a:spLocks noRot="1" noChangeAspect="1" noMove="1" noResize="1" noEditPoints="1" noAdjustHandles="1" noChangeArrowheads="1" noChangeShapeType="1" noTextEdit="1"/>
              </p:cNvSpPr>
              <p:nvPr/>
            </p:nvSpPr>
            <p:spPr>
              <a:xfrm>
                <a:off x="757648" y="2858103"/>
                <a:ext cx="2555395" cy="655051"/>
              </a:xfrm>
              <a:prstGeom prst="rect">
                <a:avLst/>
              </a:prstGeom>
              <a:blipFill>
                <a:blip r:embed="rId4"/>
                <a:stretch>
                  <a:fillRect l="-3103" b="-935"/>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1E9EE77D-0CA1-42EE-AF40-D827AFE5EF63}"/>
              </a:ext>
            </a:extLst>
          </p:cNvPr>
          <p:cNvSpPr txBox="1"/>
          <p:nvPr/>
        </p:nvSpPr>
        <p:spPr>
          <a:xfrm>
            <a:off x="234331" y="1657340"/>
            <a:ext cx="6330411" cy="369332"/>
          </a:xfrm>
          <a:prstGeom prst="rect">
            <a:avLst/>
          </a:prstGeom>
          <a:noFill/>
        </p:spPr>
        <p:txBody>
          <a:bodyPr wrap="square">
            <a:spAutoFit/>
          </a:bodyPr>
          <a:lstStyle/>
          <a:p>
            <a:r>
              <a:rPr lang="en-US" dirty="0"/>
              <a:t>Let us make the Thevenin equivalent in the base terminal. </a:t>
            </a:r>
            <a:endParaRPr lang="en-US" dirty="0">
              <a:effectLst/>
            </a:endParaRPr>
          </a:p>
        </p:txBody>
      </p:sp>
      <p:sp>
        <p:nvSpPr>
          <p:cNvPr id="32" name="TextBox 31">
            <a:extLst>
              <a:ext uri="{FF2B5EF4-FFF2-40B4-BE49-F238E27FC236}">
                <a16:creationId xmlns:a16="http://schemas.microsoft.com/office/drawing/2014/main" id="{41D68714-E275-4D7B-9C84-90032FF141BD}"/>
              </a:ext>
            </a:extLst>
          </p:cNvPr>
          <p:cNvSpPr txBox="1"/>
          <p:nvPr/>
        </p:nvSpPr>
        <p:spPr>
          <a:xfrm>
            <a:off x="234331" y="3762607"/>
            <a:ext cx="6330411" cy="923330"/>
          </a:xfrm>
          <a:prstGeom prst="rect">
            <a:avLst/>
          </a:prstGeom>
          <a:noFill/>
        </p:spPr>
        <p:txBody>
          <a:bodyPr wrap="square">
            <a:spAutoFit/>
          </a:bodyPr>
          <a:lstStyle/>
          <a:p>
            <a:r>
              <a:rPr lang="en-US" dirty="0"/>
              <a:t>2) For V</a:t>
            </a:r>
            <a:r>
              <a:rPr lang="en-US" baseline="-25000" dirty="0"/>
              <a:t>TH</a:t>
            </a:r>
            <a:r>
              <a:rPr lang="en-US" dirty="0"/>
              <a:t>, we can see that the voltage drop with respect to base-ground terminal is the voltage across R2. We can perform voltage divider then.</a:t>
            </a:r>
            <a:endParaRPr lang="en-US" dirty="0">
              <a:effectLst/>
            </a:endParaRP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D5B48D21-FBB8-4C9B-952C-2C88E39B69DA}"/>
                  </a:ext>
                </a:extLst>
              </p:cNvPr>
              <p:cNvSpPr txBox="1"/>
              <p:nvPr/>
            </p:nvSpPr>
            <p:spPr>
              <a:xfrm>
                <a:off x="778942" y="5298352"/>
                <a:ext cx="5241187" cy="614977"/>
              </a:xfrm>
              <a:prstGeom prst="rect">
                <a:avLst/>
              </a:prstGeom>
              <a:noFill/>
            </p:spPr>
            <p:txBody>
              <a:bodyPr wrap="square">
                <a:spAutoFit/>
              </a:bodyPr>
              <a:lstStyle/>
              <a:p>
                <a:r>
                  <a:rPr lang="en-US" sz="2000" dirty="0">
                    <a:effectLst/>
                  </a:rPr>
                  <a:t>V</a:t>
                </a:r>
                <a:r>
                  <a:rPr lang="en-US" sz="2000" baseline="-25000" dirty="0">
                    <a:effectLst/>
                  </a:rPr>
                  <a:t>TH</a:t>
                </a:r>
                <a:r>
                  <a:rPr lang="en-US" sz="2000" dirty="0">
                    <a:effectLst/>
                  </a:rPr>
                  <a:t> = (</a:t>
                </a:r>
                <a14:m>
                  <m:oMath xmlns:m="http://schemas.openxmlformats.org/officeDocument/2006/math">
                    <m:r>
                      <a:rPr lang="en-US" sz="2000" b="0" i="0" smtClean="0">
                        <a:effectLst/>
                        <a:latin typeface="Cambria Math" panose="02040503050406030204" pitchFamily="18" charset="0"/>
                      </a:rPr>
                      <m:t>10)</m:t>
                    </m:r>
                    <m:f>
                      <m:fPr>
                        <m:ctrlPr>
                          <a:rPr lang="en-US" sz="2000" i="1" smtClean="0">
                            <a:effectLst/>
                            <a:latin typeface="Cambria Math" panose="02040503050406030204" pitchFamily="18" charset="0"/>
                          </a:rPr>
                        </m:ctrlPr>
                      </m:fPr>
                      <m:num>
                        <m:r>
                          <m:rPr>
                            <m:nor/>
                          </m:rPr>
                          <a:rPr lang="en-US" sz="2000" i="0" dirty="0" smtClean="0"/>
                          <m:t>1</m:t>
                        </m:r>
                        <m:r>
                          <m:rPr>
                            <m:nor/>
                          </m:rPr>
                          <a:rPr lang="en-US" sz="2000" b="0" i="0" dirty="0" smtClean="0"/>
                          <m:t>2.2</m:t>
                        </m:r>
                      </m:num>
                      <m:den>
                        <m:r>
                          <a:rPr lang="en-US" sz="2000" b="0" i="0" dirty="0" smtClean="0">
                            <a:latin typeface="Cambria Math" panose="02040503050406030204" pitchFamily="18" charset="0"/>
                          </a:rPr>
                          <m:t>(56+12.2)</m:t>
                        </m:r>
                        <m:r>
                          <m:rPr>
                            <m:nor/>
                          </m:rPr>
                          <a:rPr lang="en-US" sz="2000" b="0" baseline="-25000" dirty="0" smtClean="0"/>
                          <m:t> </m:t>
                        </m:r>
                      </m:den>
                    </m:f>
                  </m:oMath>
                </a14:m>
                <a:endParaRPr lang="en-US" sz="2000" dirty="0"/>
              </a:p>
            </p:txBody>
          </p:sp>
        </mc:Choice>
        <mc:Fallback xmlns="">
          <p:sp>
            <p:nvSpPr>
              <p:cNvPr id="33" name="TextBox 32">
                <a:extLst>
                  <a:ext uri="{FF2B5EF4-FFF2-40B4-BE49-F238E27FC236}">
                    <a16:creationId xmlns:a16="http://schemas.microsoft.com/office/drawing/2014/main" id="{D5B48D21-FBB8-4C9B-952C-2C88E39B69DA}"/>
                  </a:ext>
                </a:extLst>
              </p:cNvPr>
              <p:cNvSpPr txBox="1">
                <a:spLocks noRot="1" noChangeAspect="1" noMove="1" noResize="1" noEditPoints="1" noAdjustHandles="1" noChangeArrowheads="1" noChangeShapeType="1" noTextEdit="1"/>
              </p:cNvSpPr>
              <p:nvPr/>
            </p:nvSpPr>
            <p:spPr>
              <a:xfrm>
                <a:off x="778942" y="5298352"/>
                <a:ext cx="5241187" cy="614977"/>
              </a:xfrm>
              <a:prstGeom prst="rect">
                <a:avLst/>
              </a:prstGeom>
              <a:blipFill>
                <a:blip r:embed="rId5"/>
                <a:stretch>
                  <a:fillRect l="-1279"/>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8F0AA086-737C-413F-96CD-2D9B55F6A3DA}"/>
              </a:ext>
            </a:extLst>
          </p:cNvPr>
          <p:cNvSpPr txBox="1"/>
          <p:nvPr/>
        </p:nvSpPr>
        <p:spPr>
          <a:xfrm>
            <a:off x="3126642" y="5355660"/>
            <a:ext cx="2138273" cy="430887"/>
          </a:xfrm>
          <a:prstGeom prst="rect">
            <a:avLst/>
          </a:prstGeom>
          <a:noFill/>
        </p:spPr>
        <p:txBody>
          <a:bodyPr wrap="square">
            <a:spAutoFit/>
          </a:bodyPr>
          <a:lstStyle/>
          <a:p>
            <a:r>
              <a:rPr lang="en-US" sz="2200" dirty="0">
                <a:effectLst/>
              </a:rPr>
              <a:t>V</a:t>
            </a:r>
            <a:r>
              <a:rPr lang="en-US" sz="2200" baseline="-25000" dirty="0"/>
              <a:t>TH</a:t>
            </a:r>
            <a:r>
              <a:rPr lang="en-US" sz="2200" dirty="0">
                <a:effectLst/>
              </a:rPr>
              <a:t> = 1.79V</a:t>
            </a:r>
            <a:endParaRPr lang="en-US" sz="2000" dirty="0"/>
          </a:p>
        </p:txBody>
      </p:sp>
    </p:spTree>
    <p:extLst>
      <p:ext uri="{BB962C8B-B14F-4D97-AF65-F5344CB8AC3E}">
        <p14:creationId xmlns:p14="http://schemas.microsoft.com/office/powerpoint/2010/main" val="1699035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6045F5-238F-494E-BE68-056031038929}"/>
              </a:ext>
            </a:extLst>
          </p:cNvPr>
          <p:cNvSpPr txBox="1">
            <a:spLocks/>
          </p:cNvSpPr>
          <p:nvPr/>
        </p:nvSpPr>
        <p:spPr>
          <a:xfrm>
            <a:off x="165655" y="215348"/>
            <a:ext cx="3617843"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Course Materials</a:t>
            </a:r>
          </a:p>
        </p:txBody>
      </p:sp>
      <p:sp>
        <p:nvSpPr>
          <p:cNvPr id="8" name="Subtitle 2">
            <a:extLst>
              <a:ext uri="{FF2B5EF4-FFF2-40B4-BE49-F238E27FC236}">
                <a16:creationId xmlns:a16="http://schemas.microsoft.com/office/drawing/2014/main" id="{6FB3B3FF-D8C6-47EC-B2AC-21FF22CF7BB7}"/>
              </a:ext>
            </a:extLst>
          </p:cNvPr>
          <p:cNvSpPr txBox="1">
            <a:spLocks/>
          </p:cNvSpPr>
          <p:nvPr/>
        </p:nvSpPr>
        <p:spPr>
          <a:xfrm>
            <a:off x="165655" y="839629"/>
            <a:ext cx="9144000" cy="10049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t>D.	Ideal Current-Voltage Relationship</a:t>
            </a:r>
          </a:p>
        </p:txBody>
      </p:sp>
      <p:sp>
        <p:nvSpPr>
          <p:cNvPr id="3" name="Title 1">
            <a:extLst>
              <a:ext uri="{FF2B5EF4-FFF2-40B4-BE49-F238E27FC236}">
                <a16:creationId xmlns:a16="http://schemas.microsoft.com/office/drawing/2014/main" id="{2AA7F3C1-97BB-465D-BC43-D9FEFF52A200}"/>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1</a:t>
            </a:r>
          </a:p>
        </p:txBody>
      </p:sp>
      <p:sp>
        <p:nvSpPr>
          <p:cNvPr id="5" name="Rectangle 4">
            <a:extLst>
              <a:ext uri="{FF2B5EF4-FFF2-40B4-BE49-F238E27FC236}">
                <a16:creationId xmlns:a16="http://schemas.microsoft.com/office/drawing/2014/main" id="{154E62BC-AF1D-4F55-8621-523778785891}"/>
              </a:ext>
            </a:extLst>
          </p:cNvPr>
          <p:cNvSpPr/>
          <p:nvPr/>
        </p:nvSpPr>
        <p:spPr>
          <a:xfrm>
            <a:off x="284924" y="1262596"/>
            <a:ext cx="11469754" cy="707886"/>
          </a:xfrm>
          <a:prstGeom prst="rect">
            <a:avLst/>
          </a:prstGeom>
        </p:spPr>
        <p:txBody>
          <a:bodyPr wrap="square">
            <a:spAutoFit/>
          </a:bodyPr>
          <a:lstStyle/>
          <a:p>
            <a:pPr rtl="0"/>
            <a:r>
              <a:rPr lang="en-US" sz="2000" dirty="0">
                <a:effectLst/>
              </a:rPr>
              <a:t>An applied voltage results in a gradient in the minority carrier concentrations, which in turn causes diffusion currents. The theoretical relationship between the voltage and the current in the pn junction is given by</a:t>
            </a:r>
            <a:endParaRPr lang="en-US" sz="2000" dirty="0"/>
          </a:p>
        </p:txBody>
      </p:sp>
      <p:sp>
        <p:nvSpPr>
          <p:cNvPr id="9" name="Rectangle 8">
            <a:extLst>
              <a:ext uri="{FF2B5EF4-FFF2-40B4-BE49-F238E27FC236}">
                <a16:creationId xmlns:a16="http://schemas.microsoft.com/office/drawing/2014/main" id="{6EAD5586-0583-4441-8C3C-60480E7B3786}"/>
              </a:ext>
            </a:extLst>
          </p:cNvPr>
          <p:cNvSpPr/>
          <p:nvPr/>
        </p:nvSpPr>
        <p:spPr>
          <a:xfrm>
            <a:off x="284924" y="3762515"/>
            <a:ext cx="11469754" cy="1631216"/>
          </a:xfrm>
          <a:prstGeom prst="rect">
            <a:avLst/>
          </a:prstGeom>
        </p:spPr>
        <p:txBody>
          <a:bodyPr wrap="square">
            <a:spAutoFit/>
          </a:bodyPr>
          <a:lstStyle/>
          <a:p>
            <a:pPr rtl="0"/>
            <a:r>
              <a:rPr lang="en-US" sz="2000" dirty="0">
                <a:effectLst/>
              </a:rPr>
              <a:t>The parameter </a:t>
            </a:r>
            <a:r>
              <a:rPr lang="en-US" sz="2000" dirty="0">
                <a:effectLst/>
                <a:latin typeface="Cambria Math" panose="02040503050406030204" pitchFamily="18" charset="0"/>
                <a:ea typeface="Cambria Math" panose="02040503050406030204" pitchFamily="18" charset="0"/>
              </a:rPr>
              <a:t>I</a:t>
            </a:r>
            <a:r>
              <a:rPr lang="en-US" sz="2000" baseline="-25000" dirty="0">
                <a:effectLst/>
                <a:latin typeface="Cambria Math" panose="02040503050406030204" pitchFamily="18" charset="0"/>
                <a:ea typeface="Cambria Math" panose="02040503050406030204" pitchFamily="18" charset="0"/>
              </a:rPr>
              <a:t>S</a:t>
            </a:r>
            <a:r>
              <a:rPr lang="en-US" sz="2000" dirty="0">
                <a:effectLst/>
              </a:rPr>
              <a:t> is the </a:t>
            </a:r>
            <a:r>
              <a:rPr lang="en-US" sz="2000" b="1" dirty="0">
                <a:effectLst/>
              </a:rPr>
              <a:t>reverse-bias saturation current</a:t>
            </a:r>
            <a:r>
              <a:rPr lang="en-US" sz="2000" dirty="0">
                <a:effectLst/>
              </a:rPr>
              <a:t>. For silicon pn junctions, typical values of </a:t>
            </a:r>
            <a:r>
              <a:rPr lang="en-US" sz="2000" dirty="0">
                <a:effectLst/>
                <a:latin typeface="Cambria Math" panose="02040503050406030204" pitchFamily="18" charset="0"/>
                <a:ea typeface="Cambria Math" panose="02040503050406030204" pitchFamily="18" charset="0"/>
              </a:rPr>
              <a:t>I</a:t>
            </a:r>
            <a:r>
              <a:rPr lang="en-US" sz="2000" baseline="-25000" dirty="0">
                <a:effectLst/>
                <a:latin typeface="Cambria Math" panose="02040503050406030204" pitchFamily="18" charset="0"/>
                <a:ea typeface="Cambria Math" panose="02040503050406030204" pitchFamily="18" charset="0"/>
              </a:rPr>
              <a:t>S</a:t>
            </a:r>
            <a:r>
              <a:rPr lang="en-US" sz="2000" dirty="0">
                <a:effectLst/>
              </a:rPr>
              <a:t> are in the range of 10</a:t>
            </a:r>
            <a:r>
              <a:rPr lang="en-US" sz="2000" baseline="30000" dirty="0">
                <a:effectLst/>
              </a:rPr>
              <a:t>−18</a:t>
            </a:r>
            <a:r>
              <a:rPr lang="en-US" sz="2000" dirty="0">
                <a:effectLst/>
              </a:rPr>
              <a:t> to 10</a:t>
            </a:r>
            <a:r>
              <a:rPr lang="en-US" sz="2000" baseline="30000" dirty="0">
                <a:effectLst/>
              </a:rPr>
              <a:t>−12</a:t>
            </a:r>
            <a:r>
              <a:rPr lang="en-US" sz="2000" dirty="0">
                <a:effectLst/>
              </a:rPr>
              <a:t>A. The actual value depends on the doping concentrations and is also proportional to the cross-sectional area of the junction. The parameter </a:t>
            </a:r>
            <a:r>
              <a:rPr lang="en-US" sz="2000" dirty="0">
                <a:effectLst/>
                <a:latin typeface="Cambria Math" panose="02040503050406030204" pitchFamily="18" charset="0"/>
                <a:ea typeface="Cambria Math" panose="02040503050406030204" pitchFamily="18" charset="0"/>
              </a:rPr>
              <a:t>V</a:t>
            </a:r>
            <a:r>
              <a:rPr lang="en-US" sz="2000" baseline="-25000" dirty="0">
                <a:effectLst/>
                <a:latin typeface="Cambria Math" panose="02040503050406030204" pitchFamily="18" charset="0"/>
                <a:ea typeface="Cambria Math" panose="02040503050406030204" pitchFamily="18" charset="0"/>
              </a:rPr>
              <a:t>T</a:t>
            </a:r>
            <a:r>
              <a:rPr lang="en-US" sz="2000" dirty="0">
                <a:effectLst/>
              </a:rPr>
              <a:t> is the thermal voltage, as defined in Equation </a:t>
            </a:r>
            <a:r>
              <a:rPr lang="en-US" sz="2000" b="1" dirty="0">
                <a:effectLst/>
              </a:rPr>
              <a:t>(1)</a:t>
            </a:r>
            <a:r>
              <a:rPr lang="en-US" sz="2000" b="1" dirty="0"/>
              <a:t> </a:t>
            </a:r>
            <a:r>
              <a:rPr lang="en-US" sz="2000" dirty="0">
                <a:effectLst/>
              </a:rPr>
              <a:t>and is approximately </a:t>
            </a:r>
            <a:r>
              <a:rPr lang="en-US" sz="2000" dirty="0">
                <a:effectLst/>
                <a:latin typeface="Cambria Math" panose="02040503050406030204" pitchFamily="18" charset="0"/>
                <a:ea typeface="Cambria Math" panose="02040503050406030204" pitchFamily="18" charset="0"/>
              </a:rPr>
              <a:t>V</a:t>
            </a:r>
            <a:r>
              <a:rPr lang="en-US" sz="2000" baseline="-25000" dirty="0">
                <a:effectLst/>
                <a:latin typeface="Cambria Math" panose="02040503050406030204" pitchFamily="18" charset="0"/>
                <a:ea typeface="Cambria Math" panose="02040503050406030204" pitchFamily="18" charset="0"/>
              </a:rPr>
              <a:t>T </a:t>
            </a:r>
            <a:r>
              <a:rPr lang="en-US" sz="2000" dirty="0">
                <a:effectLst/>
              </a:rPr>
              <a:t>= 0.026 V at room temperature. The parameter </a:t>
            </a:r>
            <a:r>
              <a:rPr lang="en-US" sz="2000" dirty="0">
                <a:effectLst/>
                <a:latin typeface="Cambria Math" panose="02040503050406030204" pitchFamily="18" charset="0"/>
                <a:ea typeface="Cambria Math" panose="02040503050406030204" pitchFamily="18" charset="0"/>
              </a:rPr>
              <a:t>n </a:t>
            </a:r>
            <a:r>
              <a:rPr lang="en-US" sz="2000" dirty="0">
                <a:effectLst/>
              </a:rPr>
              <a:t>is usually called the emission coefficient or ideality factor, and its value is in the range 1 ≤ </a:t>
            </a:r>
            <a:r>
              <a:rPr lang="en-US" sz="2000" dirty="0">
                <a:effectLst/>
                <a:latin typeface="Cambria Math" panose="02040503050406030204" pitchFamily="18" charset="0"/>
                <a:ea typeface="Cambria Math" panose="02040503050406030204" pitchFamily="18" charset="0"/>
              </a:rPr>
              <a:t>n</a:t>
            </a:r>
            <a:r>
              <a:rPr lang="en-US" sz="2000" dirty="0">
                <a:effectLst/>
              </a:rPr>
              <a:t> ≤ 2.</a:t>
            </a:r>
            <a:endParaRPr lang="en-US" sz="2000" dirty="0"/>
          </a:p>
        </p:txBody>
      </p:sp>
      <p:pic>
        <p:nvPicPr>
          <p:cNvPr id="6" name="Picture 5">
            <a:extLst>
              <a:ext uri="{FF2B5EF4-FFF2-40B4-BE49-F238E27FC236}">
                <a16:creationId xmlns:a16="http://schemas.microsoft.com/office/drawing/2014/main" id="{08CDD4E8-E3EF-4F51-9C04-5E0F704B7E9A}"/>
              </a:ext>
            </a:extLst>
          </p:cNvPr>
          <p:cNvPicPr>
            <a:picLocks noChangeAspect="1"/>
          </p:cNvPicPr>
          <p:nvPr/>
        </p:nvPicPr>
        <p:blipFill>
          <a:blip r:embed="rId2"/>
          <a:stretch>
            <a:fillRect/>
          </a:stretch>
        </p:blipFill>
        <p:spPr>
          <a:xfrm>
            <a:off x="4013544" y="2222525"/>
            <a:ext cx="3343275" cy="1162050"/>
          </a:xfrm>
          <a:prstGeom prst="rect">
            <a:avLst/>
          </a:prstGeom>
        </p:spPr>
      </p:pic>
      <p:sp>
        <p:nvSpPr>
          <p:cNvPr id="12" name="Title 1">
            <a:extLst>
              <a:ext uri="{FF2B5EF4-FFF2-40B4-BE49-F238E27FC236}">
                <a16:creationId xmlns:a16="http://schemas.microsoft.com/office/drawing/2014/main" id="{AC4233D8-4288-4034-B434-4C6BFD022F52}"/>
              </a:ext>
            </a:extLst>
          </p:cNvPr>
          <p:cNvSpPr txBox="1">
            <a:spLocks/>
          </p:cNvSpPr>
          <p:nvPr/>
        </p:nvSpPr>
        <p:spPr>
          <a:xfrm>
            <a:off x="7810407" y="2612145"/>
            <a:ext cx="533592" cy="38281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(2)</a:t>
            </a:r>
          </a:p>
        </p:txBody>
      </p:sp>
    </p:spTree>
    <p:extLst>
      <p:ext uri="{BB962C8B-B14F-4D97-AF65-F5344CB8AC3E}">
        <p14:creationId xmlns:p14="http://schemas.microsoft.com/office/powerpoint/2010/main" val="38070058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26C7EBE8-3B29-4761-8977-86CE80140802}"/>
              </a:ext>
            </a:extLst>
          </p:cNvPr>
          <p:cNvPicPr>
            <a:picLocks noChangeAspect="1"/>
          </p:cNvPicPr>
          <p:nvPr/>
        </p:nvPicPr>
        <p:blipFill rotWithShape="1">
          <a:blip r:embed="rId2"/>
          <a:srcRect l="54145" t="7418"/>
          <a:stretch/>
        </p:blipFill>
        <p:spPr>
          <a:xfrm>
            <a:off x="8289402" y="113334"/>
            <a:ext cx="3840839" cy="4817372"/>
          </a:xfrm>
          <a:prstGeom prst="rect">
            <a:avLst/>
          </a:prstGeom>
        </p:spPr>
      </p:pic>
      <p:sp>
        <p:nvSpPr>
          <p:cNvPr id="4" name="Title 1">
            <a:extLst>
              <a:ext uri="{FF2B5EF4-FFF2-40B4-BE49-F238E27FC236}">
                <a16:creationId xmlns:a16="http://schemas.microsoft.com/office/drawing/2014/main" id="{F26045F5-238F-494E-BE68-056031038929}"/>
              </a:ext>
            </a:extLst>
          </p:cNvPr>
          <p:cNvSpPr txBox="1">
            <a:spLocks/>
          </p:cNvSpPr>
          <p:nvPr/>
        </p:nvSpPr>
        <p:spPr>
          <a:xfrm>
            <a:off x="165655" y="215348"/>
            <a:ext cx="3617843"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Course Materials</a:t>
            </a:r>
          </a:p>
        </p:txBody>
      </p:sp>
      <p:sp>
        <p:nvSpPr>
          <p:cNvPr id="3" name="Title 1">
            <a:extLst>
              <a:ext uri="{FF2B5EF4-FFF2-40B4-BE49-F238E27FC236}">
                <a16:creationId xmlns:a16="http://schemas.microsoft.com/office/drawing/2014/main" id="{2AA7F3C1-97BB-465D-BC43-D9FEFF52A200}"/>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9</a:t>
            </a:r>
          </a:p>
        </p:txBody>
      </p:sp>
      <p:sp>
        <p:nvSpPr>
          <p:cNvPr id="11" name="TextBox 10">
            <a:extLst>
              <a:ext uri="{FF2B5EF4-FFF2-40B4-BE49-F238E27FC236}">
                <a16:creationId xmlns:a16="http://schemas.microsoft.com/office/drawing/2014/main" id="{CE2C000F-2ED8-4FED-A6B9-F0E11A2CF72A}"/>
              </a:ext>
            </a:extLst>
          </p:cNvPr>
          <p:cNvSpPr txBox="1"/>
          <p:nvPr/>
        </p:nvSpPr>
        <p:spPr>
          <a:xfrm>
            <a:off x="159027" y="512072"/>
            <a:ext cx="7142879" cy="400110"/>
          </a:xfrm>
          <a:prstGeom prst="rect">
            <a:avLst/>
          </a:prstGeom>
          <a:noFill/>
        </p:spPr>
        <p:txBody>
          <a:bodyPr wrap="square">
            <a:spAutoFit/>
          </a:bodyPr>
          <a:lstStyle/>
          <a:p>
            <a:r>
              <a:rPr lang="en-US" sz="2000" b="1" dirty="0">
                <a:effectLst/>
              </a:rPr>
              <a:t>D. Application : Voltage Divider Biasing and Bias Stability (cont.)</a:t>
            </a:r>
            <a:endParaRPr lang="en-US" sz="2000" b="1" dirty="0"/>
          </a:p>
        </p:txBody>
      </p:sp>
      <p:sp>
        <p:nvSpPr>
          <p:cNvPr id="18" name="TextBox 17">
            <a:extLst>
              <a:ext uri="{FF2B5EF4-FFF2-40B4-BE49-F238E27FC236}">
                <a16:creationId xmlns:a16="http://schemas.microsoft.com/office/drawing/2014/main" id="{08A0940B-FAFF-4102-8FEB-B0595DBB1672}"/>
              </a:ext>
            </a:extLst>
          </p:cNvPr>
          <p:cNvSpPr txBox="1"/>
          <p:nvPr/>
        </p:nvSpPr>
        <p:spPr>
          <a:xfrm>
            <a:off x="159027" y="1005124"/>
            <a:ext cx="6330411" cy="369332"/>
          </a:xfrm>
          <a:prstGeom prst="rect">
            <a:avLst/>
          </a:prstGeom>
          <a:noFill/>
        </p:spPr>
        <p:txBody>
          <a:bodyPr wrap="square">
            <a:spAutoFit/>
          </a:bodyPr>
          <a:lstStyle/>
          <a:p>
            <a:r>
              <a:rPr lang="en-US" dirty="0"/>
              <a:t>3) Now taking the B-E loop, we can say that, </a:t>
            </a:r>
            <a:endParaRPr lang="en-US" dirty="0">
              <a:effectLst/>
            </a:endParaRP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5DCAD38-0E2D-4457-BF4F-8A744BDE1CAB}"/>
                  </a:ext>
                </a:extLst>
              </p:cNvPr>
              <p:cNvSpPr txBox="1"/>
              <p:nvPr/>
            </p:nvSpPr>
            <p:spPr>
              <a:xfrm>
                <a:off x="375918" y="1409658"/>
                <a:ext cx="5019318" cy="400110"/>
              </a:xfrm>
              <a:prstGeom prst="rect">
                <a:avLst/>
              </a:prstGeom>
              <a:noFill/>
            </p:spPr>
            <p:txBody>
              <a:bodyPr wrap="square">
                <a:spAutoFit/>
              </a:bodyPr>
              <a:lstStyle/>
              <a:p>
                <a:r>
                  <a:rPr lang="en-US" sz="2000" dirty="0">
                    <a:effectLst/>
                  </a:rPr>
                  <a:t>V</a:t>
                </a:r>
                <a:r>
                  <a:rPr lang="en-US" sz="2000" baseline="-25000" dirty="0">
                    <a:effectLst/>
                  </a:rPr>
                  <a:t>TH </a:t>
                </a:r>
                <a14:m>
                  <m:oMath xmlns:m="http://schemas.openxmlformats.org/officeDocument/2006/math">
                    <m:r>
                      <m:rPr>
                        <m:nor/>
                      </m:rPr>
                      <a:rPr lang="en-US" sz="2000" dirty="0" smtClean="0"/>
                      <m:t>–</m:t>
                    </m:r>
                  </m:oMath>
                </a14:m>
                <a:r>
                  <a:rPr lang="en-US" sz="2000" dirty="0">
                    <a:effectLst/>
                  </a:rPr>
                  <a:t> I</a:t>
                </a:r>
                <a:r>
                  <a:rPr lang="en-US" sz="2000" baseline="-25000" dirty="0">
                    <a:effectLst/>
                  </a:rPr>
                  <a:t>BQ</a:t>
                </a:r>
                <a:r>
                  <a:rPr lang="en-US" sz="2000" dirty="0">
                    <a:effectLst/>
                  </a:rPr>
                  <a:t>R</a:t>
                </a:r>
                <a:r>
                  <a:rPr lang="en-US" sz="2000" baseline="-25000" dirty="0">
                    <a:effectLst/>
                  </a:rPr>
                  <a:t>TH </a:t>
                </a:r>
                <a14:m>
                  <m:oMath xmlns:m="http://schemas.openxmlformats.org/officeDocument/2006/math">
                    <m:r>
                      <m:rPr>
                        <m:nor/>
                      </m:rPr>
                      <a:rPr lang="en-US" sz="2000" dirty="0"/>
                      <m:t>–</m:t>
                    </m:r>
                  </m:oMath>
                </a14:m>
                <a:r>
                  <a:rPr lang="en-US" sz="2000" dirty="0">
                    <a:effectLst/>
                  </a:rPr>
                  <a:t> </a:t>
                </a:r>
                <a:r>
                  <a:rPr lang="en-US" sz="2000" dirty="0"/>
                  <a:t>V</a:t>
                </a:r>
                <a:r>
                  <a:rPr lang="en-US" sz="2000" baseline="-25000" dirty="0"/>
                  <a:t>BE </a:t>
                </a:r>
                <a14:m>
                  <m:oMath xmlns:m="http://schemas.openxmlformats.org/officeDocument/2006/math">
                    <m:r>
                      <m:rPr>
                        <m:nor/>
                      </m:rPr>
                      <a:rPr lang="en-US" sz="2000" dirty="0"/>
                      <m:t>–</m:t>
                    </m:r>
                    <m:r>
                      <a:rPr lang="en-US" sz="2000" i="1" dirty="0">
                        <a:latin typeface="Cambria Math" panose="02040503050406030204" pitchFamily="18" charset="0"/>
                      </a:rPr>
                      <m:t> </m:t>
                    </m:r>
                  </m:oMath>
                </a14:m>
                <a:r>
                  <a:rPr lang="en-US" sz="2000" dirty="0"/>
                  <a:t>I</a:t>
                </a:r>
                <a:r>
                  <a:rPr lang="en-US" sz="2000" baseline="-25000" dirty="0"/>
                  <a:t>EQ</a:t>
                </a:r>
                <a:r>
                  <a:rPr lang="en-US" sz="2000" dirty="0"/>
                  <a:t>R</a:t>
                </a:r>
                <a:r>
                  <a:rPr lang="en-US" sz="2000" baseline="-25000" dirty="0"/>
                  <a:t>E </a:t>
                </a:r>
                <a:r>
                  <a:rPr lang="en-US" sz="2000" dirty="0"/>
                  <a:t> </a:t>
                </a:r>
                <a14:m>
                  <m:oMath xmlns:m="http://schemas.openxmlformats.org/officeDocument/2006/math">
                    <m:r>
                      <m:rPr>
                        <m:nor/>
                      </m:rPr>
                      <a:rPr lang="en-US" sz="2000" b="0" i="0" dirty="0" smtClean="0"/>
                      <m:t>=</m:t>
                    </m:r>
                  </m:oMath>
                </a14:m>
                <a:r>
                  <a:rPr lang="en-US" sz="2000" dirty="0"/>
                  <a:t> 0 </a:t>
                </a:r>
              </a:p>
            </p:txBody>
          </p:sp>
        </mc:Choice>
        <mc:Fallback xmlns="">
          <p:sp>
            <p:nvSpPr>
              <p:cNvPr id="19" name="TextBox 18">
                <a:extLst>
                  <a:ext uri="{FF2B5EF4-FFF2-40B4-BE49-F238E27FC236}">
                    <a16:creationId xmlns:a16="http://schemas.microsoft.com/office/drawing/2014/main" id="{C5DCAD38-0E2D-4457-BF4F-8A744BDE1CAB}"/>
                  </a:ext>
                </a:extLst>
              </p:cNvPr>
              <p:cNvSpPr txBox="1">
                <a:spLocks noRot="1" noChangeAspect="1" noMove="1" noResize="1" noEditPoints="1" noAdjustHandles="1" noChangeArrowheads="1" noChangeShapeType="1" noTextEdit="1"/>
              </p:cNvSpPr>
              <p:nvPr/>
            </p:nvSpPr>
            <p:spPr>
              <a:xfrm>
                <a:off x="375918" y="1409658"/>
                <a:ext cx="5019318" cy="400110"/>
              </a:xfrm>
              <a:prstGeom prst="rect">
                <a:avLst/>
              </a:prstGeom>
              <a:blipFill>
                <a:blip r:embed="rId3"/>
                <a:stretch>
                  <a:fillRect l="-1337"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7FF1A63-08A0-4276-B232-CC5921FA8CDB}"/>
                  </a:ext>
                </a:extLst>
              </p:cNvPr>
              <p:cNvSpPr txBox="1"/>
              <p:nvPr/>
            </p:nvSpPr>
            <p:spPr>
              <a:xfrm>
                <a:off x="389495" y="3331372"/>
                <a:ext cx="5241187" cy="632866"/>
              </a:xfrm>
              <a:prstGeom prst="rect">
                <a:avLst/>
              </a:prstGeom>
              <a:noFill/>
            </p:spPr>
            <p:txBody>
              <a:bodyPr wrap="square">
                <a:spAutoFit/>
              </a:bodyPr>
              <a:lstStyle/>
              <a:p>
                <a:r>
                  <a:rPr lang="en-US" sz="2200" dirty="0">
                    <a:effectLst/>
                  </a:rPr>
                  <a:t>I</a:t>
                </a:r>
                <a:r>
                  <a:rPr lang="en-US" sz="2200" baseline="-25000" dirty="0">
                    <a:effectLst/>
                  </a:rPr>
                  <a:t>BQ</a:t>
                </a:r>
                <a:r>
                  <a:rPr lang="en-US" sz="2200" dirty="0">
                    <a:effectLst/>
                  </a:rPr>
                  <a:t> = </a:t>
                </a:r>
                <a14:m>
                  <m:oMath xmlns:m="http://schemas.openxmlformats.org/officeDocument/2006/math">
                    <m:f>
                      <m:fPr>
                        <m:ctrlPr>
                          <a:rPr lang="en-US" sz="2000" i="1" smtClean="0">
                            <a:effectLst/>
                            <a:latin typeface="Cambria Math" panose="02040503050406030204" pitchFamily="18" charset="0"/>
                          </a:rPr>
                        </m:ctrlPr>
                      </m:fPr>
                      <m:num>
                        <m:r>
                          <m:rPr>
                            <m:nor/>
                          </m:rPr>
                          <a:rPr lang="en-US" sz="2000" b="0" smtClean="0">
                            <a:effectLst/>
                          </a:rPr>
                          <m:t>(</m:t>
                        </m:r>
                        <m:r>
                          <m:rPr>
                            <m:nor/>
                          </m:rPr>
                          <a:rPr lang="en-US" sz="2000" dirty="0"/>
                          <m:t>V</m:t>
                        </m:r>
                        <m:r>
                          <m:rPr>
                            <m:nor/>
                          </m:rPr>
                          <a:rPr lang="en-US" sz="2000" b="0" baseline="-25000" dirty="0" smtClean="0"/>
                          <m:t>TH</m:t>
                        </m:r>
                        <m:r>
                          <m:rPr>
                            <m:nor/>
                          </m:rPr>
                          <a:rPr lang="en-US" sz="2000" b="0" baseline="-25000" dirty="0" smtClean="0"/>
                          <m:t> –  </m:t>
                        </m:r>
                        <m:r>
                          <m:rPr>
                            <m:nor/>
                          </m:rPr>
                          <a:rPr lang="en-US" sz="2000" dirty="0"/>
                          <m:t>V</m:t>
                        </m:r>
                        <m:r>
                          <m:rPr>
                            <m:nor/>
                          </m:rPr>
                          <a:rPr lang="en-US" sz="2000" baseline="-25000" dirty="0" smtClean="0"/>
                          <m:t>B</m:t>
                        </m:r>
                        <m:r>
                          <m:rPr>
                            <m:nor/>
                          </m:rPr>
                          <a:rPr lang="en-US" sz="2000" b="0" baseline="-25000" dirty="0" smtClean="0"/>
                          <m:t>E</m:t>
                        </m:r>
                        <m:r>
                          <m:rPr>
                            <m:nor/>
                          </m:rPr>
                          <a:rPr lang="en-US" sz="2000" dirty="0"/>
                          <m:t>)</m:t>
                        </m:r>
                      </m:num>
                      <m:den>
                        <m:r>
                          <m:rPr>
                            <m:nor/>
                          </m:rPr>
                          <a:rPr lang="en-US" sz="2000" dirty="0"/>
                          <m:t>R</m:t>
                        </m:r>
                        <m:r>
                          <m:rPr>
                            <m:nor/>
                          </m:rPr>
                          <a:rPr lang="en-US" sz="2000" baseline="-25000" dirty="0"/>
                          <m:t>TH</m:t>
                        </m:r>
                        <m:r>
                          <m:rPr>
                            <m:nor/>
                          </m:rPr>
                          <a:rPr lang="en-US" sz="2000" baseline="-25000" dirty="0"/>
                          <m:t> + (1 + </m:t>
                        </m:r>
                        <m:r>
                          <m:rPr>
                            <m:nor/>
                          </m:rPr>
                          <a:rPr lang="el-GR" sz="2000" dirty="0"/>
                          <m:t>β</m:t>
                        </m:r>
                        <m:r>
                          <m:rPr>
                            <m:nor/>
                          </m:rPr>
                          <a:rPr lang="en-US" sz="2000" dirty="0"/>
                          <m:t>)</m:t>
                        </m:r>
                        <m:r>
                          <a:rPr lang="en-US" sz="2000" i="1" dirty="0" smtClean="0">
                            <a:latin typeface="Cambria Math" panose="02040503050406030204" pitchFamily="18" charset="0"/>
                          </a:rPr>
                          <m:t> </m:t>
                        </m:r>
                        <m:r>
                          <m:rPr>
                            <m:nor/>
                          </m:rPr>
                          <a:rPr lang="en-US" sz="2000" dirty="0"/>
                          <m:t>R</m:t>
                        </m:r>
                        <m:r>
                          <m:rPr>
                            <m:nor/>
                          </m:rPr>
                          <a:rPr lang="en-US" sz="2000" baseline="-25000" dirty="0"/>
                          <m:t>E</m:t>
                        </m:r>
                      </m:den>
                    </m:f>
                  </m:oMath>
                </a14:m>
                <a:endParaRPr lang="en-US" sz="2000" dirty="0"/>
              </a:p>
            </p:txBody>
          </p:sp>
        </mc:Choice>
        <mc:Fallback xmlns="">
          <p:sp>
            <p:nvSpPr>
              <p:cNvPr id="20" name="TextBox 19">
                <a:extLst>
                  <a:ext uri="{FF2B5EF4-FFF2-40B4-BE49-F238E27FC236}">
                    <a16:creationId xmlns:a16="http://schemas.microsoft.com/office/drawing/2014/main" id="{D7FF1A63-08A0-4276-B232-CC5921FA8CDB}"/>
                  </a:ext>
                </a:extLst>
              </p:cNvPr>
              <p:cNvSpPr txBox="1">
                <a:spLocks noRot="1" noChangeAspect="1" noMove="1" noResize="1" noEditPoints="1" noAdjustHandles="1" noChangeArrowheads="1" noChangeShapeType="1" noTextEdit="1"/>
              </p:cNvSpPr>
              <p:nvPr/>
            </p:nvSpPr>
            <p:spPr>
              <a:xfrm>
                <a:off x="389495" y="3331372"/>
                <a:ext cx="5241187" cy="632866"/>
              </a:xfrm>
              <a:prstGeom prst="rect">
                <a:avLst/>
              </a:prstGeom>
              <a:blipFill>
                <a:blip r:embed="rId4"/>
                <a:stretch>
                  <a:fillRect l="-1512" b="-2885"/>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856F822B-BAB7-4AF5-ADAC-4C0C74CAB376}"/>
              </a:ext>
            </a:extLst>
          </p:cNvPr>
          <p:cNvSpPr txBox="1"/>
          <p:nvPr/>
        </p:nvSpPr>
        <p:spPr>
          <a:xfrm>
            <a:off x="360602" y="2858483"/>
            <a:ext cx="6330411" cy="369332"/>
          </a:xfrm>
          <a:prstGeom prst="rect">
            <a:avLst/>
          </a:prstGeom>
          <a:noFill/>
        </p:spPr>
        <p:txBody>
          <a:bodyPr wrap="square">
            <a:spAutoFit/>
          </a:bodyPr>
          <a:lstStyle/>
          <a:p>
            <a:r>
              <a:rPr lang="en-US" dirty="0"/>
              <a:t>Restating the equation to obtain I</a:t>
            </a:r>
            <a:r>
              <a:rPr lang="en-US" baseline="-25000" dirty="0"/>
              <a:t>BQ</a:t>
            </a:r>
            <a:r>
              <a:rPr lang="en-US" dirty="0"/>
              <a:t>: </a:t>
            </a:r>
            <a:endParaRPr lang="en-US" dirty="0">
              <a:effectLst/>
            </a:endParaRPr>
          </a:p>
        </p:txBody>
      </p:sp>
      <p:sp>
        <p:nvSpPr>
          <p:cNvPr id="24" name="TextBox 23">
            <a:extLst>
              <a:ext uri="{FF2B5EF4-FFF2-40B4-BE49-F238E27FC236}">
                <a16:creationId xmlns:a16="http://schemas.microsoft.com/office/drawing/2014/main" id="{D89A0E6B-5191-46A4-8FFA-7187F8CA7195}"/>
              </a:ext>
            </a:extLst>
          </p:cNvPr>
          <p:cNvSpPr txBox="1"/>
          <p:nvPr/>
        </p:nvSpPr>
        <p:spPr>
          <a:xfrm>
            <a:off x="389495" y="1897626"/>
            <a:ext cx="3042817" cy="400110"/>
          </a:xfrm>
          <a:prstGeom prst="rect">
            <a:avLst/>
          </a:prstGeom>
          <a:noFill/>
        </p:spPr>
        <p:txBody>
          <a:bodyPr wrap="square">
            <a:spAutoFit/>
          </a:bodyPr>
          <a:lstStyle/>
          <a:p>
            <a:r>
              <a:rPr lang="en-US" sz="2000" dirty="0"/>
              <a:t>Recall: </a:t>
            </a:r>
            <a:r>
              <a:rPr lang="en-US" sz="2000" dirty="0">
                <a:effectLst/>
              </a:rPr>
              <a:t>I</a:t>
            </a:r>
            <a:r>
              <a:rPr lang="en-US" sz="2000" baseline="-25000" dirty="0">
                <a:effectLst/>
              </a:rPr>
              <a:t>EQ</a:t>
            </a:r>
            <a:r>
              <a:rPr lang="en-US" sz="2000" dirty="0">
                <a:effectLst/>
              </a:rPr>
              <a:t> = (1 + </a:t>
            </a:r>
            <a:r>
              <a:rPr lang="el-GR" sz="2000" dirty="0">
                <a:effectLst/>
              </a:rPr>
              <a:t>β</a:t>
            </a:r>
            <a:r>
              <a:rPr lang="en-US" sz="2000" dirty="0">
                <a:effectLst/>
              </a:rPr>
              <a:t>)I</a:t>
            </a:r>
            <a:r>
              <a:rPr lang="en-US" sz="2000" baseline="-25000" dirty="0">
                <a:effectLst/>
              </a:rPr>
              <a:t>BQ</a:t>
            </a:r>
            <a:endParaRPr lang="en-US" sz="2000" dirty="0"/>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0F918C49-516B-4B0E-90D5-AAEDD40177FA}"/>
                  </a:ext>
                </a:extLst>
              </p:cNvPr>
              <p:cNvSpPr txBox="1"/>
              <p:nvPr/>
            </p:nvSpPr>
            <p:spPr>
              <a:xfrm>
                <a:off x="360602" y="2370515"/>
                <a:ext cx="5019318" cy="400110"/>
              </a:xfrm>
              <a:prstGeom prst="rect">
                <a:avLst/>
              </a:prstGeom>
              <a:noFill/>
            </p:spPr>
            <p:txBody>
              <a:bodyPr wrap="square">
                <a:spAutoFit/>
              </a:bodyPr>
              <a:lstStyle/>
              <a:p>
                <a:r>
                  <a:rPr lang="en-US" sz="2000" dirty="0">
                    <a:effectLst/>
                  </a:rPr>
                  <a:t>V</a:t>
                </a:r>
                <a:r>
                  <a:rPr lang="en-US" sz="2000" baseline="-25000" dirty="0">
                    <a:effectLst/>
                  </a:rPr>
                  <a:t>TH </a:t>
                </a:r>
                <a14:m>
                  <m:oMath xmlns:m="http://schemas.openxmlformats.org/officeDocument/2006/math">
                    <m:r>
                      <m:rPr>
                        <m:nor/>
                      </m:rPr>
                      <a:rPr lang="en-US" sz="2000" dirty="0" smtClean="0"/>
                      <m:t>–</m:t>
                    </m:r>
                  </m:oMath>
                </a14:m>
                <a:r>
                  <a:rPr lang="en-US" sz="2000" dirty="0">
                    <a:effectLst/>
                  </a:rPr>
                  <a:t> I</a:t>
                </a:r>
                <a:r>
                  <a:rPr lang="en-US" sz="2000" baseline="-25000" dirty="0">
                    <a:effectLst/>
                  </a:rPr>
                  <a:t>BQ</a:t>
                </a:r>
                <a:r>
                  <a:rPr lang="en-US" sz="2000" dirty="0">
                    <a:effectLst/>
                  </a:rPr>
                  <a:t>R</a:t>
                </a:r>
                <a:r>
                  <a:rPr lang="en-US" sz="2000" baseline="-25000" dirty="0">
                    <a:effectLst/>
                  </a:rPr>
                  <a:t>TH </a:t>
                </a:r>
                <a14:m>
                  <m:oMath xmlns:m="http://schemas.openxmlformats.org/officeDocument/2006/math">
                    <m:r>
                      <m:rPr>
                        <m:nor/>
                      </m:rPr>
                      <a:rPr lang="en-US" sz="2000" dirty="0"/>
                      <m:t>–</m:t>
                    </m:r>
                  </m:oMath>
                </a14:m>
                <a:r>
                  <a:rPr lang="en-US" sz="2000" dirty="0"/>
                  <a:t> V</a:t>
                </a:r>
                <a:r>
                  <a:rPr lang="en-US" sz="2000" baseline="-25000" dirty="0"/>
                  <a:t>BE </a:t>
                </a:r>
                <a14:m>
                  <m:oMath xmlns:m="http://schemas.openxmlformats.org/officeDocument/2006/math">
                    <m:r>
                      <m:rPr>
                        <m:nor/>
                      </m:rPr>
                      <a:rPr lang="en-US" sz="2000" dirty="0"/>
                      <m:t>–</m:t>
                    </m:r>
                  </m:oMath>
                </a14:m>
                <a:r>
                  <a:rPr lang="en-US" sz="2000" dirty="0">
                    <a:effectLst/>
                  </a:rPr>
                  <a:t> </a:t>
                </a:r>
                <a:r>
                  <a:rPr lang="en-US" sz="2000" dirty="0"/>
                  <a:t>(1 + </a:t>
                </a:r>
                <a:r>
                  <a:rPr lang="el-GR" sz="2000" dirty="0"/>
                  <a:t>β</a:t>
                </a:r>
                <a:r>
                  <a:rPr lang="en-US" sz="2000" dirty="0"/>
                  <a:t>)I</a:t>
                </a:r>
                <a:r>
                  <a:rPr lang="en-US" sz="2000" baseline="-25000" dirty="0"/>
                  <a:t>BQ</a:t>
                </a:r>
                <a:r>
                  <a:rPr lang="en-US" sz="2000" dirty="0"/>
                  <a:t>R</a:t>
                </a:r>
                <a:r>
                  <a:rPr lang="en-US" sz="2000" baseline="-25000" dirty="0"/>
                  <a:t>E </a:t>
                </a:r>
                <a:r>
                  <a:rPr lang="en-US" sz="2000" dirty="0"/>
                  <a:t> </a:t>
                </a:r>
                <a14:m>
                  <m:oMath xmlns:m="http://schemas.openxmlformats.org/officeDocument/2006/math">
                    <m:r>
                      <m:rPr>
                        <m:nor/>
                      </m:rPr>
                      <a:rPr lang="en-US" sz="2000" b="0" i="0" dirty="0" smtClean="0"/>
                      <m:t>=</m:t>
                    </m:r>
                  </m:oMath>
                </a14:m>
                <a:r>
                  <a:rPr lang="en-US" sz="2000" dirty="0"/>
                  <a:t> 0 </a:t>
                </a:r>
              </a:p>
            </p:txBody>
          </p:sp>
        </mc:Choice>
        <mc:Fallback xmlns="">
          <p:sp>
            <p:nvSpPr>
              <p:cNvPr id="28" name="TextBox 27">
                <a:extLst>
                  <a:ext uri="{FF2B5EF4-FFF2-40B4-BE49-F238E27FC236}">
                    <a16:creationId xmlns:a16="http://schemas.microsoft.com/office/drawing/2014/main" id="{0F918C49-516B-4B0E-90D5-AAEDD40177FA}"/>
                  </a:ext>
                </a:extLst>
              </p:cNvPr>
              <p:cNvSpPr txBox="1">
                <a:spLocks noRot="1" noChangeAspect="1" noMove="1" noResize="1" noEditPoints="1" noAdjustHandles="1" noChangeArrowheads="1" noChangeShapeType="1" noTextEdit="1"/>
              </p:cNvSpPr>
              <p:nvPr/>
            </p:nvSpPr>
            <p:spPr>
              <a:xfrm>
                <a:off x="360602" y="2370515"/>
                <a:ext cx="5019318" cy="400110"/>
              </a:xfrm>
              <a:prstGeom prst="rect">
                <a:avLst/>
              </a:prstGeom>
              <a:blipFill>
                <a:blip r:embed="rId5"/>
                <a:stretch>
                  <a:fillRect l="-1214" t="-9231"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F791418-9DC6-40FA-AEDA-F6A17145C97B}"/>
                  </a:ext>
                </a:extLst>
              </p:cNvPr>
              <p:cNvSpPr txBox="1"/>
              <p:nvPr/>
            </p:nvSpPr>
            <p:spPr>
              <a:xfrm>
                <a:off x="375918" y="4079452"/>
                <a:ext cx="5241187" cy="632866"/>
              </a:xfrm>
              <a:prstGeom prst="rect">
                <a:avLst/>
              </a:prstGeom>
              <a:noFill/>
            </p:spPr>
            <p:txBody>
              <a:bodyPr wrap="square">
                <a:spAutoFit/>
              </a:bodyPr>
              <a:lstStyle/>
              <a:p>
                <a:r>
                  <a:rPr lang="en-US" sz="2200" dirty="0">
                    <a:effectLst/>
                  </a:rPr>
                  <a:t>I</a:t>
                </a:r>
                <a:r>
                  <a:rPr lang="en-US" sz="2200" baseline="-25000" dirty="0">
                    <a:effectLst/>
                  </a:rPr>
                  <a:t>BQ</a:t>
                </a:r>
                <a:r>
                  <a:rPr lang="en-US" sz="2200" dirty="0">
                    <a:effectLst/>
                  </a:rPr>
                  <a:t> = </a:t>
                </a:r>
                <a14:m>
                  <m:oMath xmlns:m="http://schemas.openxmlformats.org/officeDocument/2006/math">
                    <m:f>
                      <m:fPr>
                        <m:ctrlPr>
                          <a:rPr lang="en-US" sz="2000" i="1" smtClean="0">
                            <a:effectLst/>
                            <a:latin typeface="Cambria Math" panose="02040503050406030204" pitchFamily="18" charset="0"/>
                          </a:rPr>
                        </m:ctrlPr>
                      </m:fPr>
                      <m:num>
                        <m:r>
                          <m:rPr>
                            <m:nor/>
                          </m:rPr>
                          <a:rPr lang="en-US" sz="2000" b="0" smtClean="0">
                            <a:effectLst/>
                          </a:rPr>
                          <m:t>(</m:t>
                        </m:r>
                        <m:r>
                          <m:rPr>
                            <m:nor/>
                          </m:rPr>
                          <a:rPr lang="en-US" sz="2000" i="0" dirty="0" smtClean="0"/>
                          <m:t>1</m:t>
                        </m:r>
                        <m:r>
                          <m:rPr>
                            <m:nor/>
                          </m:rPr>
                          <a:rPr lang="en-US" sz="2000" b="0" i="0" dirty="0" smtClean="0"/>
                          <m:t>.79</m:t>
                        </m:r>
                        <m:r>
                          <m:rPr>
                            <m:nor/>
                          </m:rPr>
                          <a:rPr lang="en-US" sz="2000" b="0" baseline="-25000" dirty="0" smtClean="0"/>
                          <m:t> </m:t>
                        </m:r>
                        <m:r>
                          <m:rPr>
                            <m:nor/>
                          </m:rPr>
                          <a:rPr lang="en-US" sz="2000" b="0" dirty="0" smtClean="0"/>
                          <m:t>–  </m:t>
                        </m:r>
                        <m:r>
                          <m:rPr>
                            <m:nor/>
                          </m:rPr>
                          <a:rPr lang="en-US" sz="2000" b="0" i="0" dirty="0" smtClean="0"/>
                          <m:t>0.7</m:t>
                        </m:r>
                        <m:r>
                          <m:rPr>
                            <m:nor/>
                          </m:rPr>
                          <a:rPr lang="en-US" sz="2000" dirty="0"/>
                          <m:t>)</m:t>
                        </m:r>
                      </m:num>
                      <m:den>
                        <m:r>
                          <m:rPr>
                            <m:nor/>
                          </m:rPr>
                          <a:rPr lang="en-US" sz="2000" b="0" i="0" dirty="0" smtClean="0"/>
                          <m:t>10.02</m:t>
                        </m:r>
                        <m:r>
                          <m:rPr>
                            <m:nor/>
                          </m:rPr>
                          <a:rPr lang="en-US" sz="2000" baseline="-25000" dirty="0"/>
                          <m:t> </m:t>
                        </m:r>
                        <m:r>
                          <m:rPr>
                            <m:nor/>
                          </m:rPr>
                          <a:rPr lang="en-US" sz="2000" b="0" i="0" dirty="0" smtClean="0"/>
                          <m:t>+</m:t>
                        </m:r>
                        <m:r>
                          <m:rPr>
                            <m:nor/>
                          </m:rPr>
                          <a:rPr lang="en-US" sz="2000" dirty="0"/>
                          <m:t> (1 + </m:t>
                        </m:r>
                        <m:r>
                          <m:rPr>
                            <m:nor/>
                          </m:rPr>
                          <a:rPr lang="en-US" sz="2000" b="0" i="0" dirty="0" smtClean="0"/>
                          <m:t>100</m:t>
                        </m:r>
                        <m:r>
                          <m:rPr>
                            <m:nor/>
                          </m:rPr>
                          <a:rPr lang="en-US" sz="2000" dirty="0"/>
                          <m:t>)</m:t>
                        </m:r>
                        <m:r>
                          <m:rPr>
                            <m:nor/>
                          </m:rPr>
                          <a:rPr lang="en-US" sz="2000" b="0" i="0" dirty="0" smtClean="0"/>
                          <m:t> 0.4</m:t>
                        </m:r>
                      </m:den>
                    </m:f>
                  </m:oMath>
                </a14:m>
                <a:endParaRPr lang="en-US" sz="2000" dirty="0"/>
              </a:p>
            </p:txBody>
          </p:sp>
        </mc:Choice>
        <mc:Fallback xmlns="">
          <p:sp>
            <p:nvSpPr>
              <p:cNvPr id="29" name="TextBox 28">
                <a:extLst>
                  <a:ext uri="{FF2B5EF4-FFF2-40B4-BE49-F238E27FC236}">
                    <a16:creationId xmlns:a16="http://schemas.microsoft.com/office/drawing/2014/main" id="{7F791418-9DC6-40FA-AEDA-F6A17145C97B}"/>
                  </a:ext>
                </a:extLst>
              </p:cNvPr>
              <p:cNvSpPr txBox="1">
                <a:spLocks noRot="1" noChangeAspect="1" noMove="1" noResize="1" noEditPoints="1" noAdjustHandles="1" noChangeArrowheads="1" noChangeShapeType="1" noTextEdit="1"/>
              </p:cNvSpPr>
              <p:nvPr/>
            </p:nvSpPr>
            <p:spPr>
              <a:xfrm>
                <a:off x="375918" y="4079452"/>
                <a:ext cx="5241187" cy="632866"/>
              </a:xfrm>
              <a:prstGeom prst="rect">
                <a:avLst/>
              </a:prstGeom>
              <a:blipFill>
                <a:blip r:embed="rId6"/>
                <a:stretch>
                  <a:fillRect l="-1513" b="-2885"/>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7924CA47-C9E9-461B-9E8F-1B24C927EA6B}"/>
              </a:ext>
            </a:extLst>
          </p:cNvPr>
          <p:cNvSpPr txBox="1"/>
          <p:nvPr/>
        </p:nvSpPr>
        <p:spPr>
          <a:xfrm>
            <a:off x="375918" y="4725809"/>
            <a:ext cx="2138273" cy="430887"/>
          </a:xfrm>
          <a:prstGeom prst="rect">
            <a:avLst/>
          </a:prstGeom>
          <a:noFill/>
        </p:spPr>
        <p:txBody>
          <a:bodyPr wrap="square">
            <a:spAutoFit/>
          </a:bodyPr>
          <a:lstStyle/>
          <a:p>
            <a:r>
              <a:rPr lang="en-US" sz="2200" b="1" dirty="0">
                <a:effectLst/>
              </a:rPr>
              <a:t>I</a:t>
            </a:r>
            <a:r>
              <a:rPr lang="en-US" sz="2200" b="1" baseline="-25000" dirty="0">
                <a:effectLst/>
              </a:rPr>
              <a:t>BQ</a:t>
            </a:r>
            <a:r>
              <a:rPr lang="en-US" sz="2200" b="1" dirty="0">
                <a:effectLst/>
              </a:rPr>
              <a:t> = 21.6µ A</a:t>
            </a:r>
            <a:endParaRPr lang="en-US" sz="2000" b="1" dirty="0"/>
          </a:p>
        </p:txBody>
      </p:sp>
      <p:sp>
        <p:nvSpPr>
          <p:cNvPr id="31" name="TextBox 30">
            <a:extLst>
              <a:ext uri="{FF2B5EF4-FFF2-40B4-BE49-F238E27FC236}">
                <a16:creationId xmlns:a16="http://schemas.microsoft.com/office/drawing/2014/main" id="{4AC6347C-3C7A-4FD8-B8AE-9281C3DB946E}"/>
              </a:ext>
            </a:extLst>
          </p:cNvPr>
          <p:cNvSpPr txBox="1"/>
          <p:nvPr/>
        </p:nvSpPr>
        <p:spPr>
          <a:xfrm>
            <a:off x="389495" y="5179030"/>
            <a:ext cx="3042817" cy="400110"/>
          </a:xfrm>
          <a:prstGeom prst="rect">
            <a:avLst/>
          </a:prstGeom>
          <a:noFill/>
        </p:spPr>
        <p:txBody>
          <a:bodyPr wrap="square">
            <a:spAutoFit/>
          </a:bodyPr>
          <a:lstStyle/>
          <a:p>
            <a:r>
              <a:rPr lang="en-US" sz="2000" dirty="0">
                <a:effectLst/>
              </a:rPr>
              <a:t>I</a:t>
            </a:r>
            <a:r>
              <a:rPr lang="en-US" sz="2000" baseline="-25000" dirty="0">
                <a:effectLst/>
              </a:rPr>
              <a:t>EQ</a:t>
            </a:r>
            <a:r>
              <a:rPr lang="en-US" sz="2000" dirty="0">
                <a:effectLst/>
              </a:rPr>
              <a:t> = (1 + </a:t>
            </a:r>
            <a:r>
              <a:rPr lang="el-GR" sz="2000" dirty="0">
                <a:effectLst/>
              </a:rPr>
              <a:t>β</a:t>
            </a:r>
            <a:r>
              <a:rPr lang="en-US" sz="2000" dirty="0">
                <a:effectLst/>
              </a:rPr>
              <a:t>)I</a:t>
            </a:r>
            <a:r>
              <a:rPr lang="en-US" sz="2000" baseline="-25000" dirty="0">
                <a:effectLst/>
              </a:rPr>
              <a:t>BQ</a:t>
            </a:r>
            <a:endParaRPr lang="en-US" sz="2000" dirty="0"/>
          </a:p>
        </p:txBody>
      </p:sp>
      <p:sp>
        <p:nvSpPr>
          <p:cNvPr id="32" name="TextBox 31">
            <a:extLst>
              <a:ext uri="{FF2B5EF4-FFF2-40B4-BE49-F238E27FC236}">
                <a16:creationId xmlns:a16="http://schemas.microsoft.com/office/drawing/2014/main" id="{11C6977F-90C0-4462-BF12-51432DD0051B}"/>
              </a:ext>
            </a:extLst>
          </p:cNvPr>
          <p:cNvSpPr txBox="1"/>
          <p:nvPr/>
        </p:nvSpPr>
        <p:spPr>
          <a:xfrm>
            <a:off x="389495" y="5635034"/>
            <a:ext cx="3042817" cy="400110"/>
          </a:xfrm>
          <a:prstGeom prst="rect">
            <a:avLst/>
          </a:prstGeom>
          <a:noFill/>
        </p:spPr>
        <p:txBody>
          <a:bodyPr wrap="square">
            <a:spAutoFit/>
          </a:bodyPr>
          <a:lstStyle/>
          <a:p>
            <a:r>
              <a:rPr lang="en-US" sz="2000" dirty="0">
                <a:effectLst/>
              </a:rPr>
              <a:t>I</a:t>
            </a:r>
            <a:r>
              <a:rPr lang="en-US" sz="2000" baseline="-25000" dirty="0">
                <a:effectLst/>
              </a:rPr>
              <a:t>EQ</a:t>
            </a:r>
            <a:r>
              <a:rPr lang="en-US" sz="2000" dirty="0">
                <a:effectLst/>
              </a:rPr>
              <a:t> = (1 + 100)(21.6)</a:t>
            </a:r>
            <a:endParaRPr lang="en-US" sz="2000" dirty="0"/>
          </a:p>
        </p:txBody>
      </p:sp>
      <p:sp>
        <p:nvSpPr>
          <p:cNvPr id="33" name="TextBox 32">
            <a:extLst>
              <a:ext uri="{FF2B5EF4-FFF2-40B4-BE49-F238E27FC236}">
                <a16:creationId xmlns:a16="http://schemas.microsoft.com/office/drawing/2014/main" id="{34526223-FF00-4E0B-8563-AB8500E43D5F}"/>
              </a:ext>
            </a:extLst>
          </p:cNvPr>
          <p:cNvSpPr txBox="1"/>
          <p:nvPr/>
        </p:nvSpPr>
        <p:spPr>
          <a:xfrm>
            <a:off x="389495" y="6226010"/>
            <a:ext cx="2138273" cy="430887"/>
          </a:xfrm>
          <a:prstGeom prst="rect">
            <a:avLst/>
          </a:prstGeom>
          <a:noFill/>
        </p:spPr>
        <p:txBody>
          <a:bodyPr wrap="square">
            <a:spAutoFit/>
          </a:bodyPr>
          <a:lstStyle/>
          <a:p>
            <a:r>
              <a:rPr lang="en-US" sz="2200" b="1" dirty="0">
                <a:effectLst/>
              </a:rPr>
              <a:t>I</a:t>
            </a:r>
            <a:r>
              <a:rPr lang="en-US" sz="2200" b="1" baseline="-25000" dirty="0">
                <a:effectLst/>
              </a:rPr>
              <a:t>EQ</a:t>
            </a:r>
            <a:r>
              <a:rPr lang="en-US" sz="2200" b="1" dirty="0">
                <a:effectLst/>
              </a:rPr>
              <a:t> = 21.18m A</a:t>
            </a:r>
            <a:endParaRPr lang="en-US" sz="2000" b="1" dirty="0"/>
          </a:p>
        </p:txBody>
      </p:sp>
      <p:sp>
        <p:nvSpPr>
          <p:cNvPr id="34" name="TextBox 33">
            <a:extLst>
              <a:ext uri="{FF2B5EF4-FFF2-40B4-BE49-F238E27FC236}">
                <a16:creationId xmlns:a16="http://schemas.microsoft.com/office/drawing/2014/main" id="{3CCDB3B8-0500-4D2F-B69A-2168E64A416C}"/>
              </a:ext>
            </a:extLst>
          </p:cNvPr>
          <p:cNvSpPr txBox="1"/>
          <p:nvPr/>
        </p:nvSpPr>
        <p:spPr>
          <a:xfrm>
            <a:off x="4758384" y="3002490"/>
            <a:ext cx="6330411" cy="369332"/>
          </a:xfrm>
          <a:prstGeom prst="rect">
            <a:avLst/>
          </a:prstGeom>
          <a:noFill/>
        </p:spPr>
        <p:txBody>
          <a:bodyPr wrap="square">
            <a:spAutoFit/>
          </a:bodyPr>
          <a:lstStyle/>
          <a:p>
            <a:r>
              <a:rPr lang="en-US" dirty="0"/>
              <a:t>3) Finally taking the C-E loop,</a:t>
            </a:r>
            <a:endParaRPr lang="en-US" dirty="0">
              <a:effectLst/>
            </a:endParaRP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A8B04669-DACB-49EB-A7FE-1A0D34AD0E54}"/>
                  </a:ext>
                </a:extLst>
              </p:cNvPr>
              <p:cNvSpPr txBox="1"/>
              <p:nvPr/>
            </p:nvSpPr>
            <p:spPr>
              <a:xfrm>
                <a:off x="4918110" y="3497445"/>
                <a:ext cx="5019318" cy="400110"/>
              </a:xfrm>
              <a:prstGeom prst="rect">
                <a:avLst/>
              </a:prstGeom>
              <a:noFill/>
            </p:spPr>
            <p:txBody>
              <a:bodyPr wrap="square">
                <a:spAutoFit/>
              </a:bodyPr>
              <a:lstStyle/>
              <a:p>
                <a:r>
                  <a:rPr lang="en-US" sz="2000" dirty="0">
                    <a:effectLst/>
                  </a:rPr>
                  <a:t>V</a:t>
                </a:r>
                <a:r>
                  <a:rPr lang="en-US" sz="2000" baseline="-25000" dirty="0">
                    <a:effectLst/>
                  </a:rPr>
                  <a:t>CC </a:t>
                </a:r>
                <a14:m>
                  <m:oMath xmlns:m="http://schemas.openxmlformats.org/officeDocument/2006/math">
                    <m:r>
                      <m:rPr>
                        <m:nor/>
                      </m:rPr>
                      <a:rPr lang="en-US" sz="2000" dirty="0" smtClean="0"/>
                      <m:t>–</m:t>
                    </m:r>
                  </m:oMath>
                </a14:m>
                <a:r>
                  <a:rPr lang="en-US" sz="2000" dirty="0">
                    <a:effectLst/>
                  </a:rPr>
                  <a:t> I</a:t>
                </a:r>
                <a:r>
                  <a:rPr lang="en-US" sz="2000" baseline="-25000" dirty="0">
                    <a:effectLst/>
                  </a:rPr>
                  <a:t>CQ</a:t>
                </a:r>
                <a:r>
                  <a:rPr lang="en-US" sz="2000" dirty="0">
                    <a:effectLst/>
                  </a:rPr>
                  <a:t>R</a:t>
                </a:r>
                <a:r>
                  <a:rPr lang="en-US" sz="2000" baseline="-25000" dirty="0">
                    <a:effectLst/>
                  </a:rPr>
                  <a:t>C </a:t>
                </a:r>
                <a14:m>
                  <m:oMath xmlns:m="http://schemas.openxmlformats.org/officeDocument/2006/math">
                    <m:r>
                      <m:rPr>
                        <m:nor/>
                      </m:rPr>
                      <a:rPr lang="en-US" sz="2000" dirty="0"/>
                      <m:t>–</m:t>
                    </m:r>
                  </m:oMath>
                </a14:m>
                <a:r>
                  <a:rPr lang="en-US" sz="2000" dirty="0">
                    <a:effectLst/>
                  </a:rPr>
                  <a:t> </a:t>
                </a:r>
                <a:r>
                  <a:rPr lang="en-US" sz="2000" dirty="0"/>
                  <a:t>V</a:t>
                </a:r>
                <a:r>
                  <a:rPr lang="en-US" sz="2000" baseline="-25000" dirty="0"/>
                  <a:t>CEQ </a:t>
                </a:r>
                <a14:m>
                  <m:oMath xmlns:m="http://schemas.openxmlformats.org/officeDocument/2006/math">
                    <m:r>
                      <m:rPr>
                        <m:nor/>
                      </m:rPr>
                      <a:rPr lang="en-US" sz="2000" dirty="0"/>
                      <m:t>–</m:t>
                    </m:r>
                    <m:r>
                      <a:rPr lang="en-US" sz="2000" i="1" dirty="0">
                        <a:latin typeface="Cambria Math" panose="02040503050406030204" pitchFamily="18" charset="0"/>
                      </a:rPr>
                      <m:t> </m:t>
                    </m:r>
                  </m:oMath>
                </a14:m>
                <a:r>
                  <a:rPr lang="en-US" sz="2000" dirty="0"/>
                  <a:t>I</a:t>
                </a:r>
                <a:r>
                  <a:rPr lang="en-US" sz="2000" baseline="-25000" dirty="0"/>
                  <a:t>EQ</a:t>
                </a:r>
                <a:r>
                  <a:rPr lang="en-US" sz="2000" dirty="0"/>
                  <a:t>R</a:t>
                </a:r>
                <a:r>
                  <a:rPr lang="en-US" sz="2000" baseline="-25000" dirty="0"/>
                  <a:t>E </a:t>
                </a:r>
                <a:r>
                  <a:rPr lang="en-US" sz="2000" dirty="0"/>
                  <a:t> </a:t>
                </a:r>
                <a14:m>
                  <m:oMath xmlns:m="http://schemas.openxmlformats.org/officeDocument/2006/math">
                    <m:r>
                      <m:rPr>
                        <m:nor/>
                      </m:rPr>
                      <a:rPr lang="en-US" sz="2000" b="0" i="0" dirty="0" smtClean="0"/>
                      <m:t>=</m:t>
                    </m:r>
                  </m:oMath>
                </a14:m>
                <a:r>
                  <a:rPr lang="en-US" sz="2000" dirty="0"/>
                  <a:t> 0 </a:t>
                </a:r>
              </a:p>
            </p:txBody>
          </p:sp>
        </mc:Choice>
        <mc:Fallback xmlns="">
          <p:sp>
            <p:nvSpPr>
              <p:cNvPr id="35" name="TextBox 34">
                <a:extLst>
                  <a:ext uri="{FF2B5EF4-FFF2-40B4-BE49-F238E27FC236}">
                    <a16:creationId xmlns:a16="http://schemas.microsoft.com/office/drawing/2014/main" id="{A8B04669-DACB-49EB-A7FE-1A0D34AD0E54}"/>
                  </a:ext>
                </a:extLst>
              </p:cNvPr>
              <p:cNvSpPr txBox="1">
                <a:spLocks noRot="1" noChangeAspect="1" noMove="1" noResize="1" noEditPoints="1" noAdjustHandles="1" noChangeArrowheads="1" noChangeShapeType="1" noTextEdit="1"/>
              </p:cNvSpPr>
              <p:nvPr/>
            </p:nvSpPr>
            <p:spPr>
              <a:xfrm>
                <a:off x="4918110" y="3497445"/>
                <a:ext cx="5019318" cy="400110"/>
              </a:xfrm>
              <a:prstGeom prst="rect">
                <a:avLst/>
              </a:prstGeom>
              <a:blipFill>
                <a:blip r:embed="rId7"/>
                <a:stretch>
                  <a:fillRect l="-1337" t="-9231" b="-27692"/>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4A9E1D6C-3216-455D-878B-07384E424269}"/>
              </a:ext>
            </a:extLst>
          </p:cNvPr>
          <p:cNvSpPr txBox="1"/>
          <p:nvPr/>
        </p:nvSpPr>
        <p:spPr>
          <a:xfrm>
            <a:off x="4948742" y="1023519"/>
            <a:ext cx="3042817" cy="400110"/>
          </a:xfrm>
          <a:prstGeom prst="rect">
            <a:avLst/>
          </a:prstGeom>
          <a:noFill/>
        </p:spPr>
        <p:txBody>
          <a:bodyPr wrap="square">
            <a:spAutoFit/>
          </a:bodyPr>
          <a:lstStyle/>
          <a:p>
            <a:r>
              <a:rPr lang="en-US" sz="2000" dirty="0">
                <a:effectLst/>
              </a:rPr>
              <a:t>I</a:t>
            </a:r>
            <a:r>
              <a:rPr lang="en-US" sz="2000" baseline="-25000" dirty="0">
                <a:effectLst/>
              </a:rPr>
              <a:t>CQ</a:t>
            </a:r>
            <a:r>
              <a:rPr lang="en-US" sz="2000" dirty="0">
                <a:effectLst/>
              </a:rPr>
              <a:t> = </a:t>
            </a:r>
            <a:r>
              <a:rPr lang="el-GR" sz="2000" dirty="0">
                <a:effectLst/>
              </a:rPr>
              <a:t>β</a:t>
            </a:r>
            <a:r>
              <a:rPr lang="en-US" sz="2000" dirty="0">
                <a:effectLst/>
              </a:rPr>
              <a:t>I</a:t>
            </a:r>
            <a:r>
              <a:rPr lang="en-US" sz="2000" baseline="-25000" dirty="0">
                <a:effectLst/>
              </a:rPr>
              <a:t>BQ</a:t>
            </a:r>
            <a:endParaRPr lang="en-US" sz="2000" dirty="0"/>
          </a:p>
        </p:txBody>
      </p:sp>
      <p:sp>
        <p:nvSpPr>
          <p:cNvPr id="37" name="TextBox 36">
            <a:extLst>
              <a:ext uri="{FF2B5EF4-FFF2-40B4-BE49-F238E27FC236}">
                <a16:creationId xmlns:a16="http://schemas.microsoft.com/office/drawing/2014/main" id="{048D612D-03F6-473B-8ABC-EE7E6C06B4B3}"/>
              </a:ext>
            </a:extLst>
          </p:cNvPr>
          <p:cNvSpPr txBox="1"/>
          <p:nvPr/>
        </p:nvSpPr>
        <p:spPr>
          <a:xfrm>
            <a:off x="4948742" y="1479523"/>
            <a:ext cx="3042817" cy="400110"/>
          </a:xfrm>
          <a:prstGeom prst="rect">
            <a:avLst/>
          </a:prstGeom>
          <a:noFill/>
        </p:spPr>
        <p:txBody>
          <a:bodyPr wrap="square">
            <a:spAutoFit/>
          </a:bodyPr>
          <a:lstStyle/>
          <a:p>
            <a:r>
              <a:rPr lang="en-US" sz="2000" dirty="0">
                <a:effectLst/>
              </a:rPr>
              <a:t>I</a:t>
            </a:r>
            <a:r>
              <a:rPr lang="en-US" sz="2000" baseline="-25000" dirty="0">
                <a:effectLst/>
              </a:rPr>
              <a:t>CQ</a:t>
            </a:r>
            <a:r>
              <a:rPr lang="en-US" sz="2000" dirty="0">
                <a:effectLst/>
              </a:rPr>
              <a:t> = (100)(21.6)</a:t>
            </a:r>
            <a:endParaRPr lang="en-US" sz="2000" dirty="0"/>
          </a:p>
        </p:txBody>
      </p:sp>
      <p:sp>
        <p:nvSpPr>
          <p:cNvPr id="38" name="TextBox 37">
            <a:extLst>
              <a:ext uri="{FF2B5EF4-FFF2-40B4-BE49-F238E27FC236}">
                <a16:creationId xmlns:a16="http://schemas.microsoft.com/office/drawing/2014/main" id="{4EC0370D-8D1C-4698-BA88-2E7AD54D00E9}"/>
              </a:ext>
            </a:extLst>
          </p:cNvPr>
          <p:cNvSpPr txBox="1"/>
          <p:nvPr/>
        </p:nvSpPr>
        <p:spPr>
          <a:xfrm>
            <a:off x="4948742" y="2070499"/>
            <a:ext cx="2138273" cy="430887"/>
          </a:xfrm>
          <a:prstGeom prst="rect">
            <a:avLst/>
          </a:prstGeom>
          <a:noFill/>
        </p:spPr>
        <p:txBody>
          <a:bodyPr wrap="square">
            <a:spAutoFit/>
          </a:bodyPr>
          <a:lstStyle/>
          <a:p>
            <a:r>
              <a:rPr lang="en-US" sz="2200" b="1" dirty="0">
                <a:effectLst/>
              </a:rPr>
              <a:t>I</a:t>
            </a:r>
            <a:r>
              <a:rPr lang="en-US" sz="2200" b="1" baseline="-25000" dirty="0">
                <a:effectLst/>
              </a:rPr>
              <a:t>CQ</a:t>
            </a:r>
            <a:r>
              <a:rPr lang="en-US" sz="2200" b="1" dirty="0">
                <a:effectLst/>
              </a:rPr>
              <a:t> = 2.16m A</a:t>
            </a:r>
            <a:endParaRPr lang="en-US" sz="2000" b="1" dirty="0"/>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D8756374-5CCC-4B14-ACD1-4829C0CCF24F}"/>
                  </a:ext>
                </a:extLst>
              </p:cNvPr>
              <p:cNvSpPr txBox="1"/>
              <p:nvPr/>
            </p:nvSpPr>
            <p:spPr>
              <a:xfrm>
                <a:off x="4927235" y="4081644"/>
                <a:ext cx="5019318" cy="400110"/>
              </a:xfrm>
              <a:prstGeom prst="rect">
                <a:avLst/>
              </a:prstGeom>
              <a:noFill/>
            </p:spPr>
            <p:txBody>
              <a:bodyPr wrap="square">
                <a:spAutoFit/>
              </a:bodyPr>
              <a:lstStyle/>
              <a:p>
                <a:r>
                  <a:rPr lang="en-US" sz="2000" dirty="0"/>
                  <a:t>V</a:t>
                </a:r>
                <a:r>
                  <a:rPr lang="en-US" sz="2000" baseline="-25000" dirty="0"/>
                  <a:t>CEQ</a:t>
                </a:r>
                <a:r>
                  <a:rPr lang="en-US" sz="2000" dirty="0"/>
                  <a:t> = </a:t>
                </a:r>
                <a:r>
                  <a:rPr lang="en-US" sz="2000" dirty="0">
                    <a:effectLst/>
                  </a:rPr>
                  <a:t>V</a:t>
                </a:r>
                <a:r>
                  <a:rPr lang="en-US" sz="2000" baseline="-25000" dirty="0">
                    <a:effectLst/>
                  </a:rPr>
                  <a:t>CC </a:t>
                </a:r>
                <a14:m>
                  <m:oMath xmlns:m="http://schemas.openxmlformats.org/officeDocument/2006/math">
                    <m:r>
                      <m:rPr>
                        <m:nor/>
                      </m:rPr>
                      <a:rPr lang="en-US" sz="2000" dirty="0" smtClean="0"/>
                      <m:t>–</m:t>
                    </m:r>
                  </m:oMath>
                </a14:m>
                <a:r>
                  <a:rPr lang="en-US" sz="2000" dirty="0">
                    <a:effectLst/>
                  </a:rPr>
                  <a:t> I</a:t>
                </a:r>
                <a:r>
                  <a:rPr lang="en-US" sz="2000" baseline="-25000" dirty="0">
                    <a:effectLst/>
                  </a:rPr>
                  <a:t>CQ</a:t>
                </a:r>
                <a:r>
                  <a:rPr lang="en-US" sz="2000" dirty="0">
                    <a:effectLst/>
                  </a:rPr>
                  <a:t>R</a:t>
                </a:r>
                <a:r>
                  <a:rPr lang="en-US" sz="2000" baseline="-25000" dirty="0">
                    <a:effectLst/>
                  </a:rPr>
                  <a:t>C</a:t>
                </a:r>
                <a14:m>
                  <m:oMath xmlns:m="http://schemas.openxmlformats.org/officeDocument/2006/math">
                    <m:r>
                      <m:rPr>
                        <m:nor/>
                      </m:rPr>
                      <a:rPr lang="en-US" sz="2000" dirty="0"/>
                      <m:t>–</m:t>
                    </m:r>
                    <m:r>
                      <a:rPr lang="en-US" sz="2000" i="1" dirty="0">
                        <a:latin typeface="Cambria Math" panose="02040503050406030204" pitchFamily="18" charset="0"/>
                      </a:rPr>
                      <m:t> </m:t>
                    </m:r>
                  </m:oMath>
                </a14:m>
                <a:r>
                  <a:rPr lang="en-US" sz="2000" dirty="0"/>
                  <a:t>I</a:t>
                </a:r>
                <a:r>
                  <a:rPr lang="en-US" sz="2000" baseline="-25000" dirty="0"/>
                  <a:t>EQ</a:t>
                </a:r>
                <a:r>
                  <a:rPr lang="en-US" sz="2000" dirty="0"/>
                  <a:t>R</a:t>
                </a:r>
                <a:r>
                  <a:rPr lang="en-US" sz="2000" baseline="-25000" dirty="0"/>
                  <a:t>E</a:t>
                </a:r>
                <a:endParaRPr lang="en-US" sz="2000" dirty="0"/>
              </a:p>
            </p:txBody>
          </p:sp>
        </mc:Choice>
        <mc:Fallback xmlns="">
          <p:sp>
            <p:nvSpPr>
              <p:cNvPr id="39" name="TextBox 38">
                <a:extLst>
                  <a:ext uri="{FF2B5EF4-FFF2-40B4-BE49-F238E27FC236}">
                    <a16:creationId xmlns:a16="http://schemas.microsoft.com/office/drawing/2014/main" id="{D8756374-5CCC-4B14-ACD1-4829C0CCF24F}"/>
                  </a:ext>
                </a:extLst>
              </p:cNvPr>
              <p:cNvSpPr txBox="1">
                <a:spLocks noRot="1" noChangeAspect="1" noMove="1" noResize="1" noEditPoints="1" noAdjustHandles="1" noChangeArrowheads="1" noChangeShapeType="1" noTextEdit="1"/>
              </p:cNvSpPr>
              <p:nvPr/>
            </p:nvSpPr>
            <p:spPr>
              <a:xfrm>
                <a:off x="4927235" y="4081644"/>
                <a:ext cx="5019318" cy="400110"/>
              </a:xfrm>
              <a:prstGeom prst="rect">
                <a:avLst/>
              </a:prstGeom>
              <a:blipFill>
                <a:blip r:embed="rId8"/>
                <a:stretch>
                  <a:fillRect l="-1214" t="-9231"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315F94D4-3C1B-41FB-A19C-1CFFC8054787}"/>
                  </a:ext>
                </a:extLst>
              </p:cNvPr>
              <p:cNvSpPr txBox="1"/>
              <p:nvPr/>
            </p:nvSpPr>
            <p:spPr>
              <a:xfrm>
                <a:off x="4927235" y="4856274"/>
                <a:ext cx="5019318" cy="400110"/>
              </a:xfrm>
              <a:prstGeom prst="rect">
                <a:avLst/>
              </a:prstGeom>
              <a:noFill/>
            </p:spPr>
            <p:txBody>
              <a:bodyPr wrap="square">
                <a:spAutoFit/>
              </a:bodyPr>
              <a:lstStyle/>
              <a:p>
                <a:r>
                  <a:rPr lang="en-US" sz="2000" dirty="0"/>
                  <a:t>V</a:t>
                </a:r>
                <a:r>
                  <a:rPr lang="en-US" sz="2000" baseline="-25000" dirty="0"/>
                  <a:t>CEQ</a:t>
                </a:r>
                <a:r>
                  <a:rPr lang="en-US" sz="2000" dirty="0"/>
                  <a:t> = </a:t>
                </a:r>
                <a:r>
                  <a:rPr lang="en-US" sz="2000" dirty="0">
                    <a:effectLst/>
                  </a:rPr>
                  <a:t>(10)</a:t>
                </a:r>
                <a:r>
                  <a:rPr lang="en-US" sz="2000" baseline="-25000" dirty="0">
                    <a:effectLst/>
                  </a:rPr>
                  <a:t> </a:t>
                </a:r>
                <a14:m>
                  <m:oMath xmlns:m="http://schemas.openxmlformats.org/officeDocument/2006/math">
                    <m:r>
                      <m:rPr>
                        <m:nor/>
                      </m:rPr>
                      <a:rPr lang="en-US" sz="2000" dirty="0" smtClean="0"/>
                      <m:t>–</m:t>
                    </m:r>
                  </m:oMath>
                </a14:m>
                <a:r>
                  <a:rPr lang="en-US" sz="2000" dirty="0">
                    <a:effectLst/>
                  </a:rPr>
                  <a:t> (2.16)(2) </a:t>
                </a:r>
                <a14:m>
                  <m:oMath xmlns:m="http://schemas.openxmlformats.org/officeDocument/2006/math">
                    <m:r>
                      <m:rPr>
                        <m:nor/>
                      </m:rPr>
                      <a:rPr lang="en-US" sz="2000" dirty="0"/>
                      <m:t>–</m:t>
                    </m:r>
                  </m:oMath>
                </a14:m>
                <a:r>
                  <a:rPr lang="en-US" sz="2000" dirty="0"/>
                  <a:t> (21.18)(0.4)</a:t>
                </a:r>
              </a:p>
            </p:txBody>
          </p:sp>
        </mc:Choice>
        <mc:Fallback xmlns="">
          <p:sp>
            <p:nvSpPr>
              <p:cNvPr id="40" name="TextBox 39">
                <a:extLst>
                  <a:ext uri="{FF2B5EF4-FFF2-40B4-BE49-F238E27FC236}">
                    <a16:creationId xmlns:a16="http://schemas.microsoft.com/office/drawing/2014/main" id="{315F94D4-3C1B-41FB-A19C-1CFFC8054787}"/>
                  </a:ext>
                </a:extLst>
              </p:cNvPr>
              <p:cNvSpPr txBox="1">
                <a:spLocks noRot="1" noChangeAspect="1" noMove="1" noResize="1" noEditPoints="1" noAdjustHandles="1" noChangeArrowheads="1" noChangeShapeType="1" noTextEdit="1"/>
              </p:cNvSpPr>
              <p:nvPr/>
            </p:nvSpPr>
            <p:spPr>
              <a:xfrm>
                <a:off x="4927235" y="4856274"/>
                <a:ext cx="5019318" cy="400110"/>
              </a:xfrm>
              <a:prstGeom prst="rect">
                <a:avLst/>
              </a:prstGeom>
              <a:blipFill>
                <a:blip r:embed="rId9"/>
                <a:stretch>
                  <a:fillRect l="-1214" t="-9231" b="-27692"/>
                </a:stretch>
              </a:blipFill>
            </p:spPr>
            <p:txBody>
              <a:bodyPr/>
              <a:lstStyle/>
              <a:p>
                <a:r>
                  <a:rPr lang="en-US">
                    <a:noFill/>
                  </a:rPr>
                  <a:t> </a:t>
                </a:r>
              </a:p>
            </p:txBody>
          </p:sp>
        </mc:Fallback>
      </mc:AlternateContent>
      <p:sp>
        <p:nvSpPr>
          <p:cNvPr id="41" name="TextBox 40">
            <a:extLst>
              <a:ext uri="{FF2B5EF4-FFF2-40B4-BE49-F238E27FC236}">
                <a16:creationId xmlns:a16="http://schemas.microsoft.com/office/drawing/2014/main" id="{FD00B0E0-4626-4771-844F-3AE29E113F52}"/>
              </a:ext>
            </a:extLst>
          </p:cNvPr>
          <p:cNvSpPr txBox="1"/>
          <p:nvPr/>
        </p:nvSpPr>
        <p:spPr>
          <a:xfrm>
            <a:off x="4948742" y="5592158"/>
            <a:ext cx="5019318" cy="400110"/>
          </a:xfrm>
          <a:prstGeom prst="rect">
            <a:avLst/>
          </a:prstGeom>
          <a:noFill/>
        </p:spPr>
        <p:txBody>
          <a:bodyPr wrap="square">
            <a:spAutoFit/>
          </a:bodyPr>
          <a:lstStyle/>
          <a:p>
            <a:r>
              <a:rPr lang="en-US" sz="2000" b="1" dirty="0"/>
              <a:t>V</a:t>
            </a:r>
            <a:r>
              <a:rPr lang="en-US" sz="2000" b="1" baseline="-25000" dirty="0"/>
              <a:t>CEQ</a:t>
            </a:r>
            <a:r>
              <a:rPr lang="en-US" sz="2000" b="1" dirty="0"/>
              <a:t> = </a:t>
            </a:r>
            <a:r>
              <a:rPr lang="en-US" sz="2000" b="1" dirty="0">
                <a:effectLst/>
              </a:rPr>
              <a:t>4.81V</a:t>
            </a:r>
            <a:endParaRPr lang="en-US" sz="2000" b="1" dirty="0"/>
          </a:p>
        </p:txBody>
      </p:sp>
    </p:spTree>
    <p:extLst>
      <p:ext uri="{BB962C8B-B14F-4D97-AF65-F5344CB8AC3E}">
        <p14:creationId xmlns:p14="http://schemas.microsoft.com/office/powerpoint/2010/main" val="6594563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FA176A4-C80D-4E05-8A8C-0AD82A4F36A4}"/>
              </a:ext>
            </a:extLst>
          </p:cNvPr>
          <p:cNvPicPr>
            <a:picLocks noChangeAspect="1"/>
          </p:cNvPicPr>
          <p:nvPr/>
        </p:nvPicPr>
        <p:blipFill>
          <a:blip r:embed="rId2"/>
          <a:stretch>
            <a:fillRect/>
          </a:stretch>
        </p:blipFill>
        <p:spPr>
          <a:xfrm>
            <a:off x="8749745" y="1214357"/>
            <a:ext cx="3276600" cy="5334000"/>
          </a:xfrm>
          <a:prstGeom prst="rect">
            <a:avLst/>
          </a:prstGeom>
        </p:spPr>
      </p:pic>
      <p:pic>
        <p:nvPicPr>
          <p:cNvPr id="7" name="Picture 6">
            <a:extLst>
              <a:ext uri="{FF2B5EF4-FFF2-40B4-BE49-F238E27FC236}">
                <a16:creationId xmlns:a16="http://schemas.microsoft.com/office/drawing/2014/main" id="{241D7B73-65E2-4883-8209-5397E059E805}"/>
              </a:ext>
            </a:extLst>
          </p:cNvPr>
          <p:cNvPicPr>
            <a:picLocks noChangeAspect="1"/>
          </p:cNvPicPr>
          <p:nvPr/>
        </p:nvPicPr>
        <p:blipFill>
          <a:blip r:embed="rId3"/>
          <a:stretch>
            <a:fillRect/>
          </a:stretch>
        </p:blipFill>
        <p:spPr>
          <a:xfrm>
            <a:off x="256245" y="2509955"/>
            <a:ext cx="4885598" cy="4215525"/>
          </a:xfrm>
          <a:prstGeom prst="rect">
            <a:avLst/>
          </a:prstGeom>
        </p:spPr>
      </p:pic>
      <p:sp>
        <p:nvSpPr>
          <p:cNvPr id="4" name="Title 1">
            <a:extLst>
              <a:ext uri="{FF2B5EF4-FFF2-40B4-BE49-F238E27FC236}">
                <a16:creationId xmlns:a16="http://schemas.microsoft.com/office/drawing/2014/main" id="{F26045F5-238F-494E-BE68-056031038929}"/>
              </a:ext>
            </a:extLst>
          </p:cNvPr>
          <p:cNvSpPr txBox="1">
            <a:spLocks/>
          </p:cNvSpPr>
          <p:nvPr/>
        </p:nvSpPr>
        <p:spPr>
          <a:xfrm>
            <a:off x="165655" y="215348"/>
            <a:ext cx="3617843"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Exercise no. 8</a:t>
            </a:r>
          </a:p>
        </p:txBody>
      </p:sp>
      <p:sp>
        <p:nvSpPr>
          <p:cNvPr id="13" name="Subtitle 2">
            <a:extLst>
              <a:ext uri="{FF2B5EF4-FFF2-40B4-BE49-F238E27FC236}">
                <a16:creationId xmlns:a16="http://schemas.microsoft.com/office/drawing/2014/main" id="{24DD0EAD-8EDC-46FF-9FA0-7C0B6C1912E5}"/>
              </a:ext>
            </a:extLst>
          </p:cNvPr>
          <p:cNvSpPr txBox="1">
            <a:spLocks/>
          </p:cNvSpPr>
          <p:nvPr/>
        </p:nvSpPr>
        <p:spPr>
          <a:xfrm>
            <a:off x="165655" y="518605"/>
            <a:ext cx="11509510" cy="63389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t>Direction. </a:t>
            </a:r>
            <a:r>
              <a:rPr lang="en-US" sz="2000" dirty="0"/>
              <a:t>Solve for the following. You may use a scientific calculator and round-off your final answer up to two decimal places. Use proper SI values if possible, and box your final answer. </a:t>
            </a:r>
          </a:p>
        </p:txBody>
      </p:sp>
      <p:sp>
        <p:nvSpPr>
          <p:cNvPr id="2" name="Title 1">
            <a:extLst>
              <a:ext uri="{FF2B5EF4-FFF2-40B4-BE49-F238E27FC236}">
                <a16:creationId xmlns:a16="http://schemas.microsoft.com/office/drawing/2014/main" id="{88BBC300-8C46-4551-A575-122F1549AA51}"/>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9</a:t>
            </a:r>
          </a:p>
        </p:txBody>
      </p:sp>
      <p:sp>
        <p:nvSpPr>
          <p:cNvPr id="9" name="TextBox 8">
            <a:extLst>
              <a:ext uri="{FF2B5EF4-FFF2-40B4-BE49-F238E27FC236}">
                <a16:creationId xmlns:a16="http://schemas.microsoft.com/office/drawing/2014/main" id="{FFCAF3CE-488C-4641-B621-910BBB467F16}"/>
              </a:ext>
            </a:extLst>
          </p:cNvPr>
          <p:cNvSpPr txBox="1"/>
          <p:nvPr/>
        </p:nvSpPr>
        <p:spPr>
          <a:xfrm>
            <a:off x="5576915" y="1455757"/>
            <a:ext cx="3481132" cy="1631216"/>
          </a:xfrm>
          <a:prstGeom prst="rect">
            <a:avLst/>
          </a:prstGeom>
          <a:noFill/>
        </p:spPr>
        <p:txBody>
          <a:bodyPr wrap="square">
            <a:spAutoFit/>
          </a:bodyPr>
          <a:lstStyle/>
          <a:p>
            <a:r>
              <a:rPr lang="en-US" sz="2000" b="1" dirty="0">
                <a:effectLst/>
              </a:rPr>
              <a:t>(B)</a:t>
            </a:r>
            <a:r>
              <a:rPr lang="en-US" sz="2000" dirty="0">
                <a:effectLst/>
              </a:rPr>
              <a:t> F</a:t>
            </a:r>
            <a:r>
              <a:rPr lang="en-US" sz="2000" dirty="0">
                <a:effectLst/>
                <a:latin typeface="Times New Roman" panose="02020603050405020304" pitchFamily="18" charset="0"/>
              </a:rPr>
              <a:t>or the circuit in Figure (b), assume </a:t>
            </a:r>
            <a:r>
              <a:rPr lang="en-US" sz="2000" dirty="0">
                <a:effectLst/>
                <a:latin typeface="Arial" panose="020B0604020202020204" pitchFamily="34" charset="0"/>
              </a:rPr>
              <a:t>β=</a:t>
            </a:r>
            <a:r>
              <a:rPr lang="en-US" sz="2000" dirty="0">
                <a:effectLst/>
                <a:latin typeface="Times New Roman" panose="02020603050405020304" pitchFamily="18" charset="0"/>
              </a:rPr>
              <a:t>50. </a:t>
            </a:r>
            <a:r>
              <a:rPr lang="en-US" sz="2000" dirty="0">
                <a:effectLst/>
              </a:rPr>
              <a:t>(1) Find R</a:t>
            </a:r>
            <a:r>
              <a:rPr lang="en-US" sz="2000" baseline="-25000" dirty="0">
                <a:effectLst/>
              </a:rPr>
              <a:t>TH</a:t>
            </a:r>
            <a:r>
              <a:rPr lang="en-US" sz="2000" dirty="0">
                <a:effectLst/>
              </a:rPr>
              <a:t> and V</a:t>
            </a:r>
            <a:r>
              <a:rPr lang="en-US" sz="2000" baseline="-25000" dirty="0">
                <a:effectLst/>
              </a:rPr>
              <a:t>TH</a:t>
            </a:r>
            <a:r>
              <a:rPr lang="en-US" sz="2000" dirty="0">
                <a:effectLst/>
              </a:rPr>
              <a:t> for the base and show the new circuit by re-drawing it. (2) Determine I</a:t>
            </a:r>
            <a:r>
              <a:rPr lang="en-US" sz="2000" baseline="-25000" dirty="0">
                <a:effectLst/>
              </a:rPr>
              <a:t>BQ</a:t>
            </a:r>
            <a:r>
              <a:rPr lang="en-US" sz="2000" dirty="0">
                <a:effectLst/>
              </a:rPr>
              <a:t> I</a:t>
            </a:r>
            <a:r>
              <a:rPr lang="en-US" sz="2000" baseline="-25000" dirty="0">
                <a:effectLst/>
              </a:rPr>
              <a:t>CQ</a:t>
            </a:r>
            <a:r>
              <a:rPr lang="en-US" sz="2000" dirty="0">
                <a:effectLst/>
              </a:rPr>
              <a:t> </a:t>
            </a:r>
            <a:r>
              <a:rPr lang="en-US" sz="2000" dirty="0"/>
              <a:t>I</a:t>
            </a:r>
            <a:r>
              <a:rPr lang="en-US" sz="2000" baseline="-25000" dirty="0"/>
              <a:t>EQ </a:t>
            </a:r>
            <a:r>
              <a:rPr lang="en-US" sz="2000" dirty="0">
                <a:effectLst/>
              </a:rPr>
              <a:t>and V</a:t>
            </a:r>
            <a:r>
              <a:rPr lang="en-US" sz="2000" baseline="-25000" dirty="0">
                <a:effectLst/>
              </a:rPr>
              <a:t>ECQ</a:t>
            </a:r>
            <a:r>
              <a:rPr lang="en-US" sz="2000" dirty="0">
                <a:effectLst/>
              </a:rPr>
              <a:t>.</a:t>
            </a:r>
            <a:r>
              <a:rPr lang="en-US" sz="2000" dirty="0">
                <a:effectLst/>
                <a:latin typeface="Times New Roman" panose="02020603050405020304" pitchFamily="18" charset="0"/>
              </a:rPr>
              <a:t> </a:t>
            </a:r>
            <a:endParaRPr lang="en-US" sz="2000" b="1" baseline="-25000" dirty="0">
              <a:effectLst/>
            </a:endParaRPr>
          </a:p>
        </p:txBody>
      </p:sp>
      <p:sp>
        <p:nvSpPr>
          <p:cNvPr id="14" name="TextBox 13">
            <a:extLst>
              <a:ext uri="{FF2B5EF4-FFF2-40B4-BE49-F238E27FC236}">
                <a16:creationId xmlns:a16="http://schemas.microsoft.com/office/drawing/2014/main" id="{68CE802D-B4B5-4823-B4D9-30337873322E}"/>
              </a:ext>
            </a:extLst>
          </p:cNvPr>
          <p:cNvSpPr txBox="1"/>
          <p:nvPr/>
        </p:nvSpPr>
        <p:spPr>
          <a:xfrm>
            <a:off x="165655" y="1214357"/>
            <a:ext cx="4455007" cy="1323439"/>
          </a:xfrm>
          <a:prstGeom prst="rect">
            <a:avLst/>
          </a:prstGeom>
          <a:noFill/>
        </p:spPr>
        <p:txBody>
          <a:bodyPr wrap="square">
            <a:spAutoFit/>
          </a:bodyPr>
          <a:lstStyle/>
          <a:p>
            <a:r>
              <a:rPr lang="en-US" sz="2000" b="1" dirty="0">
                <a:effectLst/>
              </a:rPr>
              <a:t>(A) </a:t>
            </a:r>
            <a:r>
              <a:rPr lang="en-US" sz="2000" dirty="0">
                <a:effectLst/>
              </a:rPr>
              <a:t>For the circuit shown in Figure (a) let β=100. (1) Find R</a:t>
            </a:r>
            <a:r>
              <a:rPr lang="en-US" sz="2000" baseline="-25000" dirty="0">
                <a:effectLst/>
              </a:rPr>
              <a:t>TH</a:t>
            </a:r>
            <a:r>
              <a:rPr lang="en-US" sz="2000" dirty="0">
                <a:effectLst/>
              </a:rPr>
              <a:t> and V</a:t>
            </a:r>
            <a:r>
              <a:rPr lang="en-US" sz="2000" baseline="-25000" dirty="0">
                <a:effectLst/>
              </a:rPr>
              <a:t>TH</a:t>
            </a:r>
            <a:r>
              <a:rPr lang="en-US" sz="2000" dirty="0">
                <a:effectLst/>
              </a:rPr>
              <a:t> for the base and show the new circuit by re-drawing it. (2) Determine I</a:t>
            </a:r>
            <a:r>
              <a:rPr lang="en-US" sz="2000" baseline="-25000" dirty="0">
                <a:effectLst/>
              </a:rPr>
              <a:t>BQ</a:t>
            </a:r>
            <a:r>
              <a:rPr lang="en-US" sz="2000" dirty="0">
                <a:effectLst/>
              </a:rPr>
              <a:t> I</a:t>
            </a:r>
            <a:r>
              <a:rPr lang="en-US" sz="2000" baseline="-25000" dirty="0">
                <a:effectLst/>
              </a:rPr>
              <a:t>CQ</a:t>
            </a:r>
            <a:r>
              <a:rPr lang="en-US" sz="2000" dirty="0">
                <a:effectLst/>
              </a:rPr>
              <a:t> </a:t>
            </a:r>
            <a:r>
              <a:rPr lang="en-US" sz="2000" dirty="0"/>
              <a:t>I</a:t>
            </a:r>
            <a:r>
              <a:rPr lang="en-US" sz="2000" baseline="-25000" dirty="0"/>
              <a:t>EQ </a:t>
            </a:r>
            <a:r>
              <a:rPr lang="en-US" sz="2000" dirty="0">
                <a:effectLst/>
              </a:rPr>
              <a:t>and V</a:t>
            </a:r>
            <a:r>
              <a:rPr lang="en-US" sz="2000" baseline="-25000" dirty="0">
                <a:effectLst/>
              </a:rPr>
              <a:t>CEQ</a:t>
            </a:r>
            <a:r>
              <a:rPr lang="en-US" sz="2000" dirty="0">
                <a:effectLst/>
              </a:rPr>
              <a:t>.</a:t>
            </a:r>
            <a:endParaRPr lang="en-US" sz="2000" dirty="0"/>
          </a:p>
        </p:txBody>
      </p:sp>
      <p:sp>
        <p:nvSpPr>
          <p:cNvPr id="16" name="Title 1">
            <a:extLst>
              <a:ext uri="{FF2B5EF4-FFF2-40B4-BE49-F238E27FC236}">
                <a16:creationId xmlns:a16="http://schemas.microsoft.com/office/drawing/2014/main" id="{5D610AC9-C260-4C70-8877-30F6501C9E1C}"/>
              </a:ext>
            </a:extLst>
          </p:cNvPr>
          <p:cNvSpPr txBox="1">
            <a:spLocks/>
          </p:cNvSpPr>
          <p:nvPr/>
        </p:nvSpPr>
        <p:spPr>
          <a:xfrm>
            <a:off x="570987" y="2906202"/>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b="1" dirty="0">
                <a:latin typeface="+mn-lt"/>
              </a:rPr>
              <a:t>Figure (a)</a:t>
            </a:r>
          </a:p>
        </p:txBody>
      </p:sp>
      <p:sp>
        <p:nvSpPr>
          <p:cNvPr id="17" name="Title 1">
            <a:extLst>
              <a:ext uri="{FF2B5EF4-FFF2-40B4-BE49-F238E27FC236}">
                <a16:creationId xmlns:a16="http://schemas.microsoft.com/office/drawing/2014/main" id="{C73F9104-FF3E-4855-BFC5-40EC64EC3CBD}"/>
              </a:ext>
            </a:extLst>
          </p:cNvPr>
          <p:cNvSpPr txBox="1">
            <a:spLocks/>
          </p:cNvSpPr>
          <p:nvPr/>
        </p:nvSpPr>
        <p:spPr>
          <a:xfrm>
            <a:off x="7633255" y="4277577"/>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b="1" dirty="0">
                <a:latin typeface="+mn-lt"/>
              </a:rPr>
              <a:t>Figure (b)</a:t>
            </a:r>
          </a:p>
        </p:txBody>
      </p:sp>
    </p:spTree>
    <p:extLst>
      <p:ext uri="{BB962C8B-B14F-4D97-AF65-F5344CB8AC3E}">
        <p14:creationId xmlns:p14="http://schemas.microsoft.com/office/powerpoint/2010/main" val="898242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6045F5-238F-494E-BE68-056031038929}"/>
              </a:ext>
            </a:extLst>
          </p:cNvPr>
          <p:cNvSpPr txBox="1">
            <a:spLocks/>
          </p:cNvSpPr>
          <p:nvPr/>
        </p:nvSpPr>
        <p:spPr>
          <a:xfrm>
            <a:off x="165655" y="215348"/>
            <a:ext cx="3617843"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Course Materials</a:t>
            </a:r>
          </a:p>
        </p:txBody>
      </p:sp>
      <p:sp>
        <p:nvSpPr>
          <p:cNvPr id="8" name="Subtitle 2">
            <a:extLst>
              <a:ext uri="{FF2B5EF4-FFF2-40B4-BE49-F238E27FC236}">
                <a16:creationId xmlns:a16="http://schemas.microsoft.com/office/drawing/2014/main" id="{6FB3B3FF-D8C6-47EC-B2AC-21FF22CF7BB7}"/>
              </a:ext>
            </a:extLst>
          </p:cNvPr>
          <p:cNvSpPr txBox="1">
            <a:spLocks/>
          </p:cNvSpPr>
          <p:nvPr/>
        </p:nvSpPr>
        <p:spPr>
          <a:xfrm>
            <a:off x="165655" y="839629"/>
            <a:ext cx="9144000" cy="3828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t>E. Example Problems. </a:t>
            </a:r>
            <a:r>
              <a:rPr lang="en-US" sz="2000" dirty="0"/>
              <a:t>Solve for the following.</a:t>
            </a:r>
          </a:p>
        </p:txBody>
      </p:sp>
      <p:sp>
        <p:nvSpPr>
          <p:cNvPr id="3" name="Title 1">
            <a:extLst>
              <a:ext uri="{FF2B5EF4-FFF2-40B4-BE49-F238E27FC236}">
                <a16:creationId xmlns:a16="http://schemas.microsoft.com/office/drawing/2014/main" id="{2AA7F3C1-97BB-465D-BC43-D9FEFF52A200}"/>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1</a:t>
            </a:r>
          </a:p>
        </p:txBody>
      </p:sp>
      <p:sp>
        <p:nvSpPr>
          <p:cNvPr id="9" name="Rectangle 8">
            <a:extLst>
              <a:ext uri="{FF2B5EF4-FFF2-40B4-BE49-F238E27FC236}">
                <a16:creationId xmlns:a16="http://schemas.microsoft.com/office/drawing/2014/main" id="{6EAD5586-0583-4441-8C3C-60480E7B3786}"/>
              </a:ext>
            </a:extLst>
          </p:cNvPr>
          <p:cNvSpPr/>
          <p:nvPr/>
        </p:nvSpPr>
        <p:spPr>
          <a:xfrm>
            <a:off x="165655" y="1443981"/>
            <a:ext cx="11469754" cy="707886"/>
          </a:xfrm>
          <a:prstGeom prst="rect">
            <a:avLst/>
          </a:prstGeom>
        </p:spPr>
        <p:txBody>
          <a:bodyPr wrap="square">
            <a:spAutoFit/>
          </a:bodyPr>
          <a:lstStyle/>
          <a:p>
            <a:pPr rtl="0"/>
            <a:r>
              <a:rPr lang="en-US" sz="2000" b="1" dirty="0">
                <a:effectLst/>
              </a:rPr>
              <a:t>1.) </a:t>
            </a:r>
            <a:r>
              <a:rPr lang="en-US" sz="2000" dirty="0">
                <a:effectLst/>
              </a:rPr>
              <a:t>Calculate the built-in potential barrier </a:t>
            </a:r>
            <a:r>
              <a:rPr lang="en-US" sz="2000" dirty="0">
                <a:effectLst/>
                <a:latin typeface="Cambria Math" panose="02040503050406030204" pitchFamily="18" charset="0"/>
                <a:ea typeface="Cambria Math" panose="02040503050406030204" pitchFamily="18" charset="0"/>
              </a:rPr>
              <a:t>V</a:t>
            </a:r>
            <a:r>
              <a:rPr lang="en-US" sz="2000" baseline="-25000" dirty="0">
                <a:effectLst/>
                <a:latin typeface="Cambria Math" panose="02040503050406030204" pitchFamily="18" charset="0"/>
                <a:ea typeface="Cambria Math" panose="02040503050406030204" pitchFamily="18" charset="0"/>
              </a:rPr>
              <a:t>bi</a:t>
            </a:r>
            <a:r>
              <a:rPr lang="en-US" sz="2000" dirty="0">
                <a:effectLst/>
              </a:rPr>
              <a:t> of a silicon pn junction at </a:t>
            </a:r>
            <a:r>
              <a:rPr lang="en-US" sz="2000" dirty="0">
                <a:effectLst/>
                <a:latin typeface="Cambria Math" panose="02040503050406030204" pitchFamily="18" charset="0"/>
                <a:ea typeface="Cambria Math" panose="02040503050406030204" pitchFamily="18" charset="0"/>
              </a:rPr>
              <a:t>T</a:t>
            </a:r>
            <a:r>
              <a:rPr lang="en-US" sz="2000" dirty="0">
                <a:effectLst/>
              </a:rPr>
              <a:t>=300 K, doped at </a:t>
            </a:r>
            <a:r>
              <a:rPr lang="en-US" sz="2000" dirty="0">
                <a:effectLst/>
                <a:latin typeface="Cambria Math" panose="02040503050406030204" pitchFamily="18" charset="0"/>
                <a:ea typeface="Cambria Math" panose="02040503050406030204" pitchFamily="18" charset="0"/>
              </a:rPr>
              <a:t>Na</a:t>
            </a:r>
            <a:r>
              <a:rPr lang="en-US" sz="2000" dirty="0">
                <a:effectLst/>
              </a:rPr>
              <a:t>=10</a:t>
            </a:r>
            <a:r>
              <a:rPr lang="en-US" sz="2000" baseline="30000" dirty="0">
                <a:effectLst/>
              </a:rPr>
              <a:t>16</a:t>
            </a:r>
            <a:r>
              <a:rPr lang="en-US" sz="2000" dirty="0">
                <a:effectLst/>
              </a:rPr>
              <a:t>cm</a:t>
            </a:r>
            <a:r>
              <a:rPr lang="en-US" sz="2000" baseline="30000" dirty="0">
                <a:effectLst/>
              </a:rPr>
              <a:t>−3</a:t>
            </a:r>
            <a:r>
              <a:rPr lang="en-US" sz="2000" dirty="0">
                <a:effectLst/>
              </a:rPr>
              <a:t>in the p-region and </a:t>
            </a:r>
            <a:r>
              <a:rPr lang="en-US" sz="2000" dirty="0">
                <a:effectLst/>
                <a:latin typeface="Cambria Math" panose="02040503050406030204" pitchFamily="18" charset="0"/>
                <a:ea typeface="Cambria Math" panose="02040503050406030204" pitchFamily="18" charset="0"/>
              </a:rPr>
              <a:t>Nd</a:t>
            </a:r>
            <a:r>
              <a:rPr lang="en-US" sz="2000" dirty="0">
                <a:effectLst/>
              </a:rPr>
              <a:t>=10</a:t>
            </a:r>
            <a:r>
              <a:rPr lang="en-US" sz="2000" baseline="30000" dirty="0">
                <a:effectLst/>
              </a:rPr>
              <a:t>17</a:t>
            </a:r>
            <a:r>
              <a:rPr lang="en-US" sz="2000" dirty="0">
                <a:effectLst/>
              </a:rPr>
              <a:t>cm</a:t>
            </a:r>
            <a:r>
              <a:rPr lang="en-US" sz="2000" baseline="30000" dirty="0">
                <a:effectLst/>
              </a:rPr>
              <a:t>−3</a:t>
            </a:r>
            <a:r>
              <a:rPr lang="en-US" sz="2000" dirty="0">
                <a:effectLst/>
              </a:rPr>
              <a:t>in the n-region. (Note: </a:t>
            </a:r>
            <a:r>
              <a:rPr lang="en-US" sz="2000" dirty="0">
                <a:effectLst/>
                <a:latin typeface="Cambria Math" panose="02040503050406030204" pitchFamily="18" charset="0"/>
                <a:ea typeface="Cambria Math" panose="02040503050406030204" pitchFamily="18" charset="0"/>
              </a:rPr>
              <a:t>ni</a:t>
            </a:r>
            <a:r>
              <a:rPr lang="en-US" sz="2000" dirty="0">
                <a:effectLst/>
              </a:rPr>
              <a:t>=1.5×10</a:t>
            </a:r>
            <a:r>
              <a:rPr lang="en-US" sz="2000" baseline="30000" dirty="0">
                <a:effectLst/>
              </a:rPr>
              <a:t>10</a:t>
            </a:r>
            <a:r>
              <a:rPr lang="en-US" sz="2000" dirty="0">
                <a:effectLst/>
              </a:rPr>
              <a:t>cm</a:t>
            </a:r>
            <a:r>
              <a:rPr lang="en-US" sz="2000" baseline="30000" dirty="0">
                <a:effectLst/>
              </a:rPr>
              <a:t>−3</a:t>
            </a:r>
            <a:r>
              <a:rPr lang="en-US" sz="2000" dirty="0">
                <a:effectLst/>
              </a:rPr>
              <a:t>for silicon at room temperature)</a:t>
            </a:r>
            <a:endParaRPr lang="en-US" sz="200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5B7EEE8-151D-460A-A44F-0C12AE317F6C}"/>
                  </a:ext>
                </a:extLst>
              </p:cNvPr>
              <p:cNvSpPr txBox="1"/>
              <p:nvPr/>
            </p:nvSpPr>
            <p:spPr>
              <a:xfrm>
                <a:off x="-59632" y="2519613"/>
                <a:ext cx="3398647" cy="6338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200" i="1" smtClean="0">
                              <a:latin typeface="Cambria Math" panose="02040503050406030204" pitchFamily="18" charset="0"/>
                            </a:rPr>
                          </m:ctrlPr>
                        </m:funcPr>
                        <m:fName>
                          <m:r>
                            <m:rPr>
                              <m:sty m:val="p"/>
                            </m:rPr>
                            <a:rPr lang="en-US" sz="2200" b="0" i="0" smtClean="0">
                              <a:latin typeface="Cambria Math" panose="02040503050406030204" pitchFamily="18" charset="0"/>
                            </a:rPr>
                            <m:t>V</m:t>
                          </m:r>
                          <m:r>
                            <m:rPr>
                              <m:sty m:val="p"/>
                            </m:rPr>
                            <a:rPr lang="en-US" sz="2200" b="0" i="0" baseline="-25000" smtClean="0">
                              <a:latin typeface="Cambria Math" panose="02040503050406030204" pitchFamily="18" charset="0"/>
                            </a:rPr>
                            <m:t>bi</m:t>
                          </m:r>
                          <m:r>
                            <a:rPr lang="en-US" sz="2200" b="0" i="0" smtClean="0">
                              <a:latin typeface="Cambria Math" panose="02040503050406030204" pitchFamily="18" charset="0"/>
                            </a:rPr>
                            <m:t>= </m:t>
                          </m:r>
                          <m:r>
                            <m:rPr>
                              <m:sty m:val="p"/>
                            </m:rPr>
                            <a:rPr lang="en-US" sz="2200" b="0" i="0" smtClean="0">
                              <a:latin typeface="Cambria Math" panose="02040503050406030204" pitchFamily="18" charset="0"/>
                            </a:rPr>
                            <m:t>VT</m:t>
                          </m:r>
                          <m:r>
                            <a:rPr lang="en-US" sz="2200" b="0" i="0" baseline="-25000" smtClean="0">
                              <a:latin typeface="Cambria Math" panose="02040503050406030204" pitchFamily="18" charset="0"/>
                            </a:rPr>
                            <m:t> </m:t>
                          </m:r>
                          <m:r>
                            <m:rPr>
                              <m:sty m:val="p"/>
                            </m:rPr>
                            <a:rPr lang="en-US" sz="2200" i="0" smtClean="0">
                              <a:latin typeface="Cambria Math" panose="02040503050406030204" pitchFamily="18" charset="0"/>
                            </a:rPr>
                            <m:t>ln</m:t>
                          </m:r>
                        </m:fName>
                        <m:e>
                          <m:f>
                            <m:fPr>
                              <m:ctrlPr>
                                <a:rPr lang="en-US" sz="2200" i="1" smtClean="0">
                                  <a:latin typeface="Cambria Math" panose="02040503050406030204" pitchFamily="18" charset="0"/>
                                </a:rPr>
                              </m:ctrlPr>
                            </m:fPr>
                            <m:num>
                              <m:r>
                                <a:rPr lang="en-US" sz="2200" b="0" i="1" smtClean="0">
                                  <a:latin typeface="Cambria Math" panose="02040503050406030204" pitchFamily="18" charset="0"/>
                                </a:rPr>
                                <m:t>𝑁</m:t>
                              </m:r>
                              <m:r>
                                <a:rPr lang="en-US" sz="2200" b="0" i="1" baseline="-25000" smtClean="0">
                                  <a:latin typeface="Cambria Math" panose="02040503050406030204" pitchFamily="18" charset="0"/>
                                </a:rPr>
                                <m:t>𝑎</m:t>
                              </m:r>
                              <m:r>
                                <a:rPr lang="en-US" sz="2200" b="0" i="1" smtClean="0">
                                  <a:latin typeface="Cambria Math" panose="02040503050406030204" pitchFamily="18" charset="0"/>
                                </a:rPr>
                                <m:t>𝑁</m:t>
                              </m:r>
                              <m:r>
                                <a:rPr lang="en-US" sz="2200" b="0" i="1" baseline="-25000" smtClean="0">
                                  <a:latin typeface="Cambria Math" panose="02040503050406030204" pitchFamily="18" charset="0"/>
                                </a:rPr>
                                <m:t>𝑑</m:t>
                              </m:r>
                            </m:num>
                            <m:den>
                              <m:r>
                                <a:rPr lang="en-US" sz="2200" b="0" i="1" smtClean="0">
                                  <a:latin typeface="Cambria Math" panose="02040503050406030204" pitchFamily="18" charset="0"/>
                                </a:rPr>
                                <m:t>𝑛</m:t>
                              </m:r>
                              <m:r>
                                <a:rPr lang="en-US" sz="2200" b="0" i="1" baseline="-25000" smtClean="0">
                                  <a:latin typeface="Cambria Math" panose="02040503050406030204" pitchFamily="18" charset="0"/>
                                </a:rPr>
                                <m:t>𝑖</m:t>
                              </m:r>
                              <m:r>
                                <a:rPr lang="en-US" sz="2200" b="0" i="1" baseline="30000" smtClean="0">
                                  <a:latin typeface="Cambria Math" panose="02040503050406030204" pitchFamily="18" charset="0"/>
                                </a:rPr>
                                <m:t>2</m:t>
                              </m:r>
                            </m:den>
                          </m:f>
                        </m:e>
                      </m:func>
                    </m:oMath>
                  </m:oMathPara>
                </a14:m>
                <a:endParaRPr lang="en-US" sz="2200" dirty="0"/>
              </a:p>
            </p:txBody>
          </p:sp>
        </mc:Choice>
        <mc:Fallback xmlns="">
          <p:sp>
            <p:nvSpPr>
              <p:cNvPr id="7" name="TextBox 6">
                <a:extLst>
                  <a:ext uri="{FF2B5EF4-FFF2-40B4-BE49-F238E27FC236}">
                    <a16:creationId xmlns:a16="http://schemas.microsoft.com/office/drawing/2014/main" id="{55B7EEE8-151D-460A-A44F-0C12AE317F6C}"/>
                  </a:ext>
                </a:extLst>
              </p:cNvPr>
              <p:cNvSpPr txBox="1">
                <a:spLocks noRot="1" noChangeAspect="1" noMove="1" noResize="1" noEditPoints="1" noAdjustHandles="1" noChangeArrowheads="1" noChangeShapeType="1" noTextEdit="1"/>
              </p:cNvSpPr>
              <p:nvPr/>
            </p:nvSpPr>
            <p:spPr>
              <a:xfrm>
                <a:off x="-59632" y="2519613"/>
                <a:ext cx="3398647" cy="633891"/>
              </a:xfrm>
              <a:prstGeom prst="rect">
                <a:avLst/>
              </a:prstGeom>
              <a:blipFill>
                <a:blip r:embed="rId2"/>
                <a:stretch>
                  <a:fillRect b="-9615"/>
                </a:stretch>
              </a:blipFill>
            </p:spPr>
            <p:txBody>
              <a:bodyPr/>
              <a:lstStyle/>
              <a:p>
                <a:r>
                  <a:rPr lang="en-US">
                    <a:noFill/>
                  </a:rPr>
                  <a:t> </a:t>
                </a:r>
              </a:p>
            </p:txBody>
          </p:sp>
        </mc:Fallback>
      </mc:AlternateContent>
      <p:sp>
        <p:nvSpPr>
          <p:cNvPr id="14" name="Title 1">
            <a:extLst>
              <a:ext uri="{FF2B5EF4-FFF2-40B4-BE49-F238E27FC236}">
                <a16:creationId xmlns:a16="http://schemas.microsoft.com/office/drawing/2014/main" id="{BE4AB9F0-7163-488D-B9E9-89CF73CCA394}"/>
              </a:ext>
            </a:extLst>
          </p:cNvPr>
          <p:cNvSpPr txBox="1">
            <a:spLocks/>
          </p:cNvSpPr>
          <p:nvPr/>
        </p:nvSpPr>
        <p:spPr>
          <a:xfrm>
            <a:off x="165655" y="1917743"/>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dirty="0">
                <a:latin typeface="+mn-lt"/>
              </a:rPr>
              <a:t>Solution</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938A19F-46E4-42A8-ACB1-9E7294EA27D2}"/>
                  </a:ext>
                </a:extLst>
              </p:cNvPr>
              <p:cNvSpPr txBox="1"/>
              <p:nvPr/>
            </p:nvSpPr>
            <p:spPr>
              <a:xfrm>
                <a:off x="2660909" y="2519613"/>
                <a:ext cx="3398647" cy="70493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200" i="1" smtClean="0">
                              <a:latin typeface="Cambria Math" panose="02040503050406030204" pitchFamily="18" charset="0"/>
                            </a:rPr>
                          </m:ctrlPr>
                        </m:funcPr>
                        <m:fName>
                          <m:r>
                            <a:rPr lang="en-US" sz="2200" b="0" i="0" smtClean="0">
                              <a:latin typeface="Cambria Math" panose="02040503050406030204" pitchFamily="18" charset="0"/>
                            </a:rPr>
                            <m:t>=(0.026)</m:t>
                          </m:r>
                          <m:r>
                            <a:rPr lang="en-US" sz="2200" b="0" i="0" baseline="-25000" smtClean="0">
                              <a:latin typeface="Cambria Math" panose="02040503050406030204" pitchFamily="18" charset="0"/>
                            </a:rPr>
                            <m:t> </m:t>
                          </m:r>
                          <m:r>
                            <m:rPr>
                              <m:sty m:val="p"/>
                            </m:rPr>
                            <a:rPr lang="en-US" sz="2200" i="0" smtClean="0">
                              <a:latin typeface="Cambria Math" panose="02040503050406030204" pitchFamily="18" charset="0"/>
                            </a:rPr>
                            <m:t>ln</m:t>
                          </m:r>
                        </m:fName>
                        <m:e>
                          <m:f>
                            <m:fPr>
                              <m:ctrlPr>
                                <a:rPr lang="en-US" sz="2200" i="1" smtClean="0">
                                  <a:latin typeface="Cambria Math" panose="02040503050406030204" pitchFamily="18" charset="0"/>
                                </a:rPr>
                              </m:ctrlPr>
                            </m:fPr>
                            <m:num>
                              <m:r>
                                <a:rPr lang="en-US" sz="2200" b="0" i="1" smtClean="0">
                                  <a:latin typeface="Cambria Math" panose="02040503050406030204" pitchFamily="18" charset="0"/>
                                </a:rPr>
                                <m:t>(10</m:t>
                              </m:r>
                              <m:r>
                                <a:rPr lang="en-US" sz="2200" b="0" i="1" baseline="30000" smtClean="0">
                                  <a:latin typeface="Cambria Math" panose="02040503050406030204" pitchFamily="18" charset="0"/>
                                </a:rPr>
                                <m:t>16</m:t>
                              </m:r>
                              <m:r>
                                <a:rPr lang="en-US" sz="2200" b="0" i="1" smtClean="0">
                                  <a:latin typeface="Cambria Math" panose="02040503050406030204" pitchFamily="18" charset="0"/>
                                </a:rPr>
                                <m:t>10</m:t>
                              </m:r>
                              <m:r>
                                <a:rPr lang="en-US" sz="2200" b="0" i="1" baseline="30000" smtClean="0">
                                  <a:latin typeface="Cambria Math" panose="02040503050406030204" pitchFamily="18" charset="0"/>
                                </a:rPr>
                                <m:t>17</m:t>
                              </m:r>
                              <m:r>
                                <a:rPr lang="en-US" sz="2200" b="0" i="1" smtClean="0">
                                  <a:latin typeface="Cambria Math" panose="02040503050406030204" pitchFamily="18" charset="0"/>
                                </a:rPr>
                                <m:t>)</m:t>
                              </m:r>
                            </m:num>
                            <m:den>
                              <m:r>
                                <a:rPr lang="en-US" sz="2200" b="0" i="1" smtClean="0">
                                  <a:latin typeface="Cambria Math" panose="02040503050406030204" pitchFamily="18" charset="0"/>
                                </a:rPr>
                                <m:t>(1.5</m:t>
                              </m:r>
                              <m:r>
                                <a:rPr lang="en-US" sz="2200" b="0" i="1" smtClean="0">
                                  <a:latin typeface="Cambria Math" panose="02040503050406030204" pitchFamily="18" charset="0"/>
                                </a:rPr>
                                <m:t>𝑥</m:t>
                              </m:r>
                              <m:r>
                                <a:rPr lang="en-US" sz="2200" b="0" i="1" smtClean="0">
                                  <a:latin typeface="Cambria Math" panose="02040503050406030204" pitchFamily="18" charset="0"/>
                                </a:rPr>
                                <m:t>1010)2</m:t>
                              </m:r>
                            </m:den>
                          </m:f>
                        </m:e>
                      </m:func>
                    </m:oMath>
                  </m:oMathPara>
                </a14:m>
                <a:endParaRPr lang="en-US" sz="2200" dirty="0"/>
              </a:p>
            </p:txBody>
          </p:sp>
        </mc:Choice>
        <mc:Fallback xmlns="">
          <p:sp>
            <p:nvSpPr>
              <p:cNvPr id="15" name="TextBox 14">
                <a:extLst>
                  <a:ext uri="{FF2B5EF4-FFF2-40B4-BE49-F238E27FC236}">
                    <a16:creationId xmlns:a16="http://schemas.microsoft.com/office/drawing/2014/main" id="{9938A19F-46E4-42A8-ACB1-9E7294EA27D2}"/>
                  </a:ext>
                </a:extLst>
              </p:cNvPr>
              <p:cNvSpPr txBox="1">
                <a:spLocks noRot="1" noChangeAspect="1" noMove="1" noResize="1" noEditPoints="1" noAdjustHandles="1" noChangeArrowheads="1" noChangeShapeType="1" noTextEdit="1"/>
              </p:cNvSpPr>
              <p:nvPr/>
            </p:nvSpPr>
            <p:spPr>
              <a:xfrm>
                <a:off x="2660909" y="2519613"/>
                <a:ext cx="3398647" cy="70493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476AAC7-2361-4767-8DFD-8AE8181F5158}"/>
                  </a:ext>
                </a:extLst>
              </p:cNvPr>
              <p:cNvSpPr txBox="1"/>
              <p:nvPr/>
            </p:nvSpPr>
            <p:spPr>
              <a:xfrm>
                <a:off x="5721632" y="2672026"/>
                <a:ext cx="206071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1" i="0" smtClean="0">
                          <a:latin typeface="Cambria Math" panose="02040503050406030204" pitchFamily="18" charset="0"/>
                        </a:rPr>
                        <m:t>=</m:t>
                      </m:r>
                      <m:r>
                        <a:rPr lang="en-US" sz="2000" b="1" i="0" smtClean="0">
                          <a:latin typeface="Cambria Math" panose="02040503050406030204" pitchFamily="18" charset="0"/>
                        </a:rPr>
                        <m:t>𝟎</m:t>
                      </m:r>
                      <m:r>
                        <a:rPr lang="en-US" sz="2000" b="1" i="0" smtClean="0">
                          <a:latin typeface="Cambria Math" panose="02040503050406030204" pitchFamily="18" charset="0"/>
                        </a:rPr>
                        <m:t>.</m:t>
                      </m:r>
                      <m:r>
                        <a:rPr lang="en-US" sz="2000" b="1" i="0" smtClean="0">
                          <a:latin typeface="Cambria Math" panose="02040503050406030204" pitchFamily="18" charset="0"/>
                        </a:rPr>
                        <m:t>𝟕𝟓𝟕</m:t>
                      </m:r>
                      <m:r>
                        <a:rPr lang="en-US" sz="2000" b="1" i="0" smtClean="0">
                          <a:latin typeface="Cambria Math" panose="02040503050406030204" pitchFamily="18" charset="0"/>
                        </a:rPr>
                        <m:t> </m:t>
                      </m:r>
                      <m:r>
                        <a:rPr lang="en-US" sz="2000" b="1" i="0" smtClean="0">
                          <a:latin typeface="Cambria Math" panose="02040503050406030204" pitchFamily="18" charset="0"/>
                        </a:rPr>
                        <m:t>𝐯</m:t>
                      </m:r>
                      <m:r>
                        <a:rPr lang="en-US" sz="2000" b="1" i="0" smtClean="0">
                          <a:latin typeface="Cambria Math" panose="02040503050406030204" pitchFamily="18" charset="0"/>
                        </a:rPr>
                        <m:t> </m:t>
                      </m:r>
                    </m:oMath>
                  </m:oMathPara>
                </a14:m>
                <a:endParaRPr lang="en-US" sz="2000" b="1" dirty="0"/>
              </a:p>
            </p:txBody>
          </p:sp>
        </mc:Choice>
        <mc:Fallback xmlns="">
          <p:sp>
            <p:nvSpPr>
              <p:cNvPr id="17" name="TextBox 16">
                <a:extLst>
                  <a:ext uri="{FF2B5EF4-FFF2-40B4-BE49-F238E27FC236}">
                    <a16:creationId xmlns:a16="http://schemas.microsoft.com/office/drawing/2014/main" id="{F476AAC7-2361-4767-8DFD-8AE8181F5158}"/>
                  </a:ext>
                </a:extLst>
              </p:cNvPr>
              <p:cNvSpPr txBox="1">
                <a:spLocks noRot="1" noChangeAspect="1" noMove="1" noResize="1" noEditPoints="1" noAdjustHandles="1" noChangeArrowheads="1" noChangeShapeType="1" noTextEdit="1"/>
              </p:cNvSpPr>
              <p:nvPr/>
            </p:nvSpPr>
            <p:spPr>
              <a:xfrm>
                <a:off x="5721632" y="2672026"/>
                <a:ext cx="2060710" cy="400110"/>
              </a:xfrm>
              <a:prstGeom prst="rect">
                <a:avLst/>
              </a:prstGeom>
              <a:blipFill>
                <a:blip r:embed="rId4"/>
                <a:stretch>
                  <a:fillRect/>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D2094104-AD13-43AB-A111-0CC4D4004C6B}"/>
              </a:ext>
            </a:extLst>
          </p:cNvPr>
          <p:cNvSpPr/>
          <p:nvPr/>
        </p:nvSpPr>
        <p:spPr>
          <a:xfrm>
            <a:off x="165655" y="3305917"/>
            <a:ext cx="10979423" cy="707886"/>
          </a:xfrm>
          <a:prstGeom prst="rect">
            <a:avLst/>
          </a:prstGeom>
        </p:spPr>
        <p:txBody>
          <a:bodyPr wrap="square">
            <a:spAutoFit/>
          </a:bodyPr>
          <a:lstStyle/>
          <a:p>
            <a:pPr rtl="0"/>
            <a:r>
              <a:rPr lang="en-US" sz="2000" b="1" dirty="0"/>
              <a:t>2</a:t>
            </a:r>
            <a:r>
              <a:rPr lang="en-US" sz="2000" b="1" dirty="0">
                <a:effectLst/>
              </a:rPr>
              <a:t>.) </a:t>
            </a:r>
            <a:r>
              <a:rPr lang="en-US" sz="2000" dirty="0">
                <a:effectLst/>
              </a:rPr>
              <a:t>Determine the current in a pn junction at T=300K in which I</a:t>
            </a:r>
            <a:r>
              <a:rPr lang="en-US" sz="2000" baseline="-25000" dirty="0">
                <a:effectLst/>
              </a:rPr>
              <a:t>S</a:t>
            </a:r>
            <a:r>
              <a:rPr lang="en-US" sz="2000" dirty="0">
                <a:effectLst/>
              </a:rPr>
              <a:t>=10</a:t>
            </a:r>
            <a:r>
              <a:rPr lang="en-US" sz="2000" baseline="30000" dirty="0">
                <a:effectLst/>
              </a:rPr>
              <a:t>−14</a:t>
            </a:r>
            <a:r>
              <a:rPr lang="en-US" sz="2000" dirty="0">
                <a:effectLst/>
              </a:rPr>
              <a:t>A and n=1. Find the current </a:t>
            </a:r>
            <a:r>
              <a:rPr lang="en-US" sz="2000" dirty="0">
                <a:effectLst/>
                <a:latin typeface="Lucida Calligraphy" panose="03010101010101010101" pitchFamily="66" charset="0"/>
                <a:ea typeface="Cambria Math" panose="02040503050406030204" pitchFamily="18" charset="0"/>
              </a:rPr>
              <a:t>i</a:t>
            </a:r>
            <a:r>
              <a:rPr lang="en-US" sz="2000" baseline="-25000" dirty="0">
                <a:effectLst/>
                <a:latin typeface="Cambria Math" panose="02040503050406030204" pitchFamily="18" charset="0"/>
                <a:ea typeface="Cambria Math" panose="02040503050406030204" pitchFamily="18" charset="0"/>
              </a:rPr>
              <a:t>D</a:t>
            </a:r>
            <a:r>
              <a:rPr lang="en-US" sz="2000" dirty="0">
                <a:effectLst/>
              </a:rPr>
              <a:t> for </a:t>
            </a:r>
            <a:r>
              <a:rPr lang="en-US" sz="2000" dirty="0">
                <a:effectLst/>
                <a:latin typeface="Lucida Calligraphy" panose="03010101010101010101" pitchFamily="66" charset="0"/>
              </a:rPr>
              <a:t>v</a:t>
            </a:r>
            <a:r>
              <a:rPr lang="en-US" sz="2000" baseline="-25000" dirty="0">
                <a:effectLst/>
                <a:latin typeface="Lucida Calligraphy" panose="03010101010101010101" pitchFamily="66" charset="0"/>
              </a:rPr>
              <a:t>D </a:t>
            </a:r>
            <a:r>
              <a:rPr lang="en-US" sz="2000" dirty="0">
                <a:effectLst/>
              </a:rPr>
              <a:t>= +0.70V and </a:t>
            </a:r>
            <a:r>
              <a:rPr lang="en-US" sz="2000" dirty="0">
                <a:effectLst/>
                <a:latin typeface="Lucida Calligraphy" panose="03010101010101010101" pitchFamily="66" charset="0"/>
              </a:rPr>
              <a:t>v</a:t>
            </a:r>
            <a:r>
              <a:rPr lang="en-US" sz="2000" baseline="-25000" dirty="0">
                <a:effectLst/>
                <a:latin typeface="Lucida Calligraphy" panose="03010101010101010101" pitchFamily="66" charset="0"/>
              </a:rPr>
              <a:t>D </a:t>
            </a:r>
            <a:r>
              <a:rPr lang="en-US" sz="2000" dirty="0">
                <a:effectLst/>
              </a:rPr>
              <a:t>= −0.70V.</a:t>
            </a:r>
            <a:endParaRPr lang="en-US" sz="2000" dirty="0"/>
          </a:p>
        </p:txBody>
      </p:sp>
      <p:sp>
        <p:nvSpPr>
          <p:cNvPr id="11" name="Title 1">
            <a:extLst>
              <a:ext uri="{FF2B5EF4-FFF2-40B4-BE49-F238E27FC236}">
                <a16:creationId xmlns:a16="http://schemas.microsoft.com/office/drawing/2014/main" id="{F08458F8-163A-4AD2-AF20-6D2EE4B4AF35}"/>
              </a:ext>
            </a:extLst>
          </p:cNvPr>
          <p:cNvSpPr txBox="1">
            <a:spLocks/>
          </p:cNvSpPr>
          <p:nvPr/>
        </p:nvSpPr>
        <p:spPr>
          <a:xfrm>
            <a:off x="165655" y="3777620"/>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b="1" dirty="0">
                <a:latin typeface="+mn-lt"/>
              </a:rPr>
              <a:t>Solution</a:t>
            </a:r>
          </a:p>
        </p:txBody>
      </p:sp>
      <p:sp>
        <p:nvSpPr>
          <p:cNvPr id="12" name="Rectangle 11">
            <a:extLst>
              <a:ext uri="{FF2B5EF4-FFF2-40B4-BE49-F238E27FC236}">
                <a16:creationId xmlns:a16="http://schemas.microsoft.com/office/drawing/2014/main" id="{86E6F7AF-59D2-4A19-816F-B98FD195EC6F}"/>
              </a:ext>
            </a:extLst>
          </p:cNvPr>
          <p:cNvSpPr/>
          <p:nvPr/>
        </p:nvSpPr>
        <p:spPr>
          <a:xfrm>
            <a:off x="165655" y="4414801"/>
            <a:ext cx="5555977" cy="400110"/>
          </a:xfrm>
          <a:prstGeom prst="rect">
            <a:avLst/>
          </a:prstGeom>
        </p:spPr>
        <p:txBody>
          <a:bodyPr wrap="square">
            <a:spAutoFit/>
          </a:bodyPr>
          <a:lstStyle/>
          <a:p>
            <a:pPr rtl="0"/>
            <a:r>
              <a:rPr lang="en-US" sz="2000" dirty="0">
                <a:effectLst/>
              </a:rPr>
              <a:t>For </a:t>
            </a:r>
            <a:r>
              <a:rPr lang="en-US" sz="2000" dirty="0">
                <a:effectLst/>
                <a:latin typeface="Lucida Calligraphy" panose="03010101010101010101" pitchFamily="66" charset="0"/>
              </a:rPr>
              <a:t>v</a:t>
            </a:r>
            <a:r>
              <a:rPr lang="en-US" sz="2000" baseline="-25000" dirty="0">
                <a:effectLst/>
                <a:latin typeface="Lucida Calligraphy" panose="03010101010101010101" pitchFamily="66" charset="0"/>
              </a:rPr>
              <a:t>D </a:t>
            </a:r>
            <a:r>
              <a:rPr lang="en-US" sz="2000" dirty="0">
                <a:effectLst/>
              </a:rPr>
              <a:t>= +0.70V, the pn junction is forward-biased </a:t>
            </a:r>
            <a:endParaRPr lang="en-US" sz="2000" dirty="0"/>
          </a:p>
        </p:txBody>
      </p:sp>
      <p:sp>
        <p:nvSpPr>
          <p:cNvPr id="13" name="Rectangle 12">
            <a:extLst>
              <a:ext uri="{FF2B5EF4-FFF2-40B4-BE49-F238E27FC236}">
                <a16:creationId xmlns:a16="http://schemas.microsoft.com/office/drawing/2014/main" id="{6CE99E00-91EE-4B62-B670-CB200CA840A7}"/>
              </a:ext>
            </a:extLst>
          </p:cNvPr>
          <p:cNvSpPr/>
          <p:nvPr/>
        </p:nvSpPr>
        <p:spPr>
          <a:xfrm>
            <a:off x="6059556" y="4414801"/>
            <a:ext cx="5555977" cy="400110"/>
          </a:xfrm>
          <a:prstGeom prst="rect">
            <a:avLst/>
          </a:prstGeom>
        </p:spPr>
        <p:txBody>
          <a:bodyPr wrap="square">
            <a:spAutoFit/>
          </a:bodyPr>
          <a:lstStyle/>
          <a:p>
            <a:pPr rtl="0"/>
            <a:r>
              <a:rPr lang="en-US" sz="2000" dirty="0">
                <a:effectLst/>
              </a:rPr>
              <a:t>For </a:t>
            </a:r>
            <a:r>
              <a:rPr lang="en-US" sz="2000" dirty="0">
                <a:effectLst/>
                <a:latin typeface="Lucida Calligraphy" panose="03010101010101010101" pitchFamily="66" charset="0"/>
              </a:rPr>
              <a:t>v</a:t>
            </a:r>
            <a:r>
              <a:rPr lang="en-US" sz="2000" baseline="-25000" dirty="0">
                <a:effectLst/>
                <a:latin typeface="Lucida Calligraphy" panose="03010101010101010101" pitchFamily="66" charset="0"/>
              </a:rPr>
              <a:t>D </a:t>
            </a:r>
            <a:r>
              <a:rPr lang="en-US" sz="2000" dirty="0">
                <a:effectLst/>
              </a:rPr>
              <a:t>= − 0.70V, the pn junction is reversed-biased </a:t>
            </a:r>
            <a:endParaRPr lang="en-US" sz="200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4CBFF8C-79CE-4C8F-B7D7-C045FEAE6A74}"/>
                  </a:ext>
                </a:extLst>
              </p:cNvPr>
              <p:cNvSpPr txBox="1"/>
              <p:nvPr/>
            </p:nvSpPr>
            <p:spPr>
              <a:xfrm>
                <a:off x="934548" y="4862057"/>
                <a:ext cx="3425684" cy="469167"/>
              </a:xfrm>
              <a:prstGeom prst="rect">
                <a:avLst/>
              </a:prstGeom>
              <a:noFill/>
            </p:spPr>
            <p:txBody>
              <a:bodyPr wrap="square" lIns="0" tIns="0" rIns="0" bIns="0" rtlCol="0">
                <a:spAutoFit/>
              </a:bodyPr>
              <a:lstStyle/>
              <a:p>
                <a14:m>
                  <m:oMath xmlns:m="http://schemas.openxmlformats.org/officeDocument/2006/math">
                    <m:sSup>
                      <m:sSupPr>
                        <m:ctrlPr>
                          <a:rPr lang="en-US" sz="2000" i="1" smtClean="0">
                            <a:latin typeface="Cambria Math" panose="02040503050406030204" pitchFamily="18" charset="0"/>
                          </a:rPr>
                        </m:ctrlPr>
                      </m:sSupPr>
                      <m:e>
                        <m:r>
                          <m:rPr>
                            <m:nor/>
                          </m:rPr>
                          <a:rPr lang="en-US" sz="2000">
                            <a:latin typeface="Lucida Calligraphy" panose="03010101010101010101" pitchFamily="66" charset="0"/>
                            <a:ea typeface="Cambria Math" panose="02040503050406030204" pitchFamily="18" charset="0"/>
                          </a:rPr>
                          <m:t>i</m:t>
                        </m:r>
                        <m:r>
                          <m:rPr>
                            <m:nor/>
                          </m:rPr>
                          <a:rPr lang="en-US" sz="2000" baseline="-25000">
                            <a:latin typeface="Cambria Math" panose="02040503050406030204" pitchFamily="18" charset="0"/>
                            <a:ea typeface="Cambria Math" panose="02040503050406030204" pitchFamily="18" charset="0"/>
                          </a:rPr>
                          <m:t>D</m:t>
                        </m:r>
                        <m:r>
                          <a:rPr lang="en-US" sz="2000" b="0" i="1" baseline="-25000" dirty="0" smtClean="0">
                            <a:latin typeface="Cambria Math" panose="02040503050406030204" pitchFamily="18" charset="0"/>
                            <a:ea typeface="Cambria Math" panose="02040503050406030204" pitchFamily="18" charset="0"/>
                          </a:rPr>
                          <m:t> </m:t>
                        </m:r>
                        <m:r>
                          <a:rPr lang="en-US" sz="2000" b="0" i="1" dirty="0"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rPr>
                          <m:t>𝐼</m:t>
                        </m:r>
                        <m:r>
                          <a:rPr lang="en-US" sz="2000" b="0" i="1" baseline="-25000" smtClean="0">
                            <a:latin typeface="Cambria Math" panose="02040503050406030204" pitchFamily="18" charset="0"/>
                          </a:rPr>
                          <m:t>𝑠</m:t>
                        </m:r>
                        <m:r>
                          <a:rPr lang="en-US" sz="2000" b="0" i="1" smtClean="0">
                            <a:latin typeface="Cambria Math" panose="02040503050406030204" pitchFamily="18" charset="0"/>
                          </a:rPr>
                          <m:t>(</m:t>
                        </m:r>
                        <m:r>
                          <a:rPr lang="en-US" sz="2000" b="0" i="1" smtClean="0">
                            <a:latin typeface="Cambria Math" panose="02040503050406030204" pitchFamily="18" charset="0"/>
                          </a:rPr>
                          <m:t>𝑒</m:t>
                        </m:r>
                      </m:e>
                      <m:sup>
                        <m:f>
                          <m:fPr>
                            <m:ctrlPr>
                              <a:rPr lang="en-US" sz="2000" i="1" smtClean="0">
                                <a:latin typeface="Cambria Math" panose="02040503050406030204" pitchFamily="18" charset="0"/>
                              </a:rPr>
                            </m:ctrlPr>
                          </m:fPr>
                          <m:num>
                            <m:r>
                              <m:rPr>
                                <m:nor/>
                              </m:rPr>
                              <a:rPr lang="en-US" sz="2000">
                                <a:latin typeface="Lucida Calligraphy" panose="03010101010101010101" pitchFamily="66" charset="0"/>
                              </a:rPr>
                              <m:t>v</m:t>
                            </m:r>
                            <m:r>
                              <m:rPr>
                                <m:nor/>
                              </m:rPr>
                              <a:rPr lang="en-US" sz="2000" baseline="-25000">
                                <a:latin typeface="Lucida Calligraphy" panose="03010101010101010101" pitchFamily="66" charset="0"/>
                              </a:rPr>
                              <m:t>D</m:t>
                            </m:r>
                          </m:num>
                          <m:den>
                            <m:r>
                              <a:rPr lang="en-US" sz="2000" b="0" i="1" smtClean="0">
                                <a:latin typeface="Cambria Math" panose="02040503050406030204" pitchFamily="18" charset="0"/>
                              </a:rPr>
                              <m:t>𝑛𝑉</m:t>
                            </m:r>
                            <m:r>
                              <a:rPr lang="en-US" sz="2000" b="0" i="1" baseline="-25000" smtClean="0">
                                <a:latin typeface="Cambria Math" panose="02040503050406030204" pitchFamily="18" charset="0"/>
                              </a:rPr>
                              <m:t>𝑇</m:t>
                            </m:r>
                          </m:den>
                        </m:f>
                      </m:sup>
                    </m:sSup>
                  </m:oMath>
                </a14:m>
                <a:r>
                  <a:rPr lang="en-US" sz="2000" dirty="0"/>
                  <a:t> - 1)</a:t>
                </a:r>
              </a:p>
            </p:txBody>
          </p:sp>
        </mc:Choice>
        <mc:Fallback xmlns="">
          <p:sp>
            <p:nvSpPr>
              <p:cNvPr id="2" name="TextBox 1">
                <a:extLst>
                  <a:ext uri="{FF2B5EF4-FFF2-40B4-BE49-F238E27FC236}">
                    <a16:creationId xmlns:a16="http://schemas.microsoft.com/office/drawing/2014/main" id="{64CBFF8C-79CE-4C8F-B7D7-C045FEAE6A74}"/>
                  </a:ext>
                </a:extLst>
              </p:cNvPr>
              <p:cNvSpPr txBox="1">
                <a:spLocks noRot="1" noChangeAspect="1" noMove="1" noResize="1" noEditPoints="1" noAdjustHandles="1" noChangeArrowheads="1" noChangeShapeType="1" noTextEdit="1"/>
              </p:cNvSpPr>
              <p:nvPr/>
            </p:nvSpPr>
            <p:spPr>
              <a:xfrm>
                <a:off x="934548" y="4862057"/>
                <a:ext cx="3425684" cy="469167"/>
              </a:xfrm>
              <a:prstGeom prst="rect">
                <a:avLst/>
              </a:prstGeom>
              <a:blipFill>
                <a:blip r:embed="rId5"/>
                <a:stretch>
                  <a:fillRect b="-311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E928A81-04A3-4F71-B7CE-9DFAE35FCEF3}"/>
                  </a:ext>
                </a:extLst>
              </p:cNvPr>
              <p:cNvSpPr txBox="1"/>
              <p:nvPr/>
            </p:nvSpPr>
            <p:spPr>
              <a:xfrm>
                <a:off x="934548" y="5497638"/>
                <a:ext cx="3425684" cy="553228"/>
              </a:xfrm>
              <a:prstGeom prst="rect">
                <a:avLst/>
              </a:prstGeom>
              <a:noFill/>
            </p:spPr>
            <p:txBody>
              <a:bodyPr wrap="square" lIns="0" tIns="0" rIns="0" bIns="0" rtlCol="0">
                <a:spAutoFit/>
              </a:bodyPr>
              <a:lstStyle/>
              <a:p>
                <a14:m>
                  <m:oMath xmlns:m="http://schemas.openxmlformats.org/officeDocument/2006/math">
                    <m:sSup>
                      <m:sSupPr>
                        <m:ctrlPr>
                          <a:rPr lang="en-US" sz="2200" i="1" smtClean="0">
                            <a:latin typeface="Cambria Math" panose="02040503050406030204" pitchFamily="18" charset="0"/>
                          </a:rPr>
                        </m:ctrlPr>
                      </m:sSupPr>
                      <m:e>
                        <m:r>
                          <m:rPr>
                            <m:nor/>
                          </m:rPr>
                          <a:rPr lang="en-US" sz="2200">
                            <a:latin typeface="Lucida Calligraphy" panose="03010101010101010101" pitchFamily="66" charset="0"/>
                            <a:ea typeface="Cambria Math" panose="02040503050406030204" pitchFamily="18" charset="0"/>
                          </a:rPr>
                          <m:t>i</m:t>
                        </m:r>
                        <m:r>
                          <m:rPr>
                            <m:nor/>
                          </m:rPr>
                          <a:rPr lang="en-US" sz="2200" baseline="-25000">
                            <a:latin typeface="Cambria Math" panose="02040503050406030204" pitchFamily="18" charset="0"/>
                            <a:ea typeface="Cambria Math" panose="02040503050406030204" pitchFamily="18" charset="0"/>
                          </a:rPr>
                          <m:t>D</m:t>
                        </m:r>
                        <m:r>
                          <a:rPr lang="en-US" sz="2200" b="0" i="1" dirty="0" smtClean="0">
                            <a:latin typeface="Cambria Math" panose="02040503050406030204" pitchFamily="18" charset="0"/>
                            <a:ea typeface="Cambria Math" panose="02040503050406030204" pitchFamily="18" charset="0"/>
                          </a:rPr>
                          <m:t>=</m:t>
                        </m:r>
                        <m:r>
                          <m:rPr>
                            <m:nor/>
                          </m:rPr>
                          <a:rPr lang="en-US" sz="2200" dirty="0"/>
                          <m:t>10</m:t>
                        </m:r>
                        <m:r>
                          <m:rPr>
                            <m:nor/>
                          </m:rPr>
                          <a:rPr lang="en-US" sz="2200" baseline="30000" dirty="0"/>
                          <m:t>−14</m:t>
                        </m:r>
                        <m:r>
                          <a:rPr lang="en-US" sz="2200" b="0" i="1" smtClean="0">
                            <a:latin typeface="Cambria Math" panose="02040503050406030204" pitchFamily="18" charset="0"/>
                          </a:rPr>
                          <m:t>(</m:t>
                        </m:r>
                        <m:r>
                          <a:rPr lang="en-US" sz="2200" b="0" i="1" smtClean="0">
                            <a:latin typeface="Cambria Math" panose="02040503050406030204" pitchFamily="18" charset="0"/>
                          </a:rPr>
                          <m:t>𝑒</m:t>
                        </m:r>
                      </m:e>
                      <m:sup>
                        <m:f>
                          <m:fPr>
                            <m:ctrlPr>
                              <a:rPr lang="en-US" sz="2200" i="1" smtClean="0">
                                <a:latin typeface="Cambria Math" panose="02040503050406030204" pitchFamily="18" charset="0"/>
                              </a:rPr>
                            </m:ctrlPr>
                          </m:fPr>
                          <m:num>
                            <m:r>
                              <m:rPr>
                                <m:nor/>
                              </m:rPr>
                              <a:rPr lang="en-US" sz="2200" b="0" i="0" smtClean="0">
                                <a:latin typeface="Cambria Math" panose="02040503050406030204" pitchFamily="18" charset="0"/>
                              </a:rPr>
                              <m:t>0.7</m:t>
                            </m:r>
                          </m:num>
                          <m:den>
                            <m:r>
                              <a:rPr lang="en-US" sz="2200" b="0" i="1" smtClean="0">
                                <a:latin typeface="Cambria Math" panose="02040503050406030204" pitchFamily="18" charset="0"/>
                              </a:rPr>
                              <m:t>0.026</m:t>
                            </m:r>
                          </m:den>
                        </m:f>
                      </m:sup>
                    </m:sSup>
                  </m:oMath>
                </a14:m>
                <a:r>
                  <a:rPr lang="en-US" sz="2200" dirty="0"/>
                  <a:t> - 1)</a:t>
                </a:r>
              </a:p>
            </p:txBody>
          </p:sp>
        </mc:Choice>
        <mc:Fallback xmlns="">
          <p:sp>
            <p:nvSpPr>
              <p:cNvPr id="19" name="TextBox 18">
                <a:extLst>
                  <a:ext uri="{FF2B5EF4-FFF2-40B4-BE49-F238E27FC236}">
                    <a16:creationId xmlns:a16="http://schemas.microsoft.com/office/drawing/2014/main" id="{EE928A81-04A3-4F71-B7CE-9DFAE35FCEF3}"/>
                  </a:ext>
                </a:extLst>
              </p:cNvPr>
              <p:cNvSpPr txBox="1">
                <a:spLocks noRot="1" noChangeAspect="1" noMove="1" noResize="1" noEditPoints="1" noAdjustHandles="1" noChangeArrowheads="1" noChangeShapeType="1" noTextEdit="1"/>
              </p:cNvSpPr>
              <p:nvPr/>
            </p:nvSpPr>
            <p:spPr>
              <a:xfrm>
                <a:off x="934548" y="5497638"/>
                <a:ext cx="3425684" cy="553228"/>
              </a:xfrm>
              <a:prstGeom prst="rect">
                <a:avLst/>
              </a:prstGeom>
              <a:blipFill>
                <a:blip r:embed="rId6"/>
                <a:stretch>
                  <a:fillRect b="-296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0CFBDB4-EE1C-4195-AA91-6BED1C9A1221}"/>
                  </a:ext>
                </a:extLst>
              </p:cNvPr>
              <p:cNvSpPr txBox="1"/>
              <p:nvPr/>
            </p:nvSpPr>
            <p:spPr>
              <a:xfrm>
                <a:off x="934548" y="6303460"/>
                <a:ext cx="3425684" cy="307777"/>
              </a:xfrm>
              <a:prstGeom prst="rect">
                <a:avLst/>
              </a:prstGeom>
              <a:noFill/>
            </p:spPr>
            <p:txBody>
              <a:bodyPr wrap="square" lIns="0" tIns="0" rIns="0" bIns="0" rtlCol="0">
                <a:spAutoFit/>
              </a:bodyPr>
              <a:lstStyle/>
              <a:p>
                <a:r>
                  <a:rPr lang="en-US" sz="2000" b="1" dirty="0">
                    <a:effectLst/>
                    <a:latin typeface="Lucida Calligraphy" panose="03010101010101010101" pitchFamily="66" charset="0"/>
                    <a:ea typeface="Cambria Math" panose="02040503050406030204" pitchFamily="18" charset="0"/>
                  </a:rPr>
                  <a:t>i</a:t>
                </a:r>
                <a:r>
                  <a:rPr lang="en-US" sz="2000" b="1" baseline="-25000" dirty="0">
                    <a:effectLst/>
                    <a:latin typeface="Cambria Math" panose="02040503050406030204" pitchFamily="18" charset="0"/>
                    <a:ea typeface="Cambria Math" panose="02040503050406030204" pitchFamily="18" charset="0"/>
                  </a:rPr>
                  <a:t>D</a:t>
                </a:r>
                <a:r>
                  <a:rPr lang="en-US" sz="2000" b="1" dirty="0">
                    <a:effectLst/>
                  </a:rPr>
                  <a:t> </a:t>
                </a:r>
                <a14:m>
                  <m:oMath xmlns:m="http://schemas.openxmlformats.org/officeDocument/2006/math">
                    <m:r>
                      <a:rPr lang="en-US" sz="2000" b="1" i="1" dirty="0" smtClean="0">
                        <a:latin typeface="Cambria Math" panose="02040503050406030204" pitchFamily="18" charset="0"/>
                        <a:ea typeface="Cambria Math" panose="02040503050406030204" pitchFamily="18" charset="0"/>
                      </a:rPr>
                      <m:t>=</m:t>
                    </m:r>
                  </m:oMath>
                </a14:m>
                <a:r>
                  <a:rPr lang="en-US" sz="2000" b="1" dirty="0"/>
                  <a:t> 4.93mA</a:t>
                </a:r>
              </a:p>
            </p:txBody>
          </p:sp>
        </mc:Choice>
        <mc:Fallback xmlns="">
          <p:sp>
            <p:nvSpPr>
              <p:cNvPr id="20" name="TextBox 19">
                <a:extLst>
                  <a:ext uri="{FF2B5EF4-FFF2-40B4-BE49-F238E27FC236}">
                    <a16:creationId xmlns:a16="http://schemas.microsoft.com/office/drawing/2014/main" id="{B0CFBDB4-EE1C-4195-AA91-6BED1C9A1221}"/>
                  </a:ext>
                </a:extLst>
              </p:cNvPr>
              <p:cNvSpPr txBox="1">
                <a:spLocks noRot="1" noChangeAspect="1" noMove="1" noResize="1" noEditPoints="1" noAdjustHandles="1" noChangeArrowheads="1" noChangeShapeType="1" noTextEdit="1"/>
              </p:cNvSpPr>
              <p:nvPr/>
            </p:nvSpPr>
            <p:spPr>
              <a:xfrm>
                <a:off x="934548" y="6303460"/>
                <a:ext cx="3425684" cy="307777"/>
              </a:xfrm>
              <a:prstGeom prst="rect">
                <a:avLst/>
              </a:prstGeom>
              <a:blipFill>
                <a:blip r:embed="rId7"/>
                <a:stretch>
                  <a:fillRect l="-4448" t="-27451" b="-509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7D66283-546F-4203-B8BF-E85EC32D3229}"/>
                  </a:ext>
                </a:extLst>
              </p:cNvPr>
              <p:cNvSpPr txBox="1"/>
              <p:nvPr/>
            </p:nvSpPr>
            <p:spPr>
              <a:xfrm>
                <a:off x="6745634" y="4868685"/>
                <a:ext cx="3425684" cy="469167"/>
              </a:xfrm>
              <a:prstGeom prst="rect">
                <a:avLst/>
              </a:prstGeom>
              <a:noFill/>
            </p:spPr>
            <p:txBody>
              <a:bodyPr wrap="square" lIns="0" tIns="0" rIns="0" bIns="0" rtlCol="0">
                <a:spAutoFit/>
              </a:bodyPr>
              <a:lstStyle/>
              <a:p>
                <a14:m>
                  <m:oMath xmlns:m="http://schemas.openxmlformats.org/officeDocument/2006/math">
                    <m:sSup>
                      <m:sSupPr>
                        <m:ctrlPr>
                          <a:rPr lang="en-US" sz="2000" i="1" smtClean="0">
                            <a:latin typeface="Cambria Math" panose="02040503050406030204" pitchFamily="18" charset="0"/>
                          </a:rPr>
                        </m:ctrlPr>
                      </m:sSupPr>
                      <m:e>
                        <m:r>
                          <m:rPr>
                            <m:nor/>
                          </m:rPr>
                          <a:rPr lang="en-US" sz="2000">
                            <a:latin typeface="Lucida Calligraphy" panose="03010101010101010101" pitchFamily="66" charset="0"/>
                            <a:ea typeface="Cambria Math" panose="02040503050406030204" pitchFamily="18" charset="0"/>
                          </a:rPr>
                          <m:t>i</m:t>
                        </m:r>
                        <m:r>
                          <m:rPr>
                            <m:nor/>
                          </m:rPr>
                          <a:rPr lang="en-US" sz="2000" baseline="-25000">
                            <a:latin typeface="Cambria Math" panose="02040503050406030204" pitchFamily="18" charset="0"/>
                            <a:ea typeface="Cambria Math" panose="02040503050406030204" pitchFamily="18" charset="0"/>
                          </a:rPr>
                          <m:t>D</m:t>
                        </m:r>
                        <m:r>
                          <a:rPr lang="en-US" sz="2000" b="0" i="1" baseline="-25000" dirty="0" smtClean="0">
                            <a:latin typeface="Cambria Math" panose="02040503050406030204" pitchFamily="18" charset="0"/>
                            <a:ea typeface="Cambria Math" panose="02040503050406030204" pitchFamily="18" charset="0"/>
                          </a:rPr>
                          <m:t> </m:t>
                        </m:r>
                        <m:r>
                          <a:rPr lang="en-US" sz="2000" b="0" i="1" dirty="0"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rPr>
                          <m:t>𝐼</m:t>
                        </m:r>
                        <m:r>
                          <a:rPr lang="en-US" sz="2000" b="0" i="1" baseline="-25000" smtClean="0">
                            <a:latin typeface="Cambria Math" panose="02040503050406030204" pitchFamily="18" charset="0"/>
                          </a:rPr>
                          <m:t>𝑠</m:t>
                        </m:r>
                        <m:r>
                          <a:rPr lang="en-US" sz="2000" b="0" i="1" smtClean="0">
                            <a:latin typeface="Cambria Math" panose="02040503050406030204" pitchFamily="18" charset="0"/>
                          </a:rPr>
                          <m:t>(</m:t>
                        </m:r>
                        <m:r>
                          <a:rPr lang="en-US" sz="2000" b="0" i="1" smtClean="0">
                            <a:latin typeface="Cambria Math" panose="02040503050406030204" pitchFamily="18" charset="0"/>
                          </a:rPr>
                          <m:t>𝑒</m:t>
                        </m:r>
                      </m:e>
                      <m:sup>
                        <m:f>
                          <m:fPr>
                            <m:ctrlPr>
                              <a:rPr lang="en-US" sz="2000" i="1" smtClean="0">
                                <a:latin typeface="Cambria Math" panose="02040503050406030204" pitchFamily="18" charset="0"/>
                              </a:rPr>
                            </m:ctrlPr>
                          </m:fPr>
                          <m:num>
                            <m:r>
                              <m:rPr>
                                <m:nor/>
                              </m:rPr>
                              <a:rPr lang="en-US" sz="2000">
                                <a:latin typeface="Lucida Calligraphy" panose="03010101010101010101" pitchFamily="66" charset="0"/>
                              </a:rPr>
                              <m:t>v</m:t>
                            </m:r>
                            <m:r>
                              <m:rPr>
                                <m:nor/>
                              </m:rPr>
                              <a:rPr lang="en-US" sz="2000" baseline="-25000">
                                <a:latin typeface="Lucida Calligraphy" panose="03010101010101010101" pitchFamily="66" charset="0"/>
                              </a:rPr>
                              <m:t>D</m:t>
                            </m:r>
                          </m:num>
                          <m:den>
                            <m:r>
                              <a:rPr lang="en-US" sz="2000" b="0" i="1" smtClean="0">
                                <a:latin typeface="Cambria Math" panose="02040503050406030204" pitchFamily="18" charset="0"/>
                              </a:rPr>
                              <m:t>𝑛𝑉</m:t>
                            </m:r>
                            <m:r>
                              <a:rPr lang="en-US" sz="2000" b="0" i="1" baseline="-25000" smtClean="0">
                                <a:latin typeface="Cambria Math" panose="02040503050406030204" pitchFamily="18" charset="0"/>
                              </a:rPr>
                              <m:t>𝑇</m:t>
                            </m:r>
                          </m:den>
                        </m:f>
                      </m:sup>
                    </m:sSup>
                  </m:oMath>
                </a14:m>
                <a:r>
                  <a:rPr lang="en-US" sz="2000" dirty="0"/>
                  <a:t> - 1)</a:t>
                </a:r>
              </a:p>
            </p:txBody>
          </p:sp>
        </mc:Choice>
        <mc:Fallback xmlns="">
          <p:sp>
            <p:nvSpPr>
              <p:cNvPr id="21" name="TextBox 20">
                <a:extLst>
                  <a:ext uri="{FF2B5EF4-FFF2-40B4-BE49-F238E27FC236}">
                    <a16:creationId xmlns:a16="http://schemas.microsoft.com/office/drawing/2014/main" id="{37D66283-546F-4203-B8BF-E85EC32D3229}"/>
                  </a:ext>
                </a:extLst>
              </p:cNvPr>
              <p:cNvSpPr txBox="1">
                <a:spLocks noRot="1" noChangeAspect="1" noMove="1" noResize="1" noEditPoints="1" noAdjustHandles="1" noChangeArrowheads="1" noChangeShapeType="1" noTextEdit="1"/>
              </p:cNvSpPr>
              <p:nvPr/>
            </p:nvSpPr>
            <p:spPr>
              <a:xfrm>
                <a:off x="6745634" y="4868685"/>
                <a:ext cx="3425684" cy="469167"/>
              </a:xfrm>
              <a:prstGeom prst="rect">
                <a:avLst/>
              </a:prstGeom>
              <a:blipFill>
                <a:blip r:embed="rId8"/>
                <a:stretch>
                  <a:fillRect b="-311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CF95DF3-772C-48A1-AC22-1DD2F3646426}"/>
                  </a:ext>
                </a:extLst>
              </p:cNvPr>
              <p:cNvSpPr txBox="1"/>
              <p:nvPr/>
            </p:nvSpPr>
            <p:spPr>
              <a:xfrm>
                <a:off x="6745634" y="5504266"/>
                <a:ext cx="3425684" cy="553228"/>
              </a:xfrm>
              <a:prstGeom prst="rect">
                <a:avLst/>
              </a:prstGeom>
              <a:noFill/>
            </p:spPr>
            <p:txBody>
              <a:bodyPr wrap="square" lIns="0" tIns="0" rIns="0" bIns="0" rtlCol="0">
                <a:spAutoFit/>
              </a:bodyPr>
              <a:lstStyle/>
              <a:p>
                <a14:m>
                  <m:oMath xmlns:m="http://schemas.openxmlformats.org/officeDocument/2006/math">
                    <m:sSup>
                      <m:sSupPr>
                        <m:ctrlPr>
                          <a:rPr lang="en-US" sz="2200" i="1" smtClean="0">
                            <a:latin typeface="Cambria Math" panose="02040503050406030204" pitchFamily="18" charset="0"/>
                          </a:rPr>
                        </m:ctrlPr>
                      </m:sSupPr>
                      <m:e>
                        <m:r>
                          <m:rPr>
                            <m:nor/>
                          </m:rPr>
                          <a:rPr lang="en-US" sz="2200">
                            <a:latin typeface="Lucida Calligraphy" panose="03010101010101010101" pitchFamily="66" charset="0"/>
                            <a:ea typeface="Cambria Math" panose="02040503050406030204" pitchFamily="18" charset="0"/>
                          </a:rPr>
                          <m:t>i</m:t>
                        </m:r>
                        <m:r>
                          <m:rPr>
                            <m:nor/>
                          </m:rPr>
                          <a:rPr lang="en-US" sz="2200" baseline="-25000">
                            <a:latin typeface="Cambria Math" panose="02040503050406030204" pitchFamily="18" charset="0"/>
                            <a:ea typeface="Cambria Math" panose="02040503050406030204" pitchFamily="18" charset="0"/>
                          </a:rPr>
                          <m:t>D</m:t>
                        </m:r>
                        <m:r>
                          <a:rPr lang="en-US" sz="2200" b="0" i="1" dirty="0" smtClean="0">
                            <a:latin typeface="Cambria Math" panose="02040503050406030204" pitchFamily="18" charset="0"/>
                            <a:ea typeface="Cambria Math" panose="02040503050406030204" pitchFamily="18" charset="0"/>
                          </a:rPr>
                          <m:t>=</m:t>
                        </m:r>
                        <m:r>
                          <m:rPr>
                            <m:nor/>
                          </m:rPr>
                          <a:rPr lang="en-US" sz="2200" dirty="0"/>
                          <m:t>10</m:t>
                        </m:r>
                        <m:r>
                          <m:rPr>
                            <m:nor/>
                          </m:rPr>
                          <a:rPr lang="en-US" sz="2200" baseline="30000" dirty="0"/>
                          <m:t>−14</m:t>
                        </m:r>
                        <m:r>
                          <a:rPr lang="en-US" sz="2200" b="0" i="1" smtClean="0">
                            <a:latin typeface="Cambria Math" panose="02040503050406030204" pitchFamily="18" charset="0"/>
                          </a:rPr>
                          <m:t>(</m:t>
                        </m:r>
                        <m:r>
                          <a:rPr lang="en-US" sz="2200" b="0" i="1" smtClean="0">
                            <a:latin typeface="Cambria Math" panose="02040503050406030204" pitchFamily="18" charset="0"/>
                          </a:rPr>
                          <m:t>𝑒</m:t>
                        </m:r>
                      </m:e>
                      <m:sup>
                        <m:f>
                          <m:fPr>
                            <m:ctrlPr>
                              <a:rPr lang="en-US" sz="2200" i="1" smtClean="0">
                                <a:latin typeface="Cambria Math" panose="02040503050406030204" pitchFamily="18" charset="0"/>
                              </a:rPr>
                            </m:ctrlPr>
                          </m:fPr>
                          <m:num>
                            <m:r>
                              <a:rPr lang="en-US" sz="2200" b="0" i="1" smtClean="0">
                                <a:latin typeface="Cambria Math" panose="02040503050406030204" pitchFamily="18" charset="0"/>
                              </a:rPr>
                              <m:t>−</m:t>
                            </m:r>
                            <m:r>
                              <m:rPr>
                                <m:nor/>
                              </m:rPr>
                              <a:rPr lang="en-US" sz="2200" b="0" i="0" smtClean="0">
                                <a:latin typeface="Cambria Math" panose="02040503050406030204" pitchFamily="18" charset="0"/>
                              </a:rPr>
                              <m:t>0.7</m:t>
                            </m:r>
                          </m:num>
                          <m:den>
                            <m:r>
                              <a:rPr lang="en-US" sz="2200" b="0" i="1" smtClean="0">
                                <a:latin typeface="Cambria Math" panose="02040503050406030204" pitchFamily="18" charset="0"/>
                              </a:rPr>
                              <m:t>0.026</m:t>
                            </m:r>
                          </m:den>
                        </m:f>
                      </m:sup>
                    </m:sSup>
                  </m:oMath>
                </a14:m>
                <a:r>
                  <a:rPr lang="en-US" sz="2200" dirty="0"/>
                  <a:t> - 1)</a:t>
                </a:r>
              </a:p>
            </p:txBody>
          </p:sp>
        </mc:Choice>
        <mc:Fallback xmlns="">
          <p:sp>
            <p:nvSpPr>
              <p:cNvPr id="22" name="TextBox 21">
                <a:extLst>
                  <a:ext uri="{FF2B5EF4-FFF2-40B4-BE49-F238E27FC236}">
                    <a16:creationId xmlns:a16="http://schemas.microsoft.com/office/drawing/2014/main" id="{BCF95DF3-772C-48A1-AC22-1DD2F3646426}"/>
                  </a:ext>
                </a:extLst>
              </p:cNvPr>
              <p:cNvSpPr txBox="1">
                <a:spLocks noRot="1" noChangeAspect="1" noMove="1" noResize="1" noEditPoints="1" noAdjustHandles="1" noChangeArrowheads="1" noChangeShapeType="1" noTextEdit="1"/>
              </p:cNvSpPr>
              <p:nvPr/>
            </p:nvSpPr>
            <p:spPr>
              <a:xfrm>
                <a:off x="6745634" y="5504266"/>
                <a:ext cx="3425684" cy="553228"/>
              </a:xfrm>
              <a:prstGeom prst="rect">
                <a:avLst/>
              </a:prstGeom>
              <a:blipFill>
                <a:blip r:embed="rId9"/>
                <a:stretch>
                  <a:fillRect b="-296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34F331F-7B29-4401-B348-EF5B3D6F9D65}"/>
                  </a:ext>
                </a:extLst>
              </p:cNvPr>
              <p:cNvSpPr txBox="1"/>
              <p:nvPr/>
            </p:nvSpPr>
            <p:spPr>
              <a:xfrm>
                <a:off x="6745634" y="6310088"/>
                <a:ext cx="3425684" cy="307777"/>
              </a:xfrm>
              <a:prstGeom prst="rect">
                <a:avLst/>
              </a:prstGeom>
              <a:noFill/>
            </p:spPr>
            <p:txBody>
              <a:bodyPr wrap="square" lIns="0" tIns="0" rIns="0" bIns="0" rtlCol="0">
                <a:spAutoFit/>
              </a:bodyPr>
              <a:lstStyle/>
              <a:p>
                <a:r>
                  <a:rPr lang="en-US" sz="2000" b="1" dirty="0">
                    <a:effectLst/>
                    <a:latin typeface="Lucida Calligraphy" panose="03010101010101010101" pitchFamily="66" charset="0"/>
                    <a:ea typeface="Cambria Math" panose="02040503050406030204" pitchFamily="18" charset="0"/>
                  </a:rPr>
                  <a:t>i</a:t>
                </a:r>
                <a:r>
                  <a:rPr lang="en-US" sz="2000" b="1" baseline="-25000" dirty="0">
                    <a:effectLst/>
                    <a:latin typeface="Cambria Math" panose="02040503050406030204" pitchFamily="18" charset="0"/>
                    <a:ea typeface="Cambria Math" panose="02040503050406030204" pitchFamily="18" charset="0"/>
                  </a:rPr>
                  <a:t>D</a:t>
                </a:r>
                <a:r>
                  <a:rPr lang="en-US" sz="2000" b="1" dirty="0">
                    <a:effectLst/>
                  </a:rPr>
                  <a:t> </a:t>
                </a:r>
                <a14:m>
                  <m:oMath xmlns:m="http://schemas.openxmlformats.org/officeDocument/2006/math">
                    <m:r>
                      <a:rPr lang="en-US" sz="2000" b="1" i="1" dirty="0" smtClean="0">
                        <a:latin typeface="Cambria Math" panose="02040503050406030204" pitchFamily="18" charset="0"/>
                        <a:ea typeface="Cambria Math" panose="02040503050406030204" pitchFamily="18" charset="0"/>
                      </a:rPr>
                      <m:t>=</m:t>
                    </m:r>
                  </m:oMath>
                </a14:m>
                <a:r>
                  <a:rPr lang="en-US" sz="2000" b="1" dirty="0"/>
                  <a:t> −</a:t>
                </a:r>
                <a:r>
                  <a:rPr lang="en-US" sz="2000" dirty="0"/>
                  <a:t> </a:t>
                </a:r>
                <a:r>
                  <a:rPr lang="en-US" sz="2000" b="1" dirty="0"/>
                  <a:t>10fA (or − 10x10</a:t>
                </a:r>
                <a:r>
                  <a:rPr lang="en-US" sz="2000" b="1" baseline="30000" dirty="0"/>
                  <a:t>-15</a:t>
                </a:r>
                <a:r>
                  <a:rPr lang="en-US" sz="2000" b="1" dirty="0"/>
                  <a:t> A)</a:t>
                </a:r>
              </a:p>
            </p:txBody>
          </p:sp>
        </mc:Choice>
        <mc:Fallback xmlns="">
          <p:sp>
            <p:nvSpPr>
              <p:cNvPr id="23" name="TextBox 22">
                <a:extLst>
                  <a:ext uri="{FF2B5EF4-FFF2-40B4-BE49-F238E27FC236}">
                    <a16:creationId xmlns:a16="http://schemas.microsoft.com/office/drawing/2014/main" id="{F34F331F-7B29-4401-B348-EF5B3D6F9D65}"/>
                  </a:ext>
                </a:extLst>
              </p:cNvPr>
              <p:cNvSpPr txBox="1">
                <a:spLocks noRot="1" noChangeAspect="1" noMove="1" noResize="1" noEditPoints="1" noAdjustHandles="1" noChangeArrowheads="1" noChangeShapeType="1" noTextEdit="1"/>
              </p:cNvSpPr>
              <p:nvPr/>
            </p:nvSpPr>
            <p:spPr>
              <a:xfrm>
                <a:off x="6745634" y="6310088"/>
                <a:ext cx="3425684" cy="307777"/>
              </a:xfrm>
              <a:prstGeom prst="rect">
                <a:avLst/>
              </a:prstGeom>
              <a:blipFill>
                <a:blip r:embed="rId10"/>
                <a:stretch>
                  <a:fillRect l="-4626" t="-27451" b="-50980"/>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5E5B1C3F-4795-4D75-B869-3E159D39DE93}"/>
              </a:ext>
            </a:extLst>
          </p:cNvPr>
          <p:cNvSpPr/>
          <p:nvPr/>
        </p:nvSpPr>
        <p:spPr>
          <a:xfrm>
            <a:off x="6374296" y="2616562"/>
            <a:ext cx="993913" cy="455574"/>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B9364F12-F911-42F8-B741-3D4E9B863596}"/>
              </a:ext>
            </a:extLst>
          </p:cNvPr>
          <p:cNvSpPr/>
          <p:nvPr/>
        </p:nvSpPr>
        <p:spPr>
          <a:xfrm>
            <a:off x="908043" y="6229561"/>
            <a:ext cx="1411087" cy="455574"/>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BB7BB9A2-C8DB-46B6-9C7F-68D76EBCEEB3}"/>
              </a:ext>
            </a:extLst>
          </p:cNvPr>
          <p:cNvSpPr/>
          <p:nvPr/>
        </p:nvSpPr>
        <p:spPr>
          <a:xfrm>
            <a:off x="6665573" y="6223321"/>
            <a:ext cx="3313314" cy="455574"/>
          </a:xfrm>
          <a:prstGeom prst="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00645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6045F5-238F-494E-BE68-056031038929}"/>
              </a:ext>
            </a:extLst>
          </p:cNvPr>
          <p:cNvSpPr txBox="1">
            <a:spLocks/>
          </p:cNvSpPr>
          <p:nvPr/>
        </p:nvSpPr>
        <p:spPr>
          <a:xfrm>
            <a:off x="165655" y="215348"/>
            <a:ext cx="3617843" cy="4027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mn-lt"/>
              </a:rPr>
              <a:t>Course Materials</a:t>
            </a:r>
          </a:p>
        </p:txBody>
      </p:sp>
      <p:sp>
        <p:nvSpPr>
          <p:cNvPr id="8" name="Subtitle 2">
            <a:extLst>
              <a:ext uri="{FF2B5EF4-FFF2-40B4-BE49-F238E27FC236}">
                <a16:creationId xmlns:a16="http://schemas.microsoft.com/office/drawing/2014/main" id="{6FB3B3FF-D8C6-47EC-B2AC-21FF22CF7BB7}"/>
              </a:ext>
            </a:extLst>
          </p:cNvPr>
          <p:cNvSpPr txBox="1">
            <a:spLocks/>
          </p:cNvSpPr>
          <p:nvPr/>
        </p:nvSpPr>
        <p:spPr>
          <a:xfrm>
            <a:off x="563216" y="959331"/>
            <a:ext cx="9144000" cy="10049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t>F.	Videos to watch:</a:t>
            </a:r>
          </a:p>
        </p:txBody>
      </p:sp>
      <p:sp>
        <p:nvSpPr>
          <p:cNvPr id="2" name="Rectangle 1">
            <a:extLst>
              <a:ext uri="{FF2B5EF4-FFF2-40B4-BE49-F238E27FC236}">
                <a16:creationId xmlns:a16="http://schemas.microsoft.com/office/drawing/2014/main" id="{E41B4A08-2DE7-4AC4-B358-6017B098B569}"/>
              </a:ext>
            </a:extLst>
          </p:cNvPr>
          <p:cNvSpPr/>
          <p:nvPr/>
        </p:nvSpPr>
        <p:spPr>
          <a:xfrm>
            <a:off x="1477616" y="1851008"/>
            <a:ext cx="9541568" cy="506292"/>
          </a:xfrm>
          <a:prstGeom prst="rect">
            <a:avLst/>
          </a:prstGeom>
        </p:spPr>
        <p:txBody>
          <a:bodyPr wrap="square">
            <a:spAutoFit/>
          </a:bodyPr>
          <a:lstStyle/>
          <a:p>
            <a:pPr marL="342900" indent="-342900">
              <a:lnSpc>
                <a:spcPct val="150000"/>
              </a:lnSpc>
              <a:buFontTx/>
              <a:buChar char="-"/>
            </a:pPr>
            <a:r>
              <a:rPr lang="en-US" sz="2000" dirty="0">
                <a:hlinkClick r:id="rId2"/>
              </a:rPr>
              <a:t>https://www.youtube.com/watch?v=0yyFiJw5emw</a:t>
            </a:r>
            <a:endParaRPr lang="en-US" sz="2000" dirty="0"/>
          </a:p>
        </p:txBody>
      </p:sp>
      <p:sp>
        <p:nvSpPr>
          <p:cNvPr id="9" name="Rectangle 8">
            <a:extLst>
              <a:ext uri="{FF2B5EF4-FFF2-40B4-BE49-F238E27FC236}">
                <a16:creationId xmlns:a16="http://schemas.microsoft.com/office/drawing/2014/main" id="{BB8ABDEE-E437-4128-8667-91A851354CD7}"/>
              </a:ext>
            </a:extLst>
          </p:cNvPr>
          <p:cNvSpPr/>
          <p:nvPr/>
        </p:nvSpPr>
        <p:spPr>
          <a:xfrm>
            <a:off x="1477616" y="1368834"/>
            <a:ext cx="9541568" cy="707886"/>
          </a:xfrm>
          <a:prstGeom prst="rect">
            <a:avLst/>
          </a:prstGeom>
        </p:spPr>
        <p:txBody>
          <a:bodyPr wrap="square">
            <a:spAutoFit/>
          </a:bodyPr>
          <a:lstStyle/>
          <a:p>
            <a:r>
              <a:rPr lang="en-US" sz="2000" dirty="0"/>
              <a:t>1. </a:t>
            </a:r>
            <a:r>
              <a:rPr lang="en-US" sz="2000" b="1" dirty="0"/>
              <a:t>The pn Junction</a:t>
            </a:r>
          </a:p>
          <a:p>
            <a:r>
              <a:rPr lang="en-US" sz="2000" b="1" dirty="0"/>
              <a:t>	</a:t>
            </a:r>
            <a:r>
              <a:rPr lang="en-US" sz="2000" dirty="0"/>
              <a:t>- Overview of a pn junction</a:t>
            </a:r>
            <a:endParaRPr lang="en-US" sz="2000" b="1" dirty="0"/>
          </a:p>
        </p:txBody>
      </p:sp>
      <p:sp>
        <p:nvSpPr>
          <p:cNvPr id="3" name="Rectangle 2">
            <a:extLst>
              <a:ext uri="{FF2B5EF4-FFF2-40B4-BE49-F238E27FC236}">
                <a16:creationId xmlns:a16="http://schemas.microsoft.com/office/drawing/2014/main" id="{CBFB8D1E-6E41-40B2-B757-615046CFBEDC}"/>
              </a:ext>
            </a:extLst>
          </p:cNvPr>
          <p:cNvSpPr/>
          <p:nvPr/>
        </p:nvSpPr>
        <p:spPr>
          <a:xfrm>
            <a:off x="1484244" y="2864797"/>
            <a:ext cx="9541568" cy="506292"/>
          </a:xfrm>
          <a:prstGeom prst="rect">
            <a:avLst/>
          </a:prstGeom>
        </p:spPr>
        <p:txBody>
          <a:bodyPr wrap="square">
            <a:spAutoFit/>
          </a:bodyPr>
          <a:lstStyle/>
          <a:p>
            <a:pPr marL="342900" indent="-342900">
              <a:lnSpc>
                <a:spcPct val="150000"/>
              </a:lnSpc>
              <a:buFontTx/>
              <a:buChar char="-"/>
            </a:pPr>
            <a:r>
              <a:rPr lang="en-US" sz="2000" dirty="0">
                <a:hlinkClick r:id="rId3"/>
              </a:rPr>
              <a:t>https://www.youtube.com/watch?v=YiDs8ZnpVD4</a:t>
            </a:r>
            <a:endParaRPr lang="en-US" sz="2000" dirty="0"/>
          </a:p>
        </p:txBody>
      </p:sp>
      <p:sp>
        <p:nvSpPr>
          <p:cNvPr id="6" name="Rectangle 5">
            <a:extLst>
              <a:ext uri="{FF2B5EF4-FFF2-40B4-BE49-F238E27FC236}">
                <a16:creationId xmlns:a16="http://schemas.microsoft.com/office/drawing/2014/main" id="{B65CBD68-DA4A-46F0-B5EE-80D3CFC80B69}"/>
              </a:ext>
            </a:extLst>
          </p:cNvPr>
          <p:cNvSpPr/>
          <p:nvPr/>
        </p:nvSpPr>
        <p:spPr>
          <a:xfrm>
            <a:off x="1484244" y="2409127"/>
            <a:ext cx="9541568" cy="707886"/>
          </a:xfrm>
          <a:prstGeom prst="rect">
            <a:avLst/>
          </a:prstGeom>
        </p:spPr>
        <p:txBody>
          <a:bodyPr wrap="square">
            <a:spAutoFit/>
          </a:bodyPr>
          <a:lstStyle/>
          <a:p>
            <a:r>
              <a:rPr lang="en-US" sz="2000" dirty="0"/>
              <a:t>2. </a:t>
            </a:r>
            <a:r>
              <a:rPr lang="en-US" sz="2000" b="1" dirty="0"/>
              <a:t>Formation of Depletion Region</a:t>
            </a:r>
            <a:endParaRPr lang="en-US" sz="2000" dirty="0"/>
          </a:p>
          <a:p>
            <a:r>
              <a:rPr lang="en-US" sz="2000" dirty="0"/>
              <a:t>	- See what happens inside a pn junction</a:t>
            </a:r>
          </a:p>
        </p:txBody>
      </p:sp>
      <p:sp>
        <p:nvSpPr>
          <p:cNvPr id="11" name="Title 1">
            <a:extLst>
              <a:ext uri="{FF2B5EF4-FFF2-40B4-BE49-F238E27FC236}">
                <a16:creationId xmlns:a16="http://schemas.microsoft.com/office/drawing/2014/main" id="{ECD25E50-323A-44F7-BA8B-EB6BACD9155D}"/>
              </a:ext>
            </a:extLst>
          </p:cNvPr>
          <p:cNvSpPr txBox="1">
            <a:spLocks/>
          </p:cNvSpPr>
          <p:nvPr/>
        </p:nvSpPr>
        <p:spPr>
          <a:xfrm>
            <a:off x="10535481" y="6030636"/>
            <a:ext cx="1822171" cy="68028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latin typeface="+mn-lt"/>
              </a:rPr>
              <a:t>Module 1</a:t>
            </a:r>
          </a:p>
        </p:txBody>
      </p:sp>
      <p:sp>
        <p:nvSpPr>
          <p:cNvPr id="16" name="Subtitle 2">
            <a:extLst>
              <a:ext uri="{FF2B5EF4-FFF2-40B4-BE49-F238E27FC236}">
                <a16:creationId xmlns:a16="http://schemas.microsoft.com/office/drawing/2014/main" id="{6849F85A-89E7-416E-840E-399BDDC2AA14}"/>
              </a:ext>
            </a:extLst>
          </p:cNvPr>
          <p:cNvSpPr txBox="1">
            <a:spLocks/>
          </p:cNvSpPr>
          <p:nvPr/>
        </p:nvSpPr>
        <p:spPr>
          <a:xfrm>
            <a:off x="569844" y="4570551"/>
            <a:ext cx="10893286" cy="10049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t>Reference book:</a:t>
            </a:r>
          </a:p>
          <a:p>
            <a:pPr algn="l"/>
            <a:r>
              <a:rPr lang="en-US" sz="2000" dirty="0"/>
              <a:t>	- Microelectronics: Circuit Analysis and Design, 4</a:t>
            </a:r>
            <a:r>
              <a:rPr lang="en-US" sz="2000" baseline="30000" dirty="0"/>
              <a:t>th</a:t>
            </a:r>
            <a:r>
              <a:rPr lang="en-US" sz="2000" dirty="0"/>
              <a:t> Edition, By Donald A. Neamen , University of New Mexico, 2009</a:t>
            </a:r>
          </a:p>
        </p:txBody>
      </p:sp>
    </p:spTree>
    <p:extLst>
      <p:ext uri="{BB962C8B-B14F-4D97-AF65-F5344CB8AC3E}">
        <p14:creationId xmlns:p14="http://schemas.microsoft.com/office/powerpoint/2010/main" val="3059469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7147</TotalTime>
  <Words>10256</Words>
  <Application>Microsoft Office PowerPoint</Application>
  <PresentationFormat>Widescreen</PresentationFormat>
  <Paragraphs>721</Paragraphs>
  <Slides>71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71</vt:i4>
      </vt:variant>
    </vt:vector>
  </HeadingPairs>
  <TitlesOfParts>
    <vt:vector size="78" baseType="lpstr">
      <vt:lpstr>Arial</vt:lpstr>
      <vt:lpstr>Calibri</vt:lpstr>
      <vt:lpstr>Calibri Light</vt:lpstr>
      <vt:lpstr>Cambria Math</vt:lpstr>
      <vt:lpstr>Lucida Calligraphy</vt:lpstr>
      <vt:lpstr>Times New Roman</vt:lpstr>
      <vt:lpstr>Office Theme</vt:lpstr>
      <vt:lpstr>PowerPoint Presentation</vt:lpstr>
      <vt:lpstr>Module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 3:</vt:lpstr>
      <vt:lpstr>PowerPoint Presentation</vt:lpstr>
      <vt:lpstr>PowerPoint Presentation</vt:lpstr>
      <vt:lpstr>PowerPoint Presentation</vt:lpstr>
      <vt:lpstr>PowerPoint Presentation</vt:lpstr>
      <vt:lpstr>PowerPoint Presentation</vt:lpstr>
      <vt:lpstr>PowerPoint Presentation</vt:lpstr>
      <vt:lpstr>Module 4:</vt:lpstr>
      <vt:lpstr>PowerPoint Presentation</vt:lpstr>
      <vt:lpstr>PowerPoint Presentation</vt:lpstr>
      <vt:lpstr>PowerPoint Presentation</vt:lpstr>
      <vt:lpstr>PowerPoint Presentation</vt:lpstr>
      <vt:lpstr>PowerPoint Presentation</vt:lpstr>
      <vt:lpstr>Module 5:</vt:lpstr>
      <vt:lpstr>PowerPoint Presentation</vt:lpstr>
      <vt:lpstr>PowerPoint Presentation</vt:lpstr>
      <vt:lpstr>PowerPoint Presentation</vt:lpstr>
      <vt:lpstr>PowerPoint Presentation</vt:lpstr>
      <vt:lpstr>PowerPoint Presentation</vt:lpstr>
      <vt:lpstr>PowerPoint Presentation</vt:lpstr>
      <vt:lpstr>Module 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 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 8:</vt:lpstr>
      <vt:lpstr>PowerPoint Presentation</vt:lpstr>
      <vt:lpstr>PowerPoint Presentation</vt:lpstr>
      <vt:lpstr>PowerPoint Presentation</vt:lpstr>
      <vt:lpstr>PowerPoint Presentation</vt:lpstr>
      <vt:lpstr>PowerPoint Presentation</vt:lpstr>
      <vt:lpstr>PowerPoint Presentation</vt:lpstr>
      <vt:lpstr>Module 9:</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User</dc:creator>
  <cp:lastModifiedBy>Raphaeltaberdo@outlook.com</cp:lastModifiedBy>
  <cp:revision>721</cp:revision>
  <dcterms:created xsi:type="dcterms:W3CDTF">2020-07-12T08:12:13Z</dcterms:created>
  <dcterms:modified xsi:type="dcterms:W3CDTF">2025-10-08T14:17:26Z</dcterms:modified>
</cp:coreProperties>
</file>